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3" r:id="rId5"/>
    <p:sldMasterId id="2147483699" r:id="rId6"/>
    <p:sldMasterId id="2147483711" r:id="rId7"/>
    <p:sldMasterId id="2147483718" r:id="rId8"/>
    <p:sldMasterId id="2147483753" r:id="rId9"/>
  </p:sldMasterIdLst>
  <p:notesMasterIdLst>
    <p:notesMasterId r:id="rId32"/>
  </p:notesMasterIdLst>
  <p:sldIdLst>
    <p:sldId id="471" r:id="rId10"/>
    <p:sldId id="505" r:id="rId11"/>
    <p:sldId id="535" r:id="rId12"/>
    <p:sldId id="534" r:id="rId13"/>
    <p:sldId id="345" r:id="rId14"/>
    <p:sldId id="346" r:id="rId15"/>
    <p:sldId id="344" r:id="rId16"/>
    <p:sldId id="540" r:id="rId17"/>
    <p:sldId id="541" r:id="rId18"/>
    <p:sldId id="542" r:id="rId19"/>
    <p:sldId id="545" r:id="rId20"/>
    <p:sldId id="543" r:id="rId21"/>
    <p:sldId id="518" r:id="rId22"/>
    <p:sldId id="327" r:id="rId23"/>
    <p:sldId id="547" r:id="rId24"/>
    <p:sldId id="484" r:id="rId25"/>
    <p:sldId id="551" r:id="rId26"/>
    <p:sldId id="549" r:id="rId27"/>
    <p:sldId id="550" r:id="rId28"/>
    <p:sldId id="546" r:id="rId29"/>
    <p:sldId id="538" r:id="rId30"/>
    <p:sldId id="552" r:id="rId31"/>
  </p:sldIdLst>
  <p:sldSz cx="12192000" cy="6858000"/>
  <p:notesSz cx="6858000" cy="9144000"/>
  <p:defaultTextStyle>
    <a:defPPr>
      <a:defRPr lang="en-US"/>
    </a:defPPr>
    <a:lvl1pPr marL="0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4570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am Gordon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/>
    <p:restoredTop sz="93674"/>
  </p:normalViewPr>
  <p:slideViewPr>
    <p:cSldViewPr snapToGrid="0" snapToObjects="1">
      <p:cViewPr varScale="1">
        <p:scale>
          <a:sx n="106" d="100"/>
          <a:sy n="106" d="100"/>
        </p:scale>
        <p:origin x="106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64129-1B8C-1349-A14A-A4C9E5036EC9}" type="doc">
      <dgm:prSet loTypeId="urn:microsoft.com/office/officeart/2005/8/layout/radial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A443F5-C1E6-C943-8300-68061DA1296C}">
      <dgm:prSet phldrT="[Text]" custT="1"/>
      <dgm:spPr/>
      <dgm:t>
        <a:bodyPr/>
        <a:lstStyle/>
        <a:p>
          <a:r>
            <a:rPr lang="en-US" sz="1200" dirty="0"/>
            <a:t>Physical</a:t>
          </a:r>
        </a:p>
      </dgm:t>
    </dgm:pt>
    <dgm:pt modelId="{CD851FEE-3CF5-9A42-9EFF-5C31BA5A52F0}" type="parTrans" cxnId="{6616DFFA-4337-EB4E-813A-FC3061AB03A6}">
      <dgm:prSet/>
      <dgm:spPr/>
      <dgm:t>
        <a:bodyPr/>
        <a:lstStyle/>
        <a:p>
          <a:endParaRPr lang="en-US"/>
        </a:p>
      </dgm:t>
    </dgm:pt>
    <dgm:pt modelId="{C3FB6832-1A3D-D64E-9CB6-AB45ACAD6AC2}" type="sibTrans" cxnId="{6616DFFA-4337-EB4E-813A-FC3061AB03A6}">
      <dgm:prSet/>
      <dgm:spPr/>
      <dgm:t>
        <a:bodyPr/>
        <a:lstStyle/>
        <a:p>
          <a:endParaRPr lang="en-US"/>
        </a:p>
      </dgm:t>
    </dgm:pt>
    <dgm:pt modelId="{B2A75E34-834F-EB4D-9EB0-8C2239A1CDD8}">
      <dgm:prSet phldrT="[Text]" custT="1"/>
      <dgm:spPr/>
      <dgm:t>
        <a:bodyPr/>
        <a:lstStyle/>
        <a:p>
          <a:r>
            <a:rPr lang="en-US" sz="1100" dirty="0"/>
            <a:t>Psychologica</a:t>
          </a:r>
          <a:r>
            <a:rPr lang="en-US" sz="1200" dirty="0"/>
            <a:t>l</a:t>
          </a:r>
        </a:p>
      </dgm:t>
    </dgm:pt>
    <dgm:pt modelId="{BF475919-7C6D-3B45-9853-8A4CB4892D96}" type="parTrans" cxnId="{A7C46C08-44BC-5C42-BFCF-EB04378B9F16}">
      <dgm:prSet/>
      <dgm:spPr/>
      <dgm:t>
        <a:bodyPr/>
        <a:lstStyle/>
        <a:p>
          <a:endParaRPr lang="en-US"/>
        </a:p>
      </dgm:t>
    </dgm:pt>
    <dgm:pt modelId="{C1ADBA2B-0285-F347-A8F2-51891B657186}" type="sibTrans" cxnId="{A7C46C08-44BC-5C42-BFCF-EB04378B9F16}">
      <dgm:prSet/>
      <dgm:spPr/>
      <dgm:t>
        <a:bodyPr/>
        <a:lstStyle/>
        <a:p>
          <a:endParaRPr lang="en-US"/>
        </a:p>
      </dgm:t>
    </dgm:pt>
    <dgm:pt modelId="{BB6F334E-769F-4D4E-BDEB-5E559983DA41}">
      <dgm:prSet phldrT="[Text]" custT="1"/>
      <dgm:spPr/>
      <dgm:t>
        <a:bodyPr/>
        <a:lstStyle/>
        <a:p>
          <a:r>
            <a:rPr lang="en-US" sz="1200" dirty="0"/>
            <a:t>Functional</a:t>
          </a:r>
        </a:p>
      </dgm:t>
    </dgm:pt>
    <dgm:pt modelId="{58BB6FAD-39D3-0148-9FF8-20C3F91F0745}" type="parTrans" cxnId="{4B961E55-9216-534A-B009-18A7FB59ACAD}">
      <dgm:prSet/>
      <dgm:spPr/>
      <dgm:t>
        <a:bodyPr/>
        <a:lstStyle/>
        <a:p>
          <a:endParaRPr lang="en-US"/>
        </a:p>
      </dgm:t>
    </dgm:pt>
    <dgm:pt modelId="{BA9B877F-65D2-F54A-BC9B-E84AE501A99E}" type="sibTrans" cxnId="{4B961E55-9216-534A-B009-18A7FB59ACAD}">
      <dgm:prSet/>
      <dgm:spPr/>
      <dgm:t>
        <a:bodyPr/>
        <a:lstStyle/>
        <a:p>
          <a:endParaRPr lang="en-US"/>
        </a:p>
      </dgm:t>
    </dgm:pt>
    <dgm:pt modelId="{DD877AA5-037B-0845-B2BF-9EA54838BBF9}">
      <dgm:prSet custT="1"/>
      <dgm:spPr/>
      <dgm:t>
        <a:bodyPr/>
        <a:lstStyle/>
        <a:p>
          <a:r>
            <a:rPr lang="en-US" sz="1200" dirty="0"/>
            <a:t>Social</a:t>
          </a:r>
        </a:p>
      </dgm:t>
    </dgm:pt>
    <dgm:pt modelId="{A8ECFB4A-2CCA-EA4E-815F-742FCD175CA0}" type="parTrans" cxnId="{2F1AA4CD-EC82-E642-9CA5-AB2353C2FA70}">
      <dgm:prSet/>
      <dgm:spPr/>
      <dgm:t>
        <a:bodyPr/>
        <a:lstStyle/>
        <a:p>
          <a:endParaRPr lang="en-US"/>
        </a:p>
      </dgm:t>
    </dgm:pt>
    <dgm:pt modelId="{FFBFCCAF-0353-174F-BD42-6D60ABB75EAE}" type="sibTrans" cxnId="{2F1AA4CD-EC82-E642-9CA5-AB2353C2FA70}">
      <dgm:prSet/>
      <dgm:spPr/>
      <dgm:t>
        <a:bodyPr/>
        <a:lstStyle/>
        <a:p>
          <a:endParaRPr lang="en-US"/>
        </a:p>
      </dgm:t>
    </dgm:pt>
    <dgm:pt modelId="{D8F03A02-549B-334F-8F43-FA1EF78AD807}">
      <dgm:prSet/>
      <dgm:spPr/>
      <dgm:t>
        <a:bodyPr/>
        <a:lstStyle/>
        <a:p>
          <a:endParaRPr lang="en-US" dirty="0"/>
        </a:p>
        <a:p>
          <a:r>
            <a:rPr lang="en-US" dirty="0"/>
            <a:t>Environmental</a:t>
          </a:r>
        </a:p>
      </dgm:t>
    </dgm:pt>
    <dgm:pt modelId="{55619BA5-F270-FD44-9807-E546C89CFD4F}" type="parTrans" cxnId="{7419B003-31ED-3140-9220-DA51AC64DFB1}">
      <dgm:prSet/>
      <dgm:spPr/>
      <dgm:t>
        <a:bodyPr/>
        <a:lstStyle/>
        <a:p>
          <a:endParaRPr lang="en-US"/>
        </a:p>
      </dgm:t>
    </dgm:pt>
    <dgm:pt modelId="{8E9CCF45-0EDA-C347-BDC7-CA8AC98FAFEA}" type="sibTrans" cxnId="{7419B003-31ED-3140-9220-DA51AC64DFB1}">
      <dgm:prSet/>
      <dgm:spPr/>
      <dgm:t>
        <a:bodyPr/>
        <a:lstStyle/>
        <a:p>
          <a:endParaRPr lang="en-US"/>
        </a:p>
      </dgm:t>
    </dgm:pt>
    <dgm:pt modelId="{AEE665FE-81F6-B74D-92E0-B0755444B3E2}" type="pres">
      <dgm:prSet presAssocID="{CFE64129-1B8C-1349-A14A-A4C9E5036EC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F119B3FA-FF0C-FB4E-BDF2-6766D2882BCB}" type="pres">
      <dgm:prSet presAssocID="{CFE64129-1B8C-1349-A14A-A4C9E5036EC9}" presName="cycle" presStyleCnt="0"/>
      <dgm:spPr/>
    </dgm:pt>
    <dgm:pt modelId="{20B6A6AE-CCEB-D149-9CFA-426617A6DCD3}" type="pres">
      <dgm:prSet presAssocID="{CFE64129-1B8C-1349-A14A-A4C9E5036EC9}" presName="centerShape" presStyleCnt="0"/>
      <dgm:spPr/>
    </dgm:pt>
    <dgm:pt modelId="{57112B86-C5F0-2D4F-BB40-F02093442145}" type="pres">
      <dgm:prSet presAssocID="{CFE64129-1B8C-1349-A14A-A4C9E5036EC9}" presName="connSite" presStyleLbl="node1" presStyleIdx="0" presStyleCnt="6"/>
      <dgm:spPr/>
    </dgm:pt>
    <dgm:pt modelId="{536D0465-A707-3743-950A-8B69F5A1FF38}" type="pres">
      <dgm:prSet presAssocID="{CFE64129-1B8C-1349-A14A-A4C9E5036EC9}" presName="visible" presStyleLbl="node1" presStyleIdx="0" presStyleCnt="6"/>
      <dgm:spPr/>
    </dgm:pt>
    <dgm:pt modelId="{6716CBF9-3FBD-4843-9C5A-4E91FE8C9069}" type="pres">
      <dgm:prSet presAssocID="{CD851FEE-3CF5-9A42-9EFF-5C31BA5A52F0}" presName="Name25" presStyleLbl="parChTrans1D1" presStyleIdx="0" presStyleCnt="5"/>
      <dgm:spPr/>
    </dgm:pt>
    <dgm:pt modelId="{FE51FDE1-CC52-544E-BA17-10F0D37F2BED}" type="pres">
      <dgm:prSet presAssocID="{3BA443F5-C1E6-C943-8300-68061DA1296C}" presName="node" presStyleCnt="0"/>
      <dgm:spPr/>
    </dgm:pt>
    <dgm:pt modelId="{B13CF86E-B7DA-6249-B918-83FFEC3E97D7}" type="pres">
      <dgm:prSet presAssocID="{3BA443F5-C1E6-C943-8300-68061DA1296C}" presName="parentNode" presStyleLbl="node1" presStyleIdx="1" presStyleCnt="6" custScaleX="158285" custScaleY="100439">
        <dgm:presLayoutVars>
          <dgm:chMax val="1"/>
          <dgm:bulletEnabled val="1"/>
        </dgm:presLayoutVars>
      </dgm:prSet>
      <dgm:spPr/>
    </dgm:pt>
    <dgm:pt modelId="{08F36A6F-69EA-9A4C-A30D-61CEB7FEFD92}" type="pres">
      <dgm:prSet presAssocID="{3BA443F5-C1E6-C943-8300-68061DA1296C}" presName="childNode" presStyleLbl="revTx" presStyleIdx="0" presStyleCnt="0">
        <dgm:presLayoutVars>
          <dgm:bulletEnabled val="1"/>
        </dgm:presLayoutVars>
      </dgm:prSet>
      <dgm:spPr/>
    </dgm:pt>
    <dgm:pt modelId="{8980AD23-61A6-D44C-9415-A36AACCA7962}" type="pres">
      <dgm:prSet presAssocID="{BF475919-7C6D-3B45-9853-8A4CB4892D96}" presName="Name25" presStyleLbl="parChTrans1D1" presStyleIdx="1" presStyleCnt="5"/>
      <dgm:spPr/>
    </dgm:pt>
    <dgm:pt modelId="{67C30090-FABE-3B41-A329-57F8A675C480}" type="pres">
      <dgm:prSet presAssocID="{B2A75E34-834F-EB4D-9EB0-8C2239A1CDD8}" presName="node" presStyleCnt="0"/>
      <dgm:spPr/>
    </dgm:pt>
    <dgm:pt modelId="{8C2A7DAA-2F18-124C-81C1-5C1C40347A25}" type="pres">
      <dgm:prSet presAssocID="{B2A75E34-834F-EB4D-9EB0-8C2239A1CDD8}" presName="parentNode" presStyleLbl="node1" presStyleIdx="2" presStyleCnt="6" custScaleX="173154" custScaleY="104020" custLinFactNeighborX="24167">
        <dgm:presLayoutVars>
          <dgm:chMax val="1"/>
          <dgm:bulletEnabled val="1"/>
        </dgm:presLayoutVars>
      </dgm:prSet>
      <dgm:spPr/>
    </dgm:pt>
    <dgm:pt modelId="{E2B46BF1-E534-B24D-8734-22C8D80D2100}" type="pres">
      <dgm:prSet presAssocID="{B2A75E34-834F-EB4D-9EB0-8C2239A1CDD8}" presName="childNode" presStyleLbl="revTx" presStyleIdx="0" presStyleCnt="0">
        <dgm:presLayoutVars>
          <dgm:bulletEnabled val="1"/>
        </dgm:presLayoutVars>
      </dgm:prSet>
      <dgm:spPr/>
    </dgm:pt>
    <dgm:pt modelId="{F1D2B630-5D03-CA42-9237-C68C6726C544}" type="pres">
      <dgm:prSet presAssocID="{58BB6FAD-39D3-0148-9FF8-20C3F91F0745}" presName="Name25" presStyleLbl="parChTrans1D1" presStyleIdx="2" presStyleCnt="5"/>
      <dgm:spPr/>
    </dgm:pt>
    <dgm:pt modelId="{E6FAE50A-CD91-C845-BD4B-FDCC2BDC41B0}" type="pres">
      <dgm:prSet presAssocID="{BB6F334E-769F-4D4E-BDEB-5E559983DA41}" presName="node" presStyleCnt="0"/>
      <dgm:spPr/>
    </dgm:pt>
    <dgm:pt modelId="{7A0AFF9D-15FF-5748-87A6-FDFAF089E17A}" type="pres">
      <dgm:prSet presAssocID="{BB6F334E-769F-4D4E-BDEB-5E559983DA41}" presName="parentNode" presStyleLbl="node1" presStyleIdx="3" presStyleCnt="6" custScaleX="180147" custScaleY="96309" custLinFactNeighborX="20696" custLinFactNeighborY="1035">
        <dgm:presLayoutVars>
          <dgm:chMax val="1"/>
          <dgm:bulletEnabled val="1"/>
        </dgm:presLayoutVars>
      </dgm:prSet>
      <dgm:spPr>
        <a:prstGeom prst="ellipse">
          <a:avLst/>
        </a:prstGeom>
      </dgm:spPr>
    </dgm:pt>
    <dgm:pt modelId="{F57FCE13-CB69-AA45-AF14-731F6833D38C}" type="pres">
      <dgm:prSet presAssocID="{BB6F334E-769F-4D4E-BDEB-5E559983DA41}" presName="childNode" presStyleLbl="revTx" presStyleIdx="0" presStyleCnt="0">
        <dgm:presLayoutVars>
          <dgm:bulletEnabled val="1"/>
        </dgm:presLayoutVars>
      </dgm:prSet>
      <dgm:spPr/>
    </dgm:pt>
    <dgm:pt modelId="{E71F98E7-6C76-1842-A5DF-60020B15BF1C}" type="pres">
      <dgm:prSet presAssocID="{A8ECFB4A-2CCA-EA4E-815F-742FCD175CA0}" presName="Name25" presStyleLbl="parChTrans1D1" presStyleIdx="3" presStyleCnt="5"/>
      <dgm:spPr/>
    </dgm:pt>
    <dgm:pt modelId="{CEBB487E-2499-2249-B1AD-1394DEE54772}" type="pres">
      <dgm:prSet presAssocID="{DD877AA5-037B-0845-B2BF-9EA54838BBF9}" presName="node" presStyleCnt="0"/>
      <dgm:spPr/>
    </dgm:pt>
    <dgm:pt modelId="{5DAD6773-49B2-5540-9DC6-B81AD93B8991}" type="pres">
      <dgm:prSet presAssocID="{DD877AA5-037B-0845-B2BF-9EA54838BBF9}" presName="parentNode" presStyleLbl="node1" presStyleIdx="4" presStyleCnt="6" custScaleX="168176" custScaleY="94623">
        <dgm:presLayoutVars>
          <dgm:chMax val="1"/>
          <dgm:bulletEnabled val="1"/>
        </dgm:presLayoutVars>
      </dgm:prSet>
      <dgm:spPr/>
    </dgm:pt>
    <dgm:pt modelId="{35B7B7C8-7729-8D47-9907-02E89D137D50}" type="pres">
      <dgm:prSet presAssocID="{DD877AA5-037B-0845-B2BF-9EA54838BBF9}" presName="childNode" presStyleLbl="revTx" presStyleIdx="0" presStyleCnt="0">
        <dgm:presLayoutVars>
          <dgm:bulletEnabled val="1"/>
        </dgm:presLayoutVars>
      </dgm:prSet>
      <dgm:spPr/>
    </dgm:pt>
    <dgm:pt modelId="{C193CDBA-4AC3-894A-ADBD-A8B72E201DFA}" type="pres">
      <dgm:prSet presAssocID="{55619BA5-F270-FD44-9807-E546C89CFD4F}" presName="Name25" presStyleLbl="parChTrans1D1" presStyleIdx="4" presStyleCnt="5"/>
      <dgm:spPr/>
    </dgm:pt>
    <dgm:pt modelId="{2E455DA6-32D9-1D48-8425-D98188B869D1}" type="pres">
      <dgm:prSet presAssocID="{D8F03A02-549B-334F-8F43-FA1EF78AD807}" presName="node" presStyleCnt="0"/>
      <dgm:spPr/>
    </dgm:pt>
    <dgm:pt modelId="{49502F28-030C-954F-8404-2389BC4E0833}" type="pres">
      <dgm:prSet presAssocID="{D8F03A02-549B-334F-8F43-FA1EF78AD807}" presName="parentNode" presStyleLbl="node1" presStyleIdx="5" presStyleCnt="6" custScaleX="168176" custScaleY="94623">
        <dgm:presLayoutVars>
          <dgm:chMax val="1"/>
          <dgm:bulletEnabled val="1"/>
        </dgm:presLayoutVars>
      </dgm:prSet>
      <dgm:spPr/>
    </dgm:pt>
    <dgm:pt modelId="{4D250C16-A2B8-CE42-92F5-3A653E84630D}" type="pres">
      <dgm:prSet presAssocID="{D8F03A02-549B-334F-8F43-FA1EF78AD80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419B003-31ED-3140-9220-DA51AC64DFB1}" srcId="{CFE64129-1B8C-1349-A14A-A4C9E5036EC9}" destId="{D8F03A02-549B-334F-8F43-FA1EF78AD807}" srcOrd="4" destOrd="0" parTransId="{55619BA5-F270-FD44-9807-E546C89CFD4F}" sibTransId="{8E9CCF45-0EDA-C347-BDC7-CA8AC98FAFEA}"/>
    <dgm:cxn modelId="{A7C46C08-44BC-5C42-BFCF-EB04378B9F16}" srcId="{CFE64129-1B8C-1349-A14A-A4C9E5036EC9}" destId="{B2A75E34-834F-EB4D-9EB0-8C2239A1CDD8}" srcOrd="1" destOrd="0" parTransId="{BF475919-7C6D-3B45-9853-8A4CB4892D96}" sibTransId="{C1ADBA2B-0285-F347-A8F2-51891B657186}"/>
    <dgm:cxn modelId="{3FE5761C-539A-4602-AC70-4F936FB51935}" type="presOf" srcId="{A8ECFB4A-2CCA-EA4E-815F-742FCD175CA0}" destId="{E71F98E7-6C76-1842-A5DF-60020B15BF1C}" srcOrd="0" destOrd="0" presId="urn:microsoft.com/office/officeart/2005/8/layout/radial2"/>
    <dgm:cxn modelId="{58DAE531-2893-4098-8BC3-42A14896F195}" type="presOf" srcId="{BB6F334E-769F-4D4E-BDEB-5E559983DA41}" destId="{7A0AFF9D-15FF-5748-87A6-FDFAF089E17A}" srcOrd="0" destOrd="0" presId="urn:microsoft.com/office/officeart/2005/8/layout/radial2"/>
    <dgm:cxn modelId="{A84B6149-AFE0-5F48-9E1B-A7CF14524DD1}" type="presOf" srcId="{55619BA5-F270-FD44-9807-E546C89CFD4F}" destId="{C193CDBA-4AC3-894A-ADBD-A8B72E201DFA}" srcOrd="0" destOrd="0" presId="urn:microsoft.com/office/officeart/2005/8/layout/radial2"/>
    <dgm:cxn modelId="{4B961E55-9216-534A-B009-18A7FB59ACAD}" srcId="{CFE64129-1B8C-1349-A14A-A4C9E5036EC9}" destId="{BB6F334E-769F-4D4E-BDEB-5E559983DA41}" srcOrd="2" destOrd="0" parTransId="{58BB6FAD-39D3-0148-9FF8-20C3F91F0745}" sibTransId="{BA9B877F-65D2-F54A-BC9B-E84AE501A99E}"/>
    <dgm:cxn modelId="{0AAA757C-A1F8-47BE-889F-15F535D12B55}" type="presOf" srcId="{58BB6FAD-39D3-0148-9FF8-20C3F91F0745}" destId="{F1D2B630-5D03-CA42-9237-C68C6726C544}" srcOrd="0" destOrd="0" presId="urn:microsoft.com/office/officeart/2005/8/layout/radial2"/>
    <dgm:cxn modelId="{C49E0D7F-1ECF-44C3-9033-4E30E2239653}" type="presOf" srcId="{BF475919-7C6D-3B45-9853-8A4CB4892D96}" destId="{8980AD23-61A6-D44C-9415-A36AACCA7962}" srcOrd="0" destOrd="0" presId="urn:microsoft.com/office/officeart/2005/8/layout/radial2"/>
    <dgm:cxn modelId="{F835948E-91CF-4222-8B86-32434A12E10E}" type="presOf" srcId="{B2A75E34-834F-EB4D-9EB0-8C2239A1CDD8}" destId="{8C2A7DAA-2F18-124C-81C1-5C1C40347A25}" srcOrd="0" destOrd="0" presId="urn:microsoft.com/office/officeart/2005/8/layout/radial2"/>
    <dgm:cxn modelId="{FB661D94-D36E-4668-B0A9-D5D41038C16C}" type="presOf" srcId="{CFE64129-1B8C-1349-A14A-A4C9E5036EC9}" destId="{AEE665FE-81F6-B74D-92E0-B0755444B3E2}" srcOrd="0" destOrd="0" presId="urn:microsoft.com/office/officeart/2005/8/layout/radial2"/>
    <dgm:cxn modelId="{985762B0-A1A6-2E46-8DCB-E6419CF12561}" type="presOf" srcId="{D8F03A02-549B-334F-8F43-FA1EF78AD807}" destId="{49502F28-030C-954F-8404-2389BC4E0833}" srcOrd="0" destOrd="0" presId="urn:microsoft.com/office/officeart/2005/8/layout/radial2"/>
    <dgm:cxn modelId="{82D1BCC9-14E6-4586-B953-82F20186E9B4}" type="presOf" srcId="{CD851FEE-3CF5-9A42-9EFF-5C31BA5A52F0}" destId="{6716CBF9-3FBD-4843-9C5A-4E91FE8C9069}" srcOrd="0" destOrd="0" presId="urn:microsoft.com/office/officeart/2005/8/layout/radial2"/>
    <dgm:cxn modelId="{2F1AA4CD-EC82-E642-9CA5-AB2353C2FA70}" srcId="{CFE64129-1B8C-1349-A14A-A4C9E5036EC9}" destId="{DD877AA5-037B-0845-B2BF-9EA54838BBF9}" srcOrd="3" destOrd="0" parTransId="{A8ECFB4A-2CCA-EA4E-815F-742FCD175CA0}" sibTransId="{FFBFCCAF-0353-174F-BD42-6D60ABB75EAE}"/>
    <dgm:cxn modelId="{8AC64AD9-14E1-4676-813E-98955A2C5B5D}" type="presOf" srcId="{3BA443F5-C1E6-C943-8300-68061DA1296C}" destId="{B13CF86E-B7DA-6249-B918-83FFEC3E97D7}" srcOrd="0" destOrd="0" presId="urn:microsoft.com/office/officeart/2005/8/layout/radial2"/>
    <dgm:cxn modelId="{4E1A63E6-2E66-4DA7-BF21-7E1CC4AE308F}" type="presOf" srcId="{DD877AA5-037B-0845-B2BF-9EA54838BBF9}" destId="{5DAD6773-49B2-5540-9DC6-B81AD93B8991}" srcOrd="0" destOrd="0" presId="urn:microsoft.com/office/officeart/2005/8/layout/radial2"/>
    <dgm:cxn modelId="{6616DFFA-4337-EB4E-813A-FC3061AB03A6}" srcId="{CFE64129-1B8C-1349-A14A-A4C9E5036EC9}" destId="{3BA443F5-C1E6-C943-8300-68061DA1296C}" srcOrd="0" destOrd="0" parTransId="{CD851FEE-3CF5-9A42-9EFF-5C31BA5A52F0}" sibTransId="{C3FB6832-1A3D-D64E-9CB6-AB45ACAD6AC2}"/>
    <dgm:cxn modelId="{BF9FCD0C-5FA7-4A58-A952-1350E398AEC3}" type="presParOf" srcId="{AEE665FE-81F6-B74D-92E0-B0755444B3E2}" destId="{F119B3FA-FF0C-FB4E-BDF2-6766D2882BCB}" srcOrd="0" destOrd="0" presId="urn:microsoft.com/office/officeart/2005/8/layout/radial2"/>
    <dgm:cxn modelId="{6ED5F660-2A11-4CD6-B945-4B1BE0BBA68B}" type="presParOf" srcId="{F119B3FA-FF0C-FB4E-BDF2-6766D2882BCB}" destId="{20B6A6AE-CCEB-D149-9CFA-426617A6DCD3}" srcOrd="0" destOrd="0" presId="urn:microsoft.com/office/officeart/2005/8/layout/radial2"/>
    <dgm:cxn modelId="{27CD331F-DABD-4F10-8CCE-B364DBE5D96B}" type="presParOf" srcId="{20B6A6AE-CCEB-D149-9CFA-426617A6DCD3}" destId="{57112B86-C5F0-2D4F-BB40-F02093442145}" srcOrd="0" destOrd="0" presId="urn:microsoft.com/office/officeart/2005/8/layout/radial2"/>
    <dgm:cxn modelId="{6D44419C-C50E-483F-9398-095D1054111F}" type="presParOf" srcId="{20B6A6AE-CCEB-D149-9CFA-426617A6DCD3}" destId="{536D0465-A707-3743-950A-8B69F5A1FF38}" srcOrd="1" destOrd="0" presId="urn:microsoft.com/office/officeart/2005/8/layout/radial2"/>
    <dgm:cxn modelId="{F6B745F3-3262-42AA-9303-A6D8957F253D}" type="presParOf" srcId="{F119B3FA-FF0C-FB4E-BDF2-6766D2882BCB}" destId="{6716CBF9-3FBD-4843-9C5A-4E91FE8C9069}" srcOrd="1" destOrd="0" presId="urn:microsoft.com/office/officeart/2005/8/layout/radial2"/>
    <dgm:cxn modelId="{F589B2D0-D3D1-4C6E-B535-3CB725588B91}" type="presParOf" srcId="{F119B3FA-FF0C-FB4E-BDF2-6766D2882BCB}" destId="{FE51FDE1-CC52-544E-BA17-10F0D37F2BED}" srcOrd="2" destOrd="0" presId="urn:microsoft.com/office/officeart/2005/8/layout/radial2"/>
    <dgm:cxn modelId="{C2F92380-4F9A-4635-A5A7-6059A28B9691}" type="presParOf" srcId="{FE51FDE1-CC52-544E-BA17-10F0D37F2BED}" destId="{B13CF86E-B7DA-6249-B918-83FFEC3E97D7}" srcOrd="0" destOrd="0" presId="urn:microsoft.com/office/officeart/2005/8/layout/radial2"/>
    <dgm:cxn modelId="{93B8A56A-CF6E-4FA0-AA8E-840A252DAD93}" type="presParOf" srcId="{FE51FDE1-CC52-544E-BA17-10F0D37F2BED}" destId="{08F36A6F-69EA-9A4C-A30D-61CEB7FEFD92}" srcOrd="1" destOrd="0" presId="urn:microsoft.com/office/officeart/2005/8/layout/radial2"/>
    <dgm:cxn modelId="{A61DD197-F0AA-42FB-9539-E70CD2934ADF}" type="presParOf" srcId="{F119B3FA-FF0C-FB4E-BDF2-6766D2882BCB}" destId="{8980AD23-61A6-D44C-9415-A36AACCA7962}" srcOrd="3" destOrd="0" presId="urn:microsoft.com/office/officeart/2005/8/layout/radial2"/>
    <dgm:cxn modelId="{F94D16CA-9890-425E-BA7F-A03673283624}" type="presParOf" srcId="{F119B3FA-FF0C-FB4E-BDF2-6766D2882BCB}" destId="{67C30090-FABE-3B41-A329-57F8A675C480}" srcOrd="4" destOrd="0" presId="urn:microsoft.com/office/officeart/2005/8/layout/radial2"/>
    <dgm:cxn modelId="{7E2FC6E3-60B9-4D45-B841-CDF7D7041677}" type="presParOf" srcId="{67C30090-FABE-3B41-A329-57F8A675C480}" destId="{8C2A7DAA-2F18-124C-81C1-5C1C40347A25}" srcOrd="0" destOrd="0" presId="urn:microsoft.com/office/officeart/2005/8/layout/radial2"/>
    <dgm:cxn modelId="{A4EEDDF5-02A7-411E-82AA-5AD842039882}" type="presParOf" srcId="{67C30090-FABE-3B41-A329-57F8A675C480}" destId="{E2B46BF1-E534-B24D-8734-22C8D80D2100}" srcOrd="1" destOrd="0" presId="urn:microsoft.com/office/officeart/2005/8/layout/radial2"/>
    <dgm:cxn modelId="{5DE484E3-DAAC-49E1-910C-F06C5D1DC7EB}" type="presParOf" srcId="{F119B3FA-FF0C-FB4E-BDF2-6766D2882BCB}" destId="{F1D2B630-5D03-CA42-9237-C68C6726C544}" srcOrd="5" destOrd="0" presId="urn:microsoft.com/office/officeart/2005/8/layout/radial2"/>
    <dgm:cxn modelId="{F92EFE80-E53D-42A4-989E-CCE6369ED55C}" type="presParOf" srcId="{F119B3FA-FF0C-FB4E-BDF2-6766D2882BCB}" destId="{E6FAE50A-CD91-C845-BD4B-FDCC2BDC41B0}" srcOrd="6" destOrd="0" presId="urn:microsoft.com/office/officeart/2005/8/layout/radial2"/>
    <dgm:cxn modelId="{A3CE6D46-D5FE-44F5-BF32-39B1F94FEF39}" type="presParOf" srcId="{E6FAE50A-CD91-C845-BD4B-FDCC2BDC41B0}" destId="{7A0AFF9D-15FF-5748-87A6-FDFAF089E17A}" srcOrd="0" destOrd="0" presId="urn:microsoft.com/office/officeart/2005/8/layout/radial2"/>
    <dgm:cxn modelId="{D1F06E0F-4CF4-438A-A3E2-AD2942E8B58A}" type="presParOf" srcId="{E6FAE50A-CD91-C845-BD4B-FDCC2BDC41B0}" destId="{F57FCE13-CB69-AA45-AF14-731F6833D38C}" srcOrd="1" destOrd="0" presId="urn:microsoft.com/office/officeart/2005/8/layout/radial2"/>
    <dgm:cxn modelId="{4BA3536A-8086-4BDC-BCE5-4263067F1B4E}" type="presParOf" srcId="{F119B3FA-FF0C-FB4E-BDF2-6766D2882BCB}" destId="{E71F98E7-6C76-1842-A5DF-60020B15BF1C}" srcOrd="7" destOrd="0" presId="urn:microsoft.com/office/officeart/2005/8/layout/radial2"/>
    <dgm:cxn modelId="{F74E598B-82B4-4D2A-BF6A-649A1C496B28}" type="presParOf" srcId="{F119B3FA-FF0C-FB4E-BDF2-6766D2882BCB}" destId="{CEBB487E-2499-2249-B1AD-1394DEE54772}" srcOrd="8" destOrd="0" presId="urn:microsoft.com/office/officeart/2005/8/layout/radial2"/>
    <dgm:cxn modelId="{07092D04-F8B2-4FF3-ABB8-17A804388569}" type="presParOf" srcId="{CEBB487E-2499-2249-B1AD-1394DEE54772}" destId="{5DAD6773-49B2-5540-9DC6-B81AD93B8991}" srcOrd="0" destOrd="0" presId="urn:microsoft.com/office/officeart/2005/8/layout/radial2"/>
    <dgm:cxn modelId="{1945B702-941A-4798-A712-4B9E56DC7C89}" type="presParOf" srcId="{CEBB487E-2499-2249-B1AD-1394DEE54772}" destId="{35B7B7C8-7729-8D47-9907-02E89D137D50}" srcOrd="1" destOrd="0" presId="urn:microsoft.com/office/officeart/2005/8/layout/radial2"/>
    <dgm:cxn modelId="{E382A5F5-1D7C-9A4E-9FC0-D1288A2FC508}" type="presParOf" srcId="{F119B3FA-FF0C-FB4E-BDF2-6766D2882BCB}" destId="{C193CDBA-4AC3-894A-ADBD-A8B72E201DFA}" srcOrd="9" destOrd="0" presId="urn:microsoft.com/office/officeart/2005/8/layout/radial2"/>
    <dgm:cxn modelId="{1250F655-E8F8-5F43-9AF1-34BBC27303C6}" type="presParOf" srcId="{F119B3FA-FF0C-FB4E-BDF2-6766D2882BCB}" destId="{2E455DA6-32D9-1D48-8425-D98188B869D1}" srcOrd="10" destOrd="0" presId="urn:microsoft.com/office/officeart/2005/8/layout/radial2"/>
    <dgm:cxn modelId="{B0471A75-393B-4E41-9CE5-6847F0281BAE}" type="presParOf" srcId="{2E455DA6-32D9-1D48-8425-D98188B869D1}" destId="{49502F28-030C-954F-8404-2389BC4E0833}" srcOrd="0" destOrd="0" presId="urn:microsoft.com/office/officeart/2005/8/layout/radial2"/>
    <dgm:cxn modelId="{BDEC226D-AE00-144B-8F23-C31A841E69FB}" type="presParOf" srcId="{2E455DA6-32D9-1D48-8425-D98188B869D1}" destId="{4D250C16-A2B8-CE42-92F5-3A653E84630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6EA9A9-0569-9442-ADBB-ECB2E052A5F7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66C854-40E0-F349-A090-6623894B6EB4}">
      <dgm:prSet phldrT="[Text]"/>
      <dgm:spPr/>
      <dgm:t>
        <a:bodyPr/>
        <a:lstStyle/>
        <a:p>
          <a:r>
            <a:rPr lang="en-US" dirty="0"/>
            <a:t>Assessment</a:t>
          </a:r>
        </a:p>
      </dgm:t>
    </dgm:pt>
    <dgm:pt modelId="{D6EF1AC7-B488-1241-9B9E-3BB7F30BB7BD}" type="parTrans" cxnId="{964B2A1A-6201-A848-A7A6-731B1B6D344D}">
      <dgm:prSet/>
      <dgm:spPr/>
      <dgm:t>
        <a:bodyPr/>
        <a:lstStyle/>
        <a:p>
          <a:endParaRPr lang="en-US"/>
        </a:p>
      </dgm:t>
    </dgm:pt>
    <dgm:pt modelId="{47D5F909-6D4B-B54A-880D-DCA8E9B266FC}" type="sibTrans" cxnId="{964B2A1A-6201-A848-A7A6-731B1B6D344D}">
      <dgm:prSet/>
      <dgm:spPr/>
      <dgm:t>
        <a:bodyPr/>
        <a:lstStyle/>
        <a:p>
          <a:endParaRPr lang="en-US"/>
        </a:p>
      </dgm:t>
    </dgm:pt>
    <dgm:pt modelId="{82B6E261-4D94-364A-84CB-4A86EA8131C3}">
      <dgm:prSet phldrT="[Text]"/>
      <dgm:spPr/>
      <dgm:t>
        <a:bodyPr/>
        <a:lstStyle/>
        <a:p>
          <a:r>
            <a:rPr lang="en-US" dirty="0"/>
            <a:t>Stratified problem list</a:t>
          </a:r>
        </a:p>
      </dgm:t>
    </dgm:pt>
    <dgm:pt modelId="{B88D6DEC-8CAB-114C-9904-BEA5AE4959A2}" type="parTrans" cxnId="{8438781B-DE4E-2842-AC1A-9815656581D7}">
      <dgm:prSet/>
      <dgm:spPr/>
      <dgm:t>
        <a:bodyPr/>
        <a:lstStyle/>
        <a:p>
          <a:endParaRPr lang="en-US"/>
        </a:p>
      </dgm:t>
    </dgm:pt>
    <dgm:pt modelId="{C06C3A46-E563-F743-A012-E96EA6A1A37C}" type="sibTrans" cxnId="{8438781B-DE4E-2842-AC1A-9815656581D7}">
      <dgm:prSet/>
      <dgm:spPr/>
      <dgm:t>
        <a:bodyPr/>
        <a:lstStyle/>
        <a:p>
          <a:endParaRPr lang="en-US"/>
        </a:p>
      </dgm:t>
    </dgm:pt>
    <dgm:pt modelId="{FEEF71CF-EE46-FF44-BFD5-BFBBC8B2ED34}">
      <dgm:prSet phldrT="[Text]"/>
      <dgm:spPr/>
      <dgm:t>
        <a:bodyPr/>
        <a:lstStyle/>
        <a:p>
          <a:r>
            <a:rPr lang="en-US" dirty="0"/>
            <a:t>Bespoke Management Plan</a:t>
          </a:r>
        </a:p>
      </dgm:t>
    </dgm:pt>
    <dgm:pt modelId="{12CF3CAB-6C13-8743-B27E-421474C8D8EE}" type="parTrans" cxnId="{869739E2-3FE6-874B-BC07-341F0C60F3E2}">
      <dgm:prSet/>
      <dgm:spPr/>
      <dgm:t>
        <a:bodyPr/>
        <a:lstStyle/>
        <a:p>
          <a:endParaRPr lang="en-US"/>
        </a:p>
      </dgm:t>
    </dgm:pt>
    <dgm:pt modelId="{52EC2BA5-32D4-3046-BEDB-AD388BD3D579}" type="sibTrans" cxnId="{869739E2-3FE6-874B-BC07-341F0C60F3E2}">
      <dgm:prSet/>
      <dgm:spPr/>
      <dgm:t>
        <a:bodyPr/>
        <a:lstStyle/>
        <a:p>
          <a:endParaRPr lang="en-US"/>
        </a:p>
      </dgm:t>
    </dgm:pt>
    <dgm:pt modelId="{C6E944B6-D8EB-9449-8470-A9DBBF86614C}">
      <dgm:prSet phldrT="[Text]"/>
      <dgm:spPr/>
      <dgm:t>
        <a:bodyPr/>
        <a:lstStyle/>
        <a:p>
          <a:r>
            <a:rPr lang="en-US" dirty="0"/>
            <a:t>Goals</a:t>
          </a:r>
        </a:p>
      </dgm:t>
    </dgm:pt>
    <dgm:pt modelId="{D921DC0B-748F-9449-AB75-1EB495F14255}" type="parTrans" cxnId="{0C0BA3BE-9FED-204F-A7E8-7946154DEBAE}">
      <dgm:prSet/>
      <dgm:spPr/>
      <dgm:t>
        <a:bodyPr/>
        <a:lstStyle/>
        <a:p>
          <a:endParaRPr lang="en-US"/>
        </a:p>
      </dgm:t>
    </dgm:pt>
    <dgm:pt modelId="{61BEC751-2359-E343-AFBE-B71E18E7F8DC}" type="sibTrans" cxnId="{0C0BA3BE-9FED-204F-A7E8-7946154DEBAE}">
      <dgm:prSet/>
      <dgm:spPr/>
      <dgm:t>
        <a:bodyPr/>
        <a:lstStyle/>
        <a:p>
          <a:endParaRPr lang="en-US"/>
        </a:p>
      </dgm:t>
    </dgm:pt>
    <dgm:pt modelId="{36DE76D3-41A7-8E49-913E-B010C669434F}" type="pres">
      <dgm:prSet presAssocID="{E06EA9A9-0569-9442-ADBB-ECB2E052A5F7}" presName="cycle" presStyleCnt="0">
        <dgm:presLayoutVars>
          <dgm:dir/>
          <dgm:resizeHandles val="exact"/>
        </dgm:presLayoutVars>
      </dgm:prSet>
      <dgm:spPr/>
    </dgm:pt>
    <dgm:pt modelId="{94E68141-7F1E-C947-A51F-03324CE3E9CC}" type="pres">
      <dgm:prSet presAssocID="{F866C854-40E0-F349-A090-6623894B6EB4}" presName="node" presStyleLbl="node1" presStyleIdx="0" presStyleCnt="4">
        <dgm:presLayoutVars>
          <dgm:bulletEnabled val="1"/>
        </dgm:presLayoutVars>
      </dgm:prSet>
      <dgm:spPr/>
    </dgm:pt>
    <dgm:pt modelId="{F7ECE74E-9F99-A446-9FBB-2966A1DF0E52}" type="pres">
      <dgm:prSet presAssocID="{F866C854-40E0-F349-A090-6623894B6EB4}" presName="spNode" presStyleCnt="0"/>
      <dgm:spPr/>
    </dgm:pt>
    <dgm:pt modelId="{A2A461C4-F5FD-B648-BB67-F86B03628DC5}" type="pres">
      <dgm:prSet presAssocID="{47D5F909-6D4B-B54A-880D-DCA8E9B266FC}" presName="sibTrans" presStyleLbl="sibTrans1D1" presStyleIdx="0" presStyleCnt="4"/>
      <dgm:spPr/>
    </dgm:pt>
    <dgm:pt modelId="{CAAA469F-1BFD-F046-8FE2-2245DEAF9F93}" type="pres">
      <dgm:prSet presAssocID="{82B6E261-4D94-364A-84CB-4A86EA8131C3}" presName="node" presStyleLbl="node1" presStyleIdx="1" presStyleCnt="4">
        <dgm:presLayoutVars>
          <dgm:bulletEnabled val="1"/>
        </dgm:presLayoutVars>
      </dgm:prSet>
      <dgm:spPr/>
    </dgm:pt>
    <dgm:pt modelId="{A0697AF6-5A9C-0043-8B2B-2251F8C06E22}" type="pres">
      <dgm:prSet presAssocID="{82B6E261-4D94-364A-84CB-4A86EA8131C3}" presName="spNode" presStyleCnt="0"/>
      <dgm:spPr/>
    </dgm:pt>
    <dgm:pt modelId="{09CBEFBD-77E5-004C-8AE3-18367AC7C90A}" type="pres">
      <dgm:prSet presAssocID="{C06C3A46-E563-F743-A012-E96EA6A1A37C}" presName="sibTrans" presStyleLbl="sibTrans1D1" presStyleIdx="1" presStyleCnt="4"/>
      <dgm:spPr/>
    </dgm:pt>
    <dgm:pt modelId="{AF330FE9-67AE-CA4C-BC2F-D954EFBDE0A5}" type="pres">
      <dgm:prSet presAssocID="{FEEF71CF-EE46-FF44-BFD5-BFBBC8B2ED34}" presName="node" presStyleLbl="node1" presStyleIdx="2" presStyleCnt="4">
        <dgm:presLayoutVars>
          <dgm:bulletEnabled val="1"/>
        </dgm:presLayoutVars>
      </dgm:prSet>
      <dgm:spPr/>
    </dgm:pt>
    <dgm:pt modelId="{153543B7-ECA4-974B-A1FC-3FDDB5CCD412}" type="pres">
      <dgm:prSet presAssocID="{FEEF71CF-EE46-FF44-BFD5-BFBBC8B2ED34}" presName="spNode" presStyleCnt="0"/>
      <dgm:spPr/>
    </dgm:pt>
    <dgm:pt modelId="{171CDCD2-1BBC-9B4B-8879-87F8EE4D51F2}" type="pres">
      <dgm:prSet presAssocID="{52EC2BA5-32D4-3046-BEDB-AD388BD3D579}" presName="sibTrans" presStyleLbl="sibTrans1D1" presStyleIdx="2" presStyleCnt="4"/>
      <dgm:spPr/>
    </dgm:pt>
    <dgm:pt modelId="{2B37BE27-FAEC-4A49-B297-422A7080EA63}" type="pres">
      <dgm:prSet presAssocID="{C6E944B6-D8EB-9449-8470-A9DBBF86614C}" presName="node" presStyleLbl="node1" presStyleIdx="3" presStyleCnt="4">
        <dgm:presLayoutVars>
          <dgm:bulletEnabled val="1"/>
        </dgm:presLayoutVars>
      </dgm:prSet>
      <dgm:spPr/>
    </dgm:pt>
    <dgm:pt modelId="{29B1B491-7A7A-0E4A-80AF-DBB5076802FC}" type="pres">
      <dgm:prSet presAssocID="{C6E944B6-D8EB-9449-8470-A9DBBF86614C}" presName="spNode" presStyleCnt="0"/>
      <dgm:spPr/>
    </dgm:pt>
    <dgm:pt modelId="{1314E57D-D657-E648-A8B5-1BBE9C2C97B2}" type="pres">
      <dgm:prSet presAssocID="{61BEC751-2359-E343-AFBE-B71E18E7F8DC}" presName="sibTrans" presStyleLbl="sibTrans1D1" presStyleIdx="3" presStyleCnt="4"/>
      <dgm:spPr/>
    </dgm:pt>
  </dgm:ptLst>
  <dgm:cxnLst>
    <dgm:cxn modelId="{0A00A212-85DD-45D9-9973-C4E2BEFEA816}" type="presOf" srcId="{C6E944B6-D8EB-9449-8470-A9DBBF86614C}" destId="{2B37BE27-FAEC-4A49-B297-422A7080EA63}" srcOrd="0" destOrd="0" presId="urn:microsoft.com/office/officeart/2005/8/layout/cycle5"/>
    <dgm:cxn modelId="{6DC57217-020B-4812-A563-2EDEA2184682}" type="presOf" srcId="{E06EA9A9-0569-9442-ADBB-ECB2E052A5F7}" destId="{36DE76D3-41A7-8E49-913E-B010C669434F}" srcOrd="0" destOrd="0" presId="urn:microsoft.com/office/officeart/2005/8/layout/cycle5"/>
    <dgm:cxn modelId="{964B2A1A-6201-A848-A7A6-731B1B6D344D}" srcId="{E06EA9A9-0569-9442-ADBB-ECB2E052A5F7}" destId="{F866C854-40E0-F349-A090-6623894B6EB4}" srcOrd="0" destOrd="0" parTransId="{D6EF1AC7-B488-1241-9B9E-3BB7F30BB7BD}" sibTransId="{47D5F909-6D4B-B54A-880D-DCA8E9B266FC}"/>
    <dgm:cxn modelId="{8438781B-DE4E-2842-AC1A-9815656581D7}" srcId="{E06EA9A9-0569-9442-ADBB-ECB2E052A5F7}" destId="{82B6E261-4D94-364A-84CB-4A86EA8131C3}" srcOrd="1" destOrd="0" parTransId="{B88D6DEC-8CAB-114C-9904-BEA5AE4959A2}" sibTransId="{C06C3A46-E563-F743-A012-E96EA6A1A37C}"/>
    <dgm:cxn modelId="{D5CA433B-A7DD-4C76-A2BB-78DCB7CB1788}" type="presOf" srcId="{F866C854-40E0-F349-A090-6623894B6EB4}" destId="{94E68141-7F1E-C947-A51F-03324CE3E9CC}" srcOrd="0" destOrd="0" presId="urn:microsoft.com/office/officeart/2005/8/layout/cycle5"/>
    <dgm:cxn modelId="{4F51775D-B339-42AC-817D-2FA2A5CD6266}" type="presOf" srcId="{61BEC751-2359-E343-AFBE-B71E18E7F8DC}" destId="{1314E57D-D657-E648-A8B5-1BBE9C2C97B2}" srcOrd="0" destOrd="0" presId="urn:microsoft.com/office/officeart/2005/8/layout/cycle5"/>
    <dgm:cxn modelId="{C480F595-E09A-429A-ABB1-C5BCDFE2ACB6}" type="presOf" srcId="{C06C3A46-E563-F743-A012-E96EA6A1A37C}" destId="{09CBEFBD-77E5-004C-8AE3-18367AC7C90A}" srcOrd="0" destOrd="0" presId="urn:microsoft.com/office/officeart/2005/8/layout/cycle5"/>
    <dgm:cxn modelId="{E4A7199C-BB15-4AFC-A320-5D686047442E}" type="presOf" srcId="{52EC2BA5-32D4-3046-BEDB-AD388BD3D579}" destId="{171CDCD2-1BBC-9B4B-8879-87F8EE4D51F2}" srcOrd="0" destOrd="0" presId="urn:microsoft.com/office/officeart/2005/8/layout/cycle5"/>
    <dgm:cxn modelId="{0C0BA3BE-9FED-204F-A7E8-7946154DEBAE}" srcId="{E06EA9A9-0569-9442-ADBB-ECB2E052A5F7}" destId="{C6E944B6-D8EB-9449-8470-A9DBBF86614C}" srcOrd="3" destOrd="0" parTransId="{D921DC0B-748F-9449-AB75-1EB495F14255}" sibTransId="{61BEC751-2359-E343-AFBE-B71E18E7F8DC}"/>
    <dgm:cxn modelId="{A8F938CE-BA70-4641-9A6B-B5F30F035A92}" type="presOf" srcId="{47D5F909-6D4B-B54A-880D-DCA8E9B266FC}" destId="{A2A461C4-F5FD-B648-BB67-F86B03628DC5}" srcOrd="0" destOrd="0" presId="urn:microsoft.com/office/officeart/2005/8/layout/cycle5"/>
    <dgm:cxn modelId="{11E05DD3-8359-4AA3-A799-C5388F49C616}" type="presOf" srcId="{82B6E261-4D94-364A-84CB-4A86EA8131C3}" destId="{CAAA469F-1BFD-F046-8FE2-2245DEAF9F93}" srcOrd="0" destOrd="0" presId="urn:microsoft.com/office/officeart/2005/8/layout/cycle5"/>
    <dgm:cxn modelId="{869739E2-3FE6-874B-BC07-341F0C60F3E2}" srcId="{E06EA9A9-0569-9442-ADBB-ECB2E052A5F7}" destId="{FEEF71CF-EE46-FF44-BFD5-BFBBC8B2ED34}" srcOrd="2" destOrd="0" parTransId="{12CF3CAB-6C13-8743-B27E-421474C8D8EE}" sibTransId="{52EC2BA5-32D4-3046-BEDB-AD388BD3D579}"/>
    <dgm:cxn modelId="{3BE08BE4-3871-45D5-A16C-BB10A775CDF4}" type="presOf" srcId="{FEEF71CF-EE46-FF44-BFD5-BFBBC8B2ED34}" destId="{AF330FE9-67AE-CA4C-BC2F-D954EFBDE0A5}" srcOrd="0" destOrd="0" presId="urn:microsoft.com/office/officeart/2005/8/layout/cycle5"/>
    <dgm:cxn modelId="{3C9B4B23-EBD1-4AB2-8F4D-81DC50C2FBF5}" type="presParOf" srcId="{36DE76D3-41A7-8E49-913E-B010C669434F}" destId="{94E68141-7F1E-C947-A51F-03324CE3E9CC}" srcOrd="0" destOrd="0" presId="urn:microsoft.com/office/officeart/2005/8/layout/cycle5"/>
    <dgm:cxn modelId="{CA995129-2BA5-494A-B09E-D8B83806A4FF}" type="presParOf" srcId="{36DE76D3-41A7-8E49-913E-B010C669434F}" destId="{F7ECE74E-9F99-A446-9FBB-2966A1DF0E52}" srcOrd="1" destOrd="0" presId="urn:microsoft.com/office/officeart/2005/8/layout/cycle5"/>
    <dgm:cxn modelId="{C7E25A96-DBA3-4235-8E22-5EA01B92EB74}" type="presParOf" srcId="{36DE76D3-41A7-8E49-913E-B010C669434F}" destId="{A2A461C4-F5FD-B648-BB67-F86B03628DC5}" srcOrd="2" destOrd="0" presId="urn:microsoft.com/office/officeart/2005/8/layout/cycle5"/>
    <dgm:cxn modelId="{6CF72938-FA75-41B4-9C43-50B1A1EB7346}" type="presParOf" srcId="{36DE76D3-41A7-8E49-913E-B010C669434F}" destId="{CAAA469F-1BFD-F046-8FE2-2245DEAF9F93}" srcOrd="3" destOrd="0" presId="urn:microsoft.com/office/officeart/2005/8/layout/cycle5"/>
    <dgm:cxn modelId="{2CB418FA-CE95-4270-A256-6F2A53CAB730}" type="presParOf" srcId="{36DE76D3-41A7-8E49-913E-B010C669434F}" destId="{A0697AF6-5A9C-0043-8B2B-2251F8C06E22}" srcOrd="4" destOrd="0" presId="urn:microsoft.com/office/officeart/2005/8/layout/cycle5"/>
    <dgm:cxn modelId="{497BF9B6-3B03-466C-A2BD-C1F6AF7BF3EA}" type="presParOf" srcId="{36DE76D3-41A7-8E49-913E-B010C669434F}" destId="{09CBEFBD-77E5-004C-8AE3-18367AC7C90A}" srcOrd="5" destOrd="0" presId="urn:microsoft.com/office/officeart/2005/8/layout/cycle5"/>
    <dgm:cxn modelId="{151E6AF5-690D-4F24-B89D-356F0CDA2EA6}" type="presParOf" srcId="{36DE76D3-41A7-8E49-913E-B010C669434F}" destId="{AF330FE9-67AE-CA4C-BC2F-D954EFBDE0A5}" srcOrd="6" destOrd="0" presId="urn:microsoft.com/office/officeart/2005/8/layout/cycle5"/>
    <dgm:cxn modelId="{C4C374A4-AB92-46A2-B0FF-D51355DE525F}" type="presParOf" srcId="{36DE76D3-41A7-8E49-913E-B010C669434F}" destId="{153543B7-ECA4-974B-A1FC-3FDDB5CCD412}" srcOrd="7" destOrd="0" presId="urn:microsoft.com/office/officeart/2005/8/layout/cycle5"/>
    <dgm:cxn modelId="{8A75E006-574C-449B-B69E-9B78D117203E}" type="presParOf" srcId="{36DE76D3-41A7-8E49-913E-B010C669434F}" destId="{171CDCD2-1BBC-9B4B-8879-87F8EE4D51F2}" srcOrd="8" destOrd="0" presId="urn:microsoft.com/office/officeart/2005/8/layout/cycle5"/>
    <dgm:cxn modelId="{8B999D12-F6D0-448A-A919-17A490A9934E}" type="presParOf" srcId="{36DE76D3-41A7-8E49-913E-B010C669434F}" destId="{2B37BE27-FAEC-4A49-B297-422A7080EA63}" srcOrd="9" destOrd="0" presId="urn:microsoft.com/office/officeart/2005/8/layout/cycle5"/>
    <dgm:cxn modelId="{F1CD7E6F-1B02-468F-9EA4-B209E5DECDEC}" type="presParOf" srcId="{36DE76D3-41A7-8E49-913E-B010C669434F}" destId="{29B1B491-7A7A-0E4A-80AF-DBB5076802FC}" srcOrd="10" destOrd="0" presId="urn:microsoft.com/office/officeart/2005/8/layout/cycle5"/>
    <dgm:cxn modelId="{3B5DE882-73D1-4263-AC37-017C788A4FAF}" type="presParOf" srcId="{36DE76D3-41A7-8E49-913E-B010C669434F}" destId="{1314E57D-D657-E648-A8B5-1BBE9C2C97B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3CDBA-4AC3-894A-ADBD-A8B72E201DFA}">
      <dsp:nvSpPr>
        <dsp:cNvPr id="0" name=""/>
        <dsp:cNvSpPr/>
      </dsp:nvSpPr>
      <dsp:spPr>
        <a:xfrm rot="3454782">
          <a:off x="1367142" y="2679317"/>
          <a:ext cx="1056864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1056864" y="1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F98E7-6C76-1842-A5DF-60020B15BF1C}">
      <dsp:nvSpPr>
        <dsp:cNvPr id="0" name=""/>
        <dsp:cNvSpPr/>
      </dsp:nvSpPr>
      <dsp:spPr>
        <a:xfrm rot="1793194">
          <a:off x="1693676" y="2279052"/>
          <a:ext cx="819666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819666" y="1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D2B630-5D03-CA42-9237-C68C6726C544}">
      <dsp:nvSpPr>
        <dsp:cNvPr id="0" name=""/>
        <dsp:cNvSpPr/>
      </dsp:nvSpPr>
      <dsp:spPr>
        <a:xfrm rot="12996">
          <a:off x="1748175" y="1863693"/>
          <a:ext cx="800506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800506" y="1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0AD23-61A6-D44C-9415-A36AACCA7962}">
      <dsp:nvSpPr>
        <dsp:cNvPr id="0" name=""/>
        <dsp:cNvSpPr/>
      </dsp:nvSpPr>
      <dsp:spPr>
        <a:xfrm rot="19948783">
          <a:off x="1695931" y="1453352"/>
          <a:ext cx="923480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923480" y="1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6CBF9-3FBD-4843-9C5A-4E91FE8C9069}">
      <dsp:nvSpPr>
        <dsp:cNvPr id="0" name=""/>
        <dsp:cNvSpPr/>
      </dsp:nvSpPr>
      <dsp:spPr>
        <a:xfrm rot="18157673">
          <a:off x="1373540" y="1048529"/>
          <a:ext cx="1044339" cy="34453"/>
        </a:xfrm>
        <a:custGeom>
          <a:avLst/>
          <a:gdLst/>
          <a:ahLst/>
          <a:cxnLst/>
          <a:rect l="0" t="0" r="0" b="0"/>
          <a:pathLst>
            <a:path>
              <a:moveTo>
                <a:pt x="0" y="17226"/>
              </a:moveTo>
              <a:lnTo>
                <a:pt x="1044339" y="17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D0465-A707-3743-950A-8B69F5A1FF38}">
      <dsp:nvSpPr>
        <dsp:cNvPr id="0" name=""/>
        <dsp:cNvSpPr/>
      </dsp:nvSpPr>
      <dsp:spPr>
        <a:xfrm>
          <a:off x="843594" y="1345890"/>
          <a:ext cx="1064217" cy="1064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3CF86E-B7DA-6249-B918-83FFEC3E97D7}">
      <dsp:nvSpPr>
        <dsp:cNvPr id="0" name=""/>
        <dsp:cNvSpPr/>
      </dsp:nvSpPr>
      <dsp:spPr>
        <a:xfrm>
          <a:off x="1862105" y="8235"/>
          <a:ext cx="1010697" cy="641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Physical</a:t>
          </a:r>
        </a:p>
      </dsp:txBody>
      <dsp:txXfrm>
        <a:off x="2010118" y="102156"/>
        <a:ext cx="714671" cy="453491"/>
      </dsp:txXfrm>
    </dsp:sp>
    <dsp:sp modelId="{8C2A7DAA-2F18-124C-81C1-5C1C40347A25}">
      <dsp:nvSpPr>
        <dsp:cNvPr id="0" name=""/>
        <dsp:cNvSpPr/>
      </dsp:nvSpPr>
      <dsp:spPr>
        <a:xfrm>
          <a:off x="2431974" y="707534"/>
          <a:ext cx="1105640" cy="6641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Psychologica</a:t>
          </a:r>
          <a:r>
            <a:rPr lang="en-US" sz="1200" kern="1200" dirty="0"/>
            <a:t>l</a:t>
          </a:r>
        </a:p>
      </dsp:txBody>
      <dsp:txXfrm>
        <a:off x="2593891" y="804804"/>
        <a:ext cx="781806" cy="469659"/>
      </dsp:txXfrm>
    </dsp:sp>
    <dsp:sp modelId="{7A0AFF9D-15FF-5748-87A6-FDFAF089E17A}">
      <dsp:nvSpPr>
        <dsp:cNvPr id="0" name=""/>
        <dsp:cNvSpPr/>
      </dsp:nvSpPr>
      <dsp:spPr>
        <a:xfrm>
          <a:off x="2548664" y="1577126"/>
          <a:ext cx="1150293" cy="6149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Functional</a:t>
          </a:r>
        </a:p>
      </dsp:txBody>
      <dsp:txXfrm>
        <a:off x="2717121" y="1667185"/>
        <a:ext cx="813379" cy="434844"/>
      </dsp:txXfrm>
    </dsp:sp>
    <dsp:sp modelId="{5DAD6773-49B2-5540-9DC6-B81AD93B8991}">
      <dsp:nvSpPr>
        <dsp:cNvPr id="0" name=""/>
        <dsp:cNvSpPr/>
      </dsp:nvSpPr>
      <dsp:spPr>
        <a:xfrm>
          <a:off x="2297527" y="2414265"/>
          <a:ext cx="1073854" cy="604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Social</a:t>
          </a:r>
        </a:p>
      </dsp:txBody>
      <dsp:txXfrm>
        <a:off x="2454789" y="2502747"/>
        <a:ext cx="759330" cy="427232"/>
      </dsp:txXfrm>
    </dsp:sp>
    <dsp:sp modelId="{49502F28-030C-954F-8404-2389BC4E0833}">
      <dsp:nvSpPr>
        <dsp:cNvPr id="0" name=""/>
        <dsp:cNvSpPr/>
      </dsp:nvSpPr>
      <dsp:spPr>
        <a:xfrm>
          <a:off x="1822631" y="3124996"/>
          <a:ext cx="1073854" cy="604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Environmental</a:t>
          </a:r>
        </a:p>
      </dsp:txBody>
      <dsp:txXfrm>
        <a:off x="1979893" y="3213478"/>
        <a:ext cx="759330" cy="427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68141-7F1E-C947-A51F-03324CE3E9CC}">
      <dsp:nvSpPr>
        <dsp:cNvPr id="0" name=""/>
        <dsp:cNvSpPr/>
      </dsp:nvSpPr>
      <dsp:spPr>
        <a:xfrm>
          <a:off x="2239436" y="1705"/>
          <a:ext cx="1178069" cy="765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Assessment</a:t>
          </a:r>
        </a:p>
      </dsp:txBody>
      <dsp:txXfrm>
        <a:off x="2276817" y="39086"/>
        <a:ext cx="1103307" cy="690983"/>
      </dsp:txXfrm>
    </dsp:sp>
    <dsp:sp modelId="{A2A461C4-F5FD-B648-BB67-F86B03628DC5}">
      <dsp:nvSpPr>
        <dsp:cNvPr id="0" name=""/>
        <dsp:cNvSpPr/>
      </dsp:nvSpPr>
      <dsp:spPr>
        <a:xfrm>
          <a:off x="1563683" y="384578"/>
          <a:ext cx="2529575" cy="2529575"/>
        </a:xfrm>
        <a:custGeom>
          <a:avLst/>
          <a:gdLst/>
          <a:ahLst/>
          <a:cxnLst/>
          <a:rect l="0" t="0" r="0" b="0"/>
          <a:pathLst>
            <a:path>
              <a:moveTo>
                <a:pt x="2016355" y="247519"/>
              </a:moveTo>
              <a:arcTo wR="1264787" hR="1264787" stAng="18387442" swAng="1633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A469F-1BFD-F046-8FE2-2245DEAF9F93}">
      <dsp:nvSpPr>
        <dsp:cNvPr id="0" name=""/>
        <dsp:cNvSpPr/>
      </dsp:nvSpPr>
      <dsp:spPr>
        <a:xfrm>
          <a:off x="3504224" y="1266493"/>
          <a:ext cx="1178069" cy="765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Stratified problem list</a:t>
          </a:r>
        </a:p>
      </dsp:txBody>
      <dsp:txXfrm>
        <a:off x="3541605" y="1303874"/>
        <a:ext cx="1103307" cy="690983"/>
      </dsp:txXfrm>
    </dsp:sp>
    <dsp:sp modelId="{09CBEFBD-77E5-004C-8AE3-18367AC7C90A}">
      <dsp:nvSpPr>
        <dsp:cNvPr id="0" name=""/>
        <dsp:cNvSpPr/>
      </dsp:nvSpPr>
      <dsp:spPr>
        <a:xfrm>
          <a:off x="1563683" y="384578"/>
          <a:ext cx="2529575" cy="2529575"/>
        </a:xfrm>
        <a:custGeom>
          <a:avLst/>
          <a:gdLst/>
          <a:ahLst/>
          <a:cxnLst/>
          <a:rect l="0" t="0" r="0" b="0"/>
          <a:pathLst>
            <a:path>
              <a:moveTo>
                <a:pt x="2398442" y="1825604"/>
              </a:moveTo>
              <a:arcTo wR="1264787" hR="1264787" stAng="1579290" swAng="1633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30FE9-67AE-CA4C-BC2F-D954EFBDE0A5}">
      <dsp:nvSpPr>
        <dsp:cNvPr id="0" name=""/>
        <dsp:cNvSpPr/>
      </dsp:nvSpPr>
      <dsp:spPr>
        <a:xfrm>
          <a:off x="2239436" y="2531281"/>
          <a:ext cx="1178069" cy="765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Bespoke Management Plan</a:t>
          </a:r>
        </a:p>
      </dsp:txBody>
      <dsp:txXfrm>
        <a:off x="2276817" y="2568662"/>
        <a:ext cx="1103307" cy="690983"/>
      </dsp:txXfrm>
    </dsp:sp>
    <dsp:sp modelId="{171CDCD2-1BBC-9B4B-8879-87F8EE4D51F2}">
      <dsp:nvSpPr>
        <dsp:cNvPr id="0" name=""/>
        <dsp:cNvSpPr/>
      </dsp:nvSpPr>
      <dsp:spPr>
        <a:xfrm>
          <a:off x="1563683" y="384578"/>
          <a:ext cx="2529575" cy="2529575"/>
        </a:xfrm>
        <a:custGeom>
          <a:avLst/>
          <a:gdLst/>
          <a:ahLst/>
          <a:cxnLst/>
          <a:rect l="0" t="0" r="0" b="0"/>
          <a:pathLst>
            <a:path>
              <a:moveTo>
                <a:pt x="513219" y="2282055"/>
              </a:moveTo>
              <a:arcTo wR="1264787" hR="1264787" stAng="7587442" swAng="1633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37BE27-FAEC-4A49-B297-422A7080EA63}">
      <dsp:nvSpPr>
        <dsp:cNvPr id="0" name=""/>
        <dsp:cNvSpPr/>
      </dsp:nvSpPr>
      <dsp:spPr>
        <a:xfrm>
          <a:off x="974649" y="1266493"/>
          <a:ext cx="1178069" cy="765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Goals</a:t>
          </a:r>
        </a:p>
      </dsp:txBody>
      <dsp:txXfrm>
        <a:off x="1012030" y="1303874"/>
        <a:ext cx="1103307" cy="690983"/>
      </dsp:txXfrm>
    </dsp:sp>
    <dsp:sp modelId="{1314E57D-D657-E648-A8B5-1BBE9C2C97B2}">
      <dsp:nvSpPr>
        <dsp:cNvPr id="0" name=""/>
        <dsp:cNvSpPr/>
      </dsp:nvSpPr>
      <dsp:spPr>
        <a:xfrm>
          <a:off x="1563683" y="384578"/>
          <a:ext cx="2529575" cy="2529575"/>
        </a:xfrm>
        <a:custGeom>
          <a:avLst/>
          <a:gdLst/>
          <a:ahLst/>
          <a:cxnLst/>
          <a:rect l="0" t="0" r="0" b="0"/>
          <a:pathLst>
            <a:path>
              <a:moveTo>
                <a:pt x="131133" y="703971"/>
              </a:moveTo>
              <a:arcTo wR="1264787" hR="1264787" stAng="12379290" swAng="16332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22AF9-1464-4F4C-A2E4-FD1DD6CC4363}" type="datetimeFigureOut">
              <a:rPr lang="en-US" smtClean="0"/>
              <a:t>11/25/22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CE64F-732E-5B47-A87F-00AB75655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4570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CE64F-732E-5B47-A87F-00AB75655E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1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480" cy="452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900" b="0" strike="noStrike" spc="-1">
                <a:latin typeface="Arial"/>
              </a:rPr>
              <a:t>Relation between Hospital Frailty Risk Scores and outcomes after emergency admission in the national validation cohort</a:t>
            </a:r>
          </a:p>
          <a:p>
            <a:endParaRPr lang="en-US" sz="900" b="0" strike="noStrike" spc="-1">
              <a:latin typeface="Arial"/>
            </a:endParaRPr>
          </a:p>
          <a:p>
            <a:r>
              <a:rPr lang="en-US" sz="900" b="0" strike="noStrike" spc="-1">
                <a:latin typeface="Arial"/>
              </a:rPr>
              <a:t>The vertical dashed lines show thresholds for categorising patients as low frailty risk (score &lt;5), intermediate frailty risk (score 5–15), or high frailty risk (score &gt;15).</a:t>
            </a: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94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CE64F-732E-5B47-A87F-00AB75655E1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2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CE64F-732E-5B47-A87F-00AB75655E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9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www.nottingham.ac.uk/imagebank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www.nottingham.ac.uk/imagebank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www.nottingham.ac.uk/imagebank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09858" y="3643957"/>
            <a:ext cx="10481481" cy="2101755"/>
          </a:xfrm>
          <a:prstGeom prst="rect">
            <a:avLst/>
          </a:prstGeom>
        </p:spPr>
        <p:txBody>
          <a:bodyPr lIns="91390" tIns="45697" rIns="91390" bIns="45697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2888" y="2213190"/>
            <a:ext cx="10481481" cy="1403473"/>
          </a:xfrm>
          <a:prstGeom prst="rect">
            <a:avLst/>
          </a:prstGeom>
        </p:spPr>
        <p:txBody>
          <a:bodyPr lIns="91390" tIns="45697" rIns="91390" bIns="45697" anchor="b"/>
          <a:lstStyle>
            <a:lvl1pPr marL="0" indent="0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29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29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22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904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680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864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71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64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636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41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71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6"/>
            <a:ext cx="11435645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22" indent="-342722">
              <a:buClrTx/>
              <a:buFont typeface="Wingdings" charset="2"/>
              <a:buChar char="§"/>
              <a:defRPr/>
            </a:lvl1pPr>
            <a:lvl3pPr marL="1142410" indent="-228482">
              <a:buClrTx/>
              <a:buFont typeface="Wingdings" charset="2"/>
              <a:buChar char="§"/>
              <a:defRPr/>
            </a:lvl3pPr>
            <a:lvl4pPr marL="1561291" indent="-228482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4597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341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3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7">
          <p15:clr>
            <a:srgbClr val="FBAE40"/>
          </p15:clr>
        </p15:guide>
        <p15:guide id="3" pos="753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>
                <a:solidFill>
                  <a:schemeClr val="tx1">
                    <a:tint val="75000"/>
                  </a:schemeClr>
                </a:solidFill>
                <a:latin typeface="Garamond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Garamond" charset="0"/>
              </a:defRPr>
            </a:lvl1pPr>
          </a:lstStyle>
          <a:p>
            <a:fld id="{231B6AF2-E019-0946-BFD9-B5331C9D259A}" type="slidenum">
              <a:rPr lang="en-GB" altLang="x-none"/>
              <a:pPr/>
              <a:t>‹#›</a:t>
            </a:fld>
            <a:endParaRPr lang="en-GB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Garamond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63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7"/>
            <a:ext cx="5359207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456000" y="1449000"/>
            <a:ext cx="528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24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267733" cy="90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7"/>
            <a:ext cx="5359207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456000" y="1449000"/>
            <a:ext cx="528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24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267733" cy="90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1" y="0"/>
            <a:ext cx="1219041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737" t="-2407" r="-9007" b="-129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8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7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1" y="5562602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7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267733" cy="90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74645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23974"/>
            <a:ext cx="1018540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1" y="-1"/>
            <a:ext cx="10185395" cy="74645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23975"/>
            <a:ext cx="1018540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53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09856" y="3643956"/>
            <a:ext cx="10481481" cy="2101755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2885" y="2213188"/>
            <a:ext cx="10481481" cy="1403473"/>
          </a:xfrm>
          <a:prstGeom prst="rect">
            <a:avLst/>
          </a:prstGeom>
        </p:spPr>
        <p:txBody>
          <a:bodyPr lIns="91410" tIns="45706" rIns="91410" bIns="45706" anchor="b"/>
          <a:lstStyle>
            <a:lvl1pPr marL="0" indent="0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72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6"/>
            <a:ext cx="11435645" cy="4648199"/>
          </a:xfrm>
          <a:prstGeom prst="rect">
            <a:avLst/>
          </a:prstGeom>
        </p:spPr>
        <p:txBody>
          <a:bodyPr lIns="0" tIns="0" rIns="0" bIns="0" numCol="2" anchor="t"/>
          <a:lstStyle>
            <a:lvl1pPr marL="342722" indent="-342722">
              <a:buClrTx/>
              <a:buFont typeface="Wingdings" charset="2"/>
              <a:buChar char="§"/>
              <a:defRPr/>
            </a:lvl1pPr>
            <a:lvl3pPr marL="1142410" indent="-228482">
              <a:buClrTx/>
              <a:buFont typeface="Wingdings" charset="2"/>
              <a:buChar char="§"/>
              <a:defRPr/>
            </a:lvl3pPr>
            <a:lvl4pPr marL="1561291" indent="-228482">
              <a:buClrTx/>
              <a:buFont typeface="Wingdings" charset="2"/>
              <a:buChar char="§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9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3"/>
            <a:ext cx="11435645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5692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3"/>
            <a:ext cx="11435645" cy="4648199"/>
          </a:xfrm>
          <a:prstGeom prst="rect">
            <a:avLst/>
          </a:prstGeom>
        </p:spPr>
        <p:txBody>
          <a:bodyPr lIns="0" tIns="0" rIns="0" bIns="0" numCol="2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1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996518" y="1690690"/>
            <a:ext cx="5811660" cy="4667779"/>
          </a:xfrm>
          <a:prstGeom prst="rect">
            <a:avLst/>
          </a:prstGeom>
        </p:spPr>
        <p:txBody>
          <a:bodyPr vert="horz" lIns="91410" tIns="45706" rIns="91410" bIns="45706"/>
          <a:lstStyle/>
          <a:p>
            <a:pPr lvl="0"/>
            <a:endParaRPr lang="en-US" noProof="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6" y="1701803"/>
            <a:ext cx="5283201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31743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12192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7"/>
            <a:ext cx="5359207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456000" y="1449000"/>
            <a:ext cx="528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2400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3267733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2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Add a partner logo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8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483188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054840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presentation title – Arial 32pt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Add a partner logo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78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1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6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996518" y="1690690"/>
            <a:ext cx="5811660" cy="4667779"/>
          </a:xfrm>
          <a:prstGeom prst="rect">
            <a:avLst/>
          </a:prstGeom>
        </p:spPr>
        <p:txBody>
          <a:bodyPr vert="horz" lIns="91390" tIns="45697" rIns="91390" bIns="45697"/>
          <a:lstStyle/>
          <a:p>
            <a:pPr lvl="0"/>
            <a:endParaRPr lang="en-US" noProof="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6" y="1701806"/>
            <a:ext cx="5283201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22" indent="-342722">
              <a:buClrTx/>
              <a:buFont typeface="Wingdings" charset="2"/>
              <a:buChar char="§"/>
              <a:defRPr/>
            </a:lvl1pPr>
            <a:lvl3pPr marL="1142410" indent="-228482">
              <a:buClrTx/>
              <a:buFont typeface="Wingdings" charset="2"/>
              <a:buChar char="§"/>
              <a:defRPr/>
            </a:lvl3pPr>
            <a:lvl4pPr marL="1561291" indent="-228482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718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Divider slide title – Arial Bold 36pt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– Arial 28pt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14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the ‘New Slide’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407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29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003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0194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942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804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041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471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solidFill>
                  <a:schemeClr val="tx1"/>
                </a:solidFill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 dirty="0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dirty="0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 dirty="0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360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390" tIns="45697" rIns="91390" bIns="45697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08647" y="6251697"/>
            <a:ext cx="2845440" cy="476690"/>
          </a:xfrm>
          <a:prstGeom prst="rect">
            <a:avLst/>
          </a:prstGeom>
        </p:spPr>
        <p:txBody>
          <a:bodyPr lIns="91390" tIns="45697" rIns="91390" bIns="45697"/>
          <a:lstStyle>
            <a:lvl1pPr defTabSz="829108" hangingPunct="1">
              <a:lnSpc>
                <a:spcPct val="100000"/>
              </a:lnSpc>
              <a:buClrTx/>
              <a:buSzTx/>
              <a:buFontTx/>
              <a:buNone/>
              <a:defRPr sz="2400" baseline="-25000">
                <a:solidFill>
                  <a:srgbClr val="000000"/>
                </a:solidFill>
                <a:latin typeface="Time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927" y="6248821"/>
            <a:ext cx="2845440" cy="475250"/>
          </a:xfrm>
          <a:prstGeom prst="rect">
            <a:avLst/>
          </a:prstGeom>
        </p:spPr>
        <p:txBody>
          <a:bodyPr lIns="91390" tIns="45697" rIns="91390" bIns="45697"/>
          <a:lstStyle>
            <a:lvl1pPr defTabSz="829108" hangingPunct="1">
              <a:lnSpc>
                <a:spcPct val="100000"/>
              </a:lnSpc>
              <a:buClrTx/>
              <a:buSzTx/>
              <a:buFontTx/>
              <a:buNone/>
              <a:defRPr sz="2400" baseline="-25000">
                <a:solidFill>
                  <a:srgbClr val="000000"/>
                </a:solidFill>
                <a:latin typeface="Time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C36D8-77F8-5540-9F42-05D49FD94E48}" type="slidenum">
              <a:rPr lang="en-GB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4166400" y="6248821"/>
            <a:ext cx="3859200" cy="475250"/>
          </a:xfrm>
          <a:prstGeom prst="rect">
            <a:avLst/>
          </a:prstGeom>
        </p:spPr>
        <p:txBody>
          <a:bodyPr lIns="91390" tIns="45697" rIns="91390" bIns="45697"/>
          <a:lstStyle>
            <a:lvl1pPr defTabSz="829108" hangingPunct="1">
              <a:lnSpc>
                <a:spcPct val="100000"/>
              </a:lnSpc>
              <a:buClrTx/>
              <a:buSzTx/>
              <a:buFontTx/>
              <a:buNone/>
              <a:defRPr sz="2400" baseline="-25000">
                <a:solidFill>
                  <a:srgbClr val="000000"/>
                </a:solidFill>
                <a:latin typeface="Times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703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 dirty="0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25 November 2022</a:t>
            </a:fld>
            <a:endParaRPr lang="en-GB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482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12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817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dirty="0" err="1">
                <a:solidFill>
                  <a:schemeClr val="tx2"/>
                </a:solidFill>
              </a:rPr>
              <a:t>imagebank</a:t>
            </a:r>
            <a:r>
              <a:rPr lang="en-US" sz="1600" dirty="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dirty="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dirty="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25 November 2022</a:t>
            </a:fld>
            <a:endParaRPr lang="en-GB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37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15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1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7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End slide</a:t>
            </a:r>
            <a:br>
              <a:rPr lang="en-US" dirty="0"/>
            </a:br>
            <a:r>
              <a:rPr lang="en-US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464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2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Body text – Arial 28pt</a:t>
            </a:r>
          </a:p>
          <a:p>
            <a:pPr lvl="1"/>
            <a:r>
              <a:rPr lang="en-US" dirty="0"/>
              <a:t>Second text – Arial 28pt</a:t>
            </a:r>
          </a:p>
          <a:p>
            <a:pPr lvl="2"/>
            <a:r>
              <a:rPr lang="en-US" dirty="0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25 November 2022</a:t>
            </a:fld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dirty="0" err="1">
                <a:solidFill>
                  <a:schemeClr val="tx2"/>
                </a:solidFill>
              </a:rPr>
              <a:t>colour</a:t>
            </a:r>
            <a:r>
              <a:rPr lang="en-US" sz="1600" dirty="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89251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25 November 2022</a:t>
            </a:fld>
            <a:endParaRPr lang="en-GB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  <a:endParaRPr lang="en-GB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 dirty="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dirty="0" err="1">
                <a:solidFill>
                  <a:schemeClr val="tx2"/>
                </a:solidFill>
              </a:rPr>
              <a:t>colour</a:t>
            </a:r>
            <a:r>
              <a:rPr lang="en-US" sz="1600" dirty="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</p:spTree>
    <p:extLst>
      <p:ext uri="{BB962C8B-B14F-4D97-AF65-F5344CB8AC3E}">
        <p14:creationId xmlns:p14="http://schemas.microsoft.com/office/powerpoint/2010/main" val="41701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09856" y="3643956"/>
            <a:ext cx="10481481" cy="2101755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2885" y="2213188"/>
            <a:ext cx="10481481" cy="1403473"/>
          </a:xfrm>
          <a:prstGeom prst="rect">
            <a:avLst/>
          </a:prstGeom>
        </p:spPr>
        <p:txBody>
          <a:bodyPr lIns="91410" tIns="45706" rIns="91410" bIns="45706" anchor="b"/>
          <a:lstStyle>
            <a:lvl1pPr marL="0" indent="0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967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CE6D-368A-6E40-BF71-052834EE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769BD-BC9E-1643-A30E-B8569EED6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F77C-136F-8F41-A2E5-D02B5335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F823-9447-964B-A809-2D95272598BD}" type="datetimeFigureOut">
              <a:rPr lang="en-US" smtClean="0"/>
              <a:t>11/25/22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9C20-0862-7A45-9B9C-7F03BB12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ABC05-3D85-1A44-BB22-1E2278E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161-B3A7-654C-9A08-F21C6F62E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2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3"/>
            <a:ext cx="11435645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451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5" y="1701803"/>
            <a:ext cx="11435645" cy="4648199"/>
          </a:xfrm>
          <a:prstGeom prst="rect">
            <a:avLst/>
          </a:prstGeom>
        </p:spPr>
        <p:txBody>
          <a:bodyPr lIns="0" tIns="0" rIns="0" bIns="0" numCol="2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77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996518" y="1690690"/>
            <a:ext cx="5811660" cy="4667779"/>
          </a:xfrm>
          <a:prstGeom prst="rect">
            <a:avLst/>
          </a:prstGeom>
        </p:spPr>
        <p:txBody>
          <a:bodyPr vert="horz" lIns="91410" tIns="45706" rIns="91410" bIns="45706"/>
          <a:lstStyle/>
          <a:p>
            <a:pPr lvl="0"/>
            <a:endParaRPr lang="en-US" noProof="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956" y="1701803"/>
            <a:ext cx="5283201" cy="4648199"/>
          </a:xfrm>
          <a:prstGeom prst="rect">
            <a:avLst/>
          </a:prstGeom>
        </p:spPr>
        <p:txBody>
          <a:bodyPr lIns="0" tIns="0" rIns="0" bIns="0" anchor="t"/>
          <a:lstStyle>
            <a:lvl1pPr marL="342793" indent="-342793">
              <a:buClrTx/>
              <a:buFont typeface="Wingdings" charset="2"/>
              <a:buChar char="§"/>
              <a:defRPr/>
            </a:lvl1pPr>
            <a:lvl3pPr marL="1142646" indent="-228529">
              <a:buClrTx/>
              <a:buFont typeface="Wingdings" charset="2"/>
              <a:buChar char="§"/>
              <a:defRPr/>
            </a:lvl3pPr>
            <a:lvl4pPr marL="1561614" indent="-228529">
              <a:buClrTx/>
              <a:buFont typeface="Wingdings" charset="2"/>
              <a:buChar char="§"/>
              <a:defRPr/>
            </a:lvl4pPr>
          </a:lstStyle>
          <a:p>
            <a:r>
              <a:rPr lang="en-US" dirty="0"/>
              <a:t>Example line of text</a:t>
            </a:r>
            <a:br>
              <a:rPr lang="en-US" dirty="0"/>
            </a:br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4231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14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24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+mj-lt"/>
          <a:ea typeface="ＭＳ Ｐゴシック" pitchFamily="-8" charset="-128"/>
          <a:cs typeface="ＭＳ Ｐゴシック" pitchFamily="-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5pPr>
      <a:lvl6pPr marL="456963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6pPr>
      <a:lvl7pPr marL="91392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7pPr>
      <a:lvl8pPr marL="137089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8pPr>
      <a:lvl9pPr marL="1827852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9pPr>
    </p:titleStyle>
    <p:bodyStyle>
      <a:lvl1pPr marL="342584" indent="-342584" algn="l" rtl="0" eaLnBrk="0" fontAlgn="base" hangingPunct="0">
        <a:spcBef>
          <a:spcPct val="20000"/>
        </a:spcBef>
        <a:spcAft>
          <a:spcPct val="0"/>
        </a:spcAft>
        <a:buClr>
          <a:srgbClr val="314048"/>
        </a:buClr>
        <a:buChar char="•"/>
        <a:defRPr sz="2600">
          <a:solidFill>
            <a:schemeClr val="tx1"/>
          </a:solidFill>
          <a:latin typeface="+mn-lt"/>
          <a:ea typeface="ＭＳ Ｐゴシック" pitchFamily="-8" charset="-128"/>
          <a:cs typeface="ＭＳ Ｐゴシック" pitchFamily="-8" charset="-128"/>
        </a:defRPr>
      </a:lvl1pPr>
      <a:lvl2pPr marL="741303" indent="-28500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8" charset="-128"/>
        </a:defRPr>
      </a:lvl2pPr>
      <a:lvl3pPr marL="1141464" indent="-227429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8" charset="-128"/>
        </a:defRPr>
      </a:lvl3pPr>
      <a:lvl4pPr marL="1560337" indent="-2274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" charset="-128"/>
        </a:defRPr>
      </a:lvl4pPr>
      <a:lvl5pPr marL="1979210" indent="-2274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" charset="-128"/>
        </a:defRPr>
      </a:lvl5pPr>
      <a:lvl6pPr marL="2437136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6pPr>
      <a:lvl7pPr marL="289410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7pPr>
      <a:lvl8pPr marL="335106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8pPr>
      <a:lvl9pPr marL="380802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9pPr>
    </p:bodyStyle>
    <p:otherStyle>
      <a:defPPr>
        <a:defRPr lang="en-US"/>
      </a:defPPr>
      <a:lvl1pPr marL="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14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7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+mj-lt"/>
          <a:ea typeface="ＭＳ Ｐゴシック" pitchFamily="-8" charset="-128"/>
          <a:cs typeface="ＭＳ Ｐゴシック" pitchFamily="-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5pPr>
      <a:lvl6pPr marL="457059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6pPr>
      <a:lvl7pPr marL="91411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7pPr>
      <a:lvl8pPr marL="1371174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8pPr>
      <a:lvl9pPr marL="1828231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9pPr>
    </p:titleStyle>
    <p:bodyStyle>
      <a:lvl1pPr marL="341285" indent="-341285" algn="l" rtl="0" eaLnBrk="0" fontAlgn="base" hangingPunct="0">
        <a:spcBef>
          <a:spcPct val="20000"/>
        </a:spcBef>
        <a:spcAft>
          <a:spcPct val="0"/>
        </a:spcAft>
        <a:buClr>
          <a:srgbClr val="314048"/>
        </a:buClr>
        <a:buChar char="•"/>
        <a:defRPr sz="2600">
          <a:solidFill>
            <a:schemeClr val="tx1"/>
          </a:solidFill>
          <a:latin typeface="+mn-lt"/>
          <a:ea typeface="ＭＳ Ｐゴシック" pitchFamily="-8" charset="-128"/>
          <a:cs typeface="ＭＳ Ｐゴシック" pitchFamily="-8" charset="-128"/>
        </a:defRPr>
      </a:lvl1pPr>
      <a:lvl2pPr marL="740171" indent="-28368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8" charset="-128"/>
        </a:defRPr>
      </a:lvl2pPr>
      <a:lvl3pPr marL="1140497" indent="-22608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8" charset="-128"/>
        </a:defRPr>
      </a:lvl3pPr>
      <a:lvl4pPr marL="1559543" indent="-2260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" charset="-128"/>
        </a:defRPr>
      </a:lvl4pPr>
      <a:lvl5pPr marL="1978589" indent="-2260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" charset="-128"/>
        </a:defRPr>
      </a:lvl5pPr>
      <a:lvl6pPr marL="2437642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6pPr>
      <a:lvl7pPr marL="289470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7pPr>
      <a:lvl8pPr marL="3351757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8pPr>
      <a:lvl9pPr marL="3808815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763001E-1800-0B42-9FF7-B8FE6FD07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11/25/22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034679-EBF4-B641-8AAC-331E85D3F5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97" r:id="rId12"/>
    <p:sldLayoutId id="214748379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3" y="1"/>
            <a:ext cx="12190413" cy="74644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002004" y="1"/>
            <a:ext cx="10194759" cy="746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5" y="23976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4E112F-1B58-4F80-8548-230F871317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25/11/2022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72D6D5-F6C2-4C88-B07F-0F9DC0B2C3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997243" y="2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663700" cy="4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14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6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4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+mj-lt"/>
          <a:ea typeface="ＭＳ Ｐゴシック" pitchFamily="-8" charset="-128"/>
          <a:cs typeface="ＭＳ Ｐゴシック" pitchFamily="-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97786"/>
          </a:solidFill>
          <a:latin typeface="Arial" pitchFamily="-8" charset="0"/>
          <a:ea typeface="ＭＳ Ｐゴシック" pitchFamily="-8" charset="-128"/>
          <a:cs typeface="ＭＳ Ｐゴシック" pitchFamily="-8" charset="-128"/>
        </a:defRPr>
      </a:lvl5pPr>
      <a:lvl6pPr marL="457059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6pPr>
      <a:lvl7pPr marL="91411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7pPr>
      <a:lvl8pPr marL="1371174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8pPr>
      <a:lvl9pPr marL="1828231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pitchFamily="-8" charset="0"/>
        </a:defRPr>
      </a:lvl9pPr>
    </p:titleStyle>
    <p:bodyStyle>
      <a:lvl1pPr marL="341285" indent="-341285" algn="l" rtl="0" eaLnBrk="0" fontAlgn="base" hangingPunct="0">
        <a:spcBef>
          <a:spcPct val="20000"/>
        </a:spcBef>
        <a:spcAft>
          <a:spcPct val="0"/>
        </a:spcAft>
        <a:buClr>
          <a:srgbClr val="314048"/>
        </a:buClr>
        <a:buChar char="•"/>
        <a:defRPr sz="2600">
          <a:solidFill>
            <a:schemeClr val="tx1"/>
          </a:solidFill>
          <a:latin typeface="+mn-lt"/>
          <a:ea typeface="ＭＳ Ｐゴシック" pitchFamily="-8" charset="-128"/>
          <a:cs typeface="ＭＳ Ｐゴシック" pitchFamily="-8" charset="-128"/>
        </a:defRPr>
      </a:lvl1pPr>
      <a:lvl2pPr marL="740171" indent="-28368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8" charset="-128"/>
        </a:defRPr>
      </a:lvl2pPr>
      <a:lvl3pPr marL="1140497" indent="-22608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pitchFamily="-8" charset="-128"/>
        </a:defRPr>
      </a:lvl3pPr>
      <a:lvl4pPr marL="1559543" indent="-22608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" charset="-128"/>
        </a:defRPr>
      </a:lvl4pPr>
      <a:lvl5pPr marL="1978589" indent="-22608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" charset="-128"/>
        </a:defRPr>
      </a:lvl5pPr>
      <a:lvl6pPr marL="2437642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6pPr>
      <a:lvl7pPr marL="289470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7pPr>
      <a:lvl8pPr marL="3351757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8pPr>
      <a:lvl9pPr marL="3808815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D3A31"/>
          </a:solidFill>
          <a:latin typeface="+mn-lt"/>
          <a:ea typeface="ＭＳ Ｐゴシック" pitchFamily="-8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25 November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41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gs.org.uk/virtualward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Vz9RT1NoauY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GB" sz="2800" dirty="0"/>
              <a:t>Changing care systems for people with frailty during and beyond the pandemic</a:t>
            </a:r>
            <a:endParaRPr lang="en-US" sz="2800" dirty="0"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Adam Gordon</a:t>
            </a:r>
          </a:p>
          <a:p>
            <a:r>
              <a:rPr lang="en-GB" sz="1200" dirty="0"/>
              <a:t>Professor of the Care of Older People, University of Nottingham</a:t>
            </a:r>
          </a:p>
          <a:p>
            <a:r>
              <a:rPr lang="en-GB" sz="1200" dirty="0"/>
              <a:t>President Elect, British Geriatrics Society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5577" y="5703660"/>
            <a:ext cx="6737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@adamgordon1978</a:t>
            </a:r>
          </a:p>
          <a:p>
            <a:pPr marL="0" marR="0" lvl="0" indent="0" algn="ctr" defTabSz="4570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4570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35" y="5795124"/>
            <a:ext cx="398880" cy="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18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163">
        <p:fade/>
      </p:transition>
    </mc:Choice>
    <mc:Fallback>
      <p:transition spd="med" advTm="3716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and Frailty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likely to get COVID.</a:t>
            </a:r>
          </a:p>
          <a:p>
            <a:endParaRPr lang="en-GB" dirty="0"/>
          </a:p>
          <a:p>
            <a:r>
              <a:rPr lang="en-GB" dirty="0"/>
              <a:t>More likely to die from COVID.</a:t>
            </a:r>
          </a:p>
          <a:p>
            <a:endParaRPr lang="en-GB" dirty="0"/>
          </a:p>
          <a:p>
            <a:r>
              <a:rPr lang="en-GB" dirty="0"/>
              <a:t>More likely to be disabled or dependent following COVID.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7" y="4863251"/>
            <a:ext cx="5791200" cy="155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841" y="4901767"/>
            <a:ext cx="1389906" cy="14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0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Unanswered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More likely to have isolated?</a:t>
            </a:r>
          </a:p>
          <a:p>
            <a:endParaRPr lang="en-GB" dirty="0"/>
          </a:p>
          <a:p>
            <a:r>
              <a:rPr lang="en-GB" dirty="0"/>
              <a:t>More likely to be deconditioned?</a:t>
            </a:r>
          </a:p>
          <a:p>
            <a:endParaRPr lang="en-GB" dirty="0"/>
          </a:p>
          <a:p>
            <a:r>
              <a:rPr lang="en-GB" dirty="0"/>
              <a:t>More likely to fall or develop a fracture?</a:t>
            </a:r>
          </a:p>
          <a:p>
            <a:endParaRPr lang="en-GB" dirty="0"/>
          </a:p>
          <a:p>
            <a:r>
              <a:rPr lang="en-GB" dirty="0"/>
              <a:t>More likely to present with undiagnosed late stage illness?</a:t>
            </a:r>
          </a:p>
        </p:txBody>
      </p:sp>
    </p:spTree>
    <p:extLst>
      <p:ext uri="{BB962C8B-B14F-4D97-AF65-F5344CB8AC3E}">
        <p14:creationId xmlns:p14="http://schemas.microsoft.com/office/powerpoint/2010/main" val="377943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and frailty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48% of deaths during the first wave of the COVID-19 pandemic in care homes</a:t>
            </a:r>
          </a:p>
          <a:p>
            <a:endParaRPr lang="en-GB" dirty="0"/>
          </a:p>
          <a:p>
            <a:r>
              <a:rPr lang="en-GB" dirty="0"/>
              <a:t>Ongoing </a:t>
            </a:r>
            <a:r>
              <a:rPr lang="en-GB" dirty="0" err="1"/>
              <a:t>precarity</a:t>
            </a:r>
            <a:r>
              <a:rPr lang="en-GB" dirty="0"/>
              <a:t> in business models for most care homes and domiciliary care providers.</a:t>
            </a:r>
          </a:p>
          <a:p>
            <a:endParaRPr lang="en-GB" dirty="0"/>
          </a:p>
          <a:p>
            <a:r>
              <a:rPr lang="en-GB" dirty="0"/>
              <a:t>Peaks and troughs in demand for primary care compounding longstanding staffing and resource issues (supply-demand mismatch)</a:t>
            </a:r>
          </a:p>
          <a:p>
            <a:endParaRPr lang="en-GB" dirty="0"/>
          </a:p>
          <a:p>
            <a:r>
              <a:rPr lang="en-GB" dirty="0"/>
              <a:t>Spiral of poor system flow resulting in stranded patients further compounding system flow.</a:t>
            </a:r>
          </a:p>
        </p:txBody>
      </p:sp>
    </p:spTree>
    <p:extLst>
      <p:ext uri="{BB962C8B-B14F-4D97-AF65-F5344CB8AC3E}">
        <p14:creationId xmlns:p14="http://schemas.microsoft.com/office/powerpoint/2010/main" val="2007576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s Andrews' story_ Her failed care pathway.mp4" descr="Mrs Andrews' story_ Her failed care pathway.mp4">
            <a:hlinkClick r:id="" action="ppaction://media"/>
            <a:extLst>
              <a:ext uri="{FF2B5EF4-FFF2-40B4-BE49-F238E27FC236}">
                <a16:creationId xmlns:a16="http://schemas.microsoft.com/office/drawing/2014/main" id="{CC42ADD6-1187-F740-94AC-F99D468901B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9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66"/>
    </mc:Choice>
    <mc:Fallback>
      <p:transition spd="slow" advTm="30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32" objId="4"/>
        <p14:stopEvt time="278394" objId="4"/>
        <p14:playEvt time="299111" objId="4"/>
        <p14:stopEvt time="300347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273656"/>
              </p:ext>
            </p:extLst>
          </p:nvPr>
        </p:nvGraphicFramePr>
        <p:xfrm>
          <a:off x="1806010" y="254000"/>
          <a:ext cx="5559991" cy="373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850805"/>
              </p:ext>
            </p:extLst>
          </p:nvPr>
        </p:nvGraphicFramePr>
        <p:xfrm>
          <a:off x="4809672" y="529411"/>
          <a:ext cx="5656943" cy="329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Object 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86" y="3410857"/>
            <a:ext cx="3437618" cy="308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5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96"/>
    </mc:Choice>
    <mc:Fallback>
      <p:transition spd="slow" advTm="10389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>
                <a:latin typeface="Garamond" charset="0"/>
                <a:ea typeface="MS PGothic" charset="0"/>
              </a:rPr>
              <a:t>What is the evidence base for this concept?</a:t>
            </a:r>
          </a:p>
        </p:txBody>
      </p:sp>
      <p:graphicFrame>
        <p:nvGraphicFramePr>
          <p:cNvPr id="83971" name="Group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413385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08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Mortality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Living at home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Readmission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Physical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Cognitive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Institutional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0.78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(0.62-0.97)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(1.01-1.39)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(0.70-1.03)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(0.84-1.78)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1.79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(0.73-1.46)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Non-institutional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0.91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(0.77-1.07)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(1.10-1.44)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0.89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(0.78-1.01)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0.99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(0.77-1.27)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(0.73-1.46)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Combined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0.86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(0.75-0.98)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(1.10-1.44)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0.88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(0.79-0.98)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1.06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(0.86-1.30)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1.41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GB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aramond" charset="0"/>
                          <a:ea typeface="MS PGothic" charset="-128"/>
                        </a:rPr>
                        <a:t>(1.12-1.77)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95" name="TextBox 1"/>
          <p:cNvSpPr txBox="1">
            <a:spLocks noChangeArrowheads="1"/>
          </p:cNvSpPr>
          <p:nvPr/>
        </p:nvSpPr>
        <p:spPr bwMode="auto">
          <a:xfrm>
            <a:off x="2263776" y="5934076"/>
            <a:ext cx="7961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0" tIns="45677" rIns="91350" bIns="45677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algn="r" eaLnBrk="1" hangingPunct="1"/>
            <a:r>
              <a:rPr lang="en-US" altLang="x-none" sz="1800"/>
              <a:t>Stuck, A.E. et al., 1993. Comprehensive geriatric assessment: a meta-analysis of controlled trials. The Lancet, 342(8878)</a:t>
            </a:r>
          </a:p>
        </p:txBody>
      </p:sp>
    </p:spTree>
    <p:extLst>
      <p:ext uri="{BB962C8B-B14F-4D97-AF65-F5344CB8AC3E}">
        <p14:creationId xmlns:p14="http://schemas.microsoft.com/office/powerpoint/2010/main" val="27146983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39" y="1244561"/>
            <a:ext cx="9170931" cy="4368878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81F12C5-9543-C090-A32C-955696BA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607" y="193206"/>
            <a:ext cx="1718072" cy="17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1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0"/>
    </mc:Choice>
    <mc:Fallback>
      <p:transition spd="slow" advTm="2048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GIRFT say?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Assess all older patients for frailty in the emergency pathway</a:t>
            </a:r>
          </a:p>
          <a:p>
            <a:endParaRPr lang="en-GB" dirty="0"/>
          </a:p>
          <a:p>
            <a:r>
              <a:rPr lang="en-GB" dirty="0"/>
              <a:t>Mobilise early to prevent worsening frailty</a:t>
            </a:r>
          </a:p>
          <a:p>
            <a:endParaRPr lang="en-GB" dirty="0"/>
          </a:p>
          <a:p>
            <a:r>
              <a:rPr lang="en-GB" dirty="0"/>
              <a:t>Appoint accountable officers for frailty</a:t>
            </a:r>
          </a:p>
          <a:p>
            <a:endParaRPr lang="en-GB" dirty="0"/>
          </a:p>
          <a:p>
            <a:r>
              <a:rPr lang="en-GB" dirty="0"/>
              <a:t>Provide basic frailty training</a:t>
            </a:r>
          </a:p>
          <a:p>
            <a:endParaRPr lang="en-GB" dirty="0"/>
          </a:p>
          <a:p>
            <a:r>
              <a:rPr lang="en-GB" dirty="0"/>
              <a:t>Look for and manage delirium</a:t>
            </a:r>
          </a:p>
          <a:p>
            <a:endParaRPr lang="en-GB" dirty="0"/>
          </a:p>
          <a:p>
            <a:r>
              <a:rPr lang="en-GB" dirty="0"/>
              <a:t>Focus on removing barriers to discharge</a:t>
            </a:r>
          </a:p>
          <a:p>
            <a:endParaRPr lang="en-GB" dirty="0"/>
          </a:p>
          <a:p>
            <a:r>
              <a:rPr lang="en-GB" dirty="0"/>
              <a:t>Integrate frailty across health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923" y="4954589"/>
            <a:ext cx="3000375" cy="117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21" y="1600201"/>
            <a:ext cx="1920397" cy="19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4" y="1077691"/>
            <a:ext cx="11291086" cy="461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AutoShape 2" descr="https://ukc-powerpoint.officeapps.live.com/pods/GetClipboardImage.ashx?Id=76b0f6ee-6303-43be-a638-6e42c65859bf&amp;DC=GUK3&amp;pkey=3d73f00c-ae20-483b-a6dc-a7565b3c940a&amp;wdwaccluster=GUK3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ukc-powerpoint.officeapps.live.com/pods/GetClipboardImage.ashx?Id=d807ae9c-7204-4094-81db-8b855dfd6d70&amp;DC=GUK3&amp;pkey=ec051d05-00a4-4197-9e09-06fd8b120b24&amp;wdwaccluster=GUK3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https://ukc-powerpoint.officeapps.live.com/pods/GetClipboardImage.ashx?Id=d807ae9c-7204-4094-81db-8b855dfd6d70&amp;DC=GUK3&amp;pkey=ec051d05-00a4-4197-9e09-06fd8b120b24&amp;wdwaccluster=GUK3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0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NHSE Ageing Well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Urgent Community Response</a:t>
            </a:r>
          </a:p>
          <a:p>
            <a:endParaRPr lang="en-GB" dirty="0"/>
          </a:p>
          <a:p>
            <a:r>
              <a:rPr lang="en-GB" dirty="0"/>
              <a:t>Enhanced Health in Care Homes</a:t>
            </a:r>
          </a:p>
          <a:p>
            <a:endParaRPr lang="en-GB" dirty="0"/>
          </a:p>
          <a:p>
            <a:r>
              <a:rPr lang="en-GB" dirty="0"/>
              <a:t>(Anticipatory Care)</a:t>
            </a:r>
          </a:p>
          <a:p>
            <a:endParaRPr lang="en-GB" dirty="0"/>
          </a:p>
          <a:p>
            <a:r>
              <a:rPr lang="en-GB" dirty="0"/>
              <a:t>(Discharge to Assess)</a:t>
            </a:r>
          </a:p>
        </p:txBody>
      </p:sp>
    </p:spTree>
    <p:extLst>
      <p:ext uri="{BB962C8B-B14F-4D97-AF65-F5344CB8AC3E}">
        <p14:creationId xmlns:p14="http://schemas.microsoft.com/office/powerpoint/2010/main" val="66119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we’ll cover……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Frailty – definitions and why it’s a useful concept</a:t>
            </a:r>
          </a:p>
          <a:p>
            <a:endParaRPr lang="en-US" dirty="0"/>
          </a:p>
          <a:p>
            <a:r>
              <a:rPr lang="en-US" dirty="0"/>
              <a:t>The evidence underpinning interventions for frailty</a:t>
            </a:r>
          </a:p>
          <a:p>
            <a:endParaRPr lang="en-US" dirty="0"/>
          </a:p>
          <a:p>
            <a:r>
              <a:rPr lang="en-US" dirty="0"/>
              <a:t>The impact of the pandemic</a:t>
            </a:r>
          </a:p>
          <a:p>
            <a:endParaRPr lang="en-US" dirty="0"/>
          </a:p>
          <a:p>
            <a:r>
              <a:rPr lang="en-US" dirty="0"/>
              <a:t>How to move forward (including recommendations from GIRFT)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4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5"/>
    </mc:Choice>
    <mc:Fallback xmlns="">
      <p:transition spd="slow" advTm="339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F530E-1875-46E6-901C-76683197A1B3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55" y="876419"/>
            <a:ext cx="4610655" cy="5297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012853" y="882843"/>
            <a:ext cx="372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https://www.bgs.org.uk/virtualwards</a:t>
            </a:r>
            <a:r>
              <a:rPr lang="en-GB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141" y="3113012"/>
            <a:ext cx="1996828" cy="19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77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14732-78AE-47E6-6D59-4198A6A0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EFF37-E6AC-94D5-4FD7-C21CC55E62D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35038" y="1258888"/>
            <a:ext cx="10570422" cy="50974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Frailty is useful because it’s measurable, predicts adverse outcomes and shapes the care of a large and important group of NHS patients.</a:t>
            </a:r>
          </a:p>
          <a:p>
            <a:endParaRPr lang="en-US" sz="2400" dirty="0"/>
          </a:p>
          <a:p>
            <a:r>
              <a:rPr lang="en-US" sz="2400" dirty="0"/>
              <a:t>The pandemic has made the pre-frail frail, the frail frailer, and hobbled the systems that would usually support both groups.</a:t>
            </a:r>
          </a:p>
          <a:p>
            <a:endParaRPr lang="en-US" sz="2400" dirty="0"/>
          </a:p>
          <a:p>
            <a:r>
              <a:rPr lang="en-US" sz="2400" dirty="0"/>
              <a:t>The principles of good care – pathway integration around CGA – remain the same post-pandemic as they were before.</a:t>
            </a:r>
          </a:p>
          <a:p>
            <a:endParaRPr lang="en-US" sz="2400" dirty="0"/>
          </a:p>
          <a:p>
            <a:r>
              <a:rPr lang="en-US" sz="2400" dirty="0"/>
              <a:t>But…service constraints mean that systems are likely to have to make choices about where they invest for maximal impact on frailty outcomes.</a:t>
            </a:r>
          </a:p>
          <a:p>
            <a:endParaRPr lang="en-US" sz="2400" dirty="0"/>
          </a:p>
          <a:p>
            <a:r>
              <a:rPr lang="en-US" sz="2400" dirty="0"/>
              <a:t>Hopefully, the rest of today will help you consider what these choices are.</a:t>
            </a:r>
          </a:p>
        </p:txBody>
      </p:sp>
    </p:spTree>
    <p:extLst>
      <p:ext uri="{BB962C8B-B14F-4D97-AF65-F5344CB8AC3E}">
        <p14:creationId xmlns:p14="http://schemas.microsoft.com/office/powerpoint/2010/main" val="21635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13"/>
    </mc:Choice>
    <mc:Fallback xmlns="">
      <p:transition spd="slow" advTm="8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Mrs Andrews did have had a happy ending…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47" y="1634046"/>
            <a:ext cx="3626203" cy="1854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324" y="3177194"/>
            <a:ext cx="3778836" cy="200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307" y="1699172"/>
            <a:ext cx="3361015" cy="1724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3179" y="5925390"/>
            <a:ext cx="5012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https://www.youtube.com/watch?v=Vz9RT1NoauY</a:t>
            </a:r>
            <a:r>
              <a:rPr lang="en-GB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518" y="4918229"/>
            <a:ext cx="1455373" cy="14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A5F9E-EABF-77CE-4B49-CE963631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old do you have to be to be referred to a geriatrician?</a:t>
            </a:r>
          </a:p>
        </p:txBody>
      </p:sp>
      <p:pic>
        <p:nvPicPr>
          <p:cNvPr id="1026" name="Picture 2" descr="Long life cycle for 80-year-old Stockport club president - Manchester  Evening News">
            <a:extLst>
              <a:ext uri="{FF2B5EF4-FFF2-40B4-BE49-F238E27FC236}">
                <a16:creationId xmlns:a16="http://schemas.microsoft.com/office/drawing/2014/main" id="{2A2ADB11-EFFA-ECD2-7556-B3AACF8F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43" y="2266121"/>
            <a:ext cx="5613977" cy="373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derly Bromley man told to 'dump' Zimmer frame by Princess Royal  University Hospital after offering to return | News Shopper">
            <a:extLst>
              <a:ext uri="{FF2B5EF4-FFF2-40B4-BE49-F238E27FC236}">
                <a16:creationId xmlns:a16="http://schemas.microsoft.com/office/drawing/2014/main" id="{FB6F7E00-85F3-FBA4-5C43-C9D10B50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" y="2266121"/>
            <a:ext cx="5613978" cy="37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70"/>
    </mc:Choice>
    <mc:Fallback>
      <p:transition spd="slow" advTm="642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4-11-24 00.03.40.png">
            <a:extLst>
              <a:ext uri="{FF2B5EF4-FFF2-40B4-BE49-F238E27FC236}">
                <a16:creationId xmlns:a16="http://schemas.microsoft.com/office/drawing/2014/main" id="{7A3AD8E9-E363-4D45-1E05-218F057C2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84733"/>
            <a:ext cx="11948053" cy="58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83"/>
    </mc:Choice>
    <mc:Fallback>
      <p:transition spd="slow" advTm="499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72" y="1052251"/>
            <a:ext cx="7051526" cy="350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017" y="5091790"/>
            <a:ext cx="1093387" cy="1119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65" y="5313362"/>
            <a:ext cx="3305175" cy="676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91" y="5399086"/>
            <a:ext cx="26098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76"/>
    </mc:Choice>
    <mc:Fallback>
      <p:transition spd="slow" advTm="9027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Frailty (the Fried Criteria)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x-none" dirty="0"/>
              <a:t>unintentional weight loss &gt;4.5 kg in the past year</a:t>
            </a:r>
          </a:p>
          <a:p>
            <a:r>
              <a:rPr lang="en-GB" altLang="x-none" dirty="0"/>
              <a:t>&lt;20th population centile for grip strength</a:t>
            </a:r>
          </a:p>
          <a:p>
            <a:r>
              <a:rPr lang="en-GB" altLang="x-none" dirty="0"/>
              <a:t>self-reported exhaustion</a:t>
            </a:r>
          </a:p>
          <a:p>
            <a:r>
              <a:rPr lang="en-GB" altLang="x-none" dirty="0"/>
              <a:t>low physical activity such that persons would only rarely undertake a short walk</a:t>
            </a:r>
          </a:p>
          <a:p>
            <a:r>
              <a:rPr lang="en-GB" altLang="x-none" dirty="0"/>
              <a:t>slowed walking speed, defined as lowest population quartile on 4 minute walking test</a:t>
            </a:r>
          </a:p>
          <a:p>
            <a:pPr>
              <a:buFont typeface="Arial" charset="0"/>
              <a:buNone/>
            </a:pP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17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6"/>
    </mc:Choice>
    <mc:Fallback xmlns="">
      <p:transition spd="slow" advTm="606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9186" y="-189186"/>
            <a:ext cx="12880427" cy="1529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98" y="16933"/>
            <a:ext cx="8593667" cy="66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1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5581">
        <p:fade/>
      </p:transition>
    </mc:Choice>
    <mc:Fallback>
      <p:transition spd="med" advTm="8558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frailty important?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5-10% of ED attendances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30% of patients in acute medical units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Across England, 4000 admissions a day pre-pandemic</a:t>
            </a:r>
          </a:p>
          <a:p>
            <a:pPr marL="0" indent="0" algn="r">
              <a:buNone/>
            </a:pPr>
            <a:endParaRPr lang="en-GB" sz="1800" dirty="0"/>
          </a:p>
          <a:p>
            <a:pPr marL="0" indent="0" algn="r">
              <a:buNone/>
            </a:pPr>
            <a:r>
              <a:rPr lang="en-GB" sz="1800" dirty="0"/>
              <a:t>NHS GIRFT Programme</a:t>
            </a:r>
          </a:p>
        </p:txBody>
      </p:sp>
    </p:spTree>
    <p:extLst>
      <p:ext uri="{BB962C8B-B14F-4D97-AF65-F5344CB8AC3E}">
        <p14:creationId xmlns:p14="http://schemas.microsoft.com/office/powerpoint/2010/main" val="358560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ain graphic"/>
          <p:cNvPicPr/>
          <p:nvPr/>
        </p:nvPicPr>
        <p:blipFill>
          <a:blip r:embed="rId3"/>
          <a:stretch/>
        </p:blipFill>
        <p:spPr>
          <a:xfrm>
            <a:off x="1154097" y="674703"/>
            <a:ext cx="9721048" cy="4483224"/>
          </a:xfrm>
          <a:prstGeom prst="rect">
            <a:avLst/>
          </a:prstGeom>
          <a:ln>
            <a:noFill/>
          </a:ln>
        </p:spPr>
      </p:pic>
      <p:sp>
        <p:nvSpPr>
          <p:cNvPr id="49" name="TextShape 2"/>
          <p:cNvSpPr txBox="1"/>
          <p:nvPr/>
        </p:nvSpPr>
        <p:spPr>
          <a:xfrm>
            <a:off x="2476560" y="64771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>
                <a:solidFill>
                  <a:srgbClr val="FFFFFF"/>
                </a:solidFill>
                <a:latin typeface="Arial"/>
              </a:rPr>
              <a:t>The Lancet</a:t>
            </a:r>
            <a:r>
              <a:rPr lang="en-US" sz="900" spc="-1">
                <a:solidFill>
                  <a:srgbClr val="FFFFFF"/>
                </a:solidFill>
                <a:latin typeface="Arial"/>
              </a:rPr>
              <a:t> 2018 3911775-1782DOI: (10.1016/S0140-6736(18)30668-8)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85" y="5384265"/>
            <a:ext cx="5705475" cy="1323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926" y="5384265"/>
            <a:ext cx="1145219" cy="11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391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9.1"/>
</p:tagLst>
</file>

<file path=ppt/theme/theme1.xml><?xml version="1.0" encoding="utf-8"?>
<a:theme xmlns:a="http://schemas.openxmlformats.org/drawingml/2006/main" name="School of Medicine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chool of Medicine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4by3_001" id="{687AE245-6F4B-450E-9C8B-37CB810348D1}" vid="{550EAFB0-BFA7-4104-898A-F28DDBFFD947}"/>
    </a:ext>
  </a:extLst>
</a:theme>
</file>

<file path=ppt/theme/theme5.xml><?xml version="1.0" encoding="utf-8"?>
<a:theme xmlns:a="http://schemas.openxmlformats.org/drawingml/2006/main" name="4_School of Medicine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9C2847C4B48149A04C82F5DFC85371" ma:contentTypeVersion="0" ma:contentTypeDescription="Create a new document." ma:contentTypeScope="" ma:versionID="9c52652950f68035b86ed26bfbf6f7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3A5EC1-B8BE-495A-9B1F-4B0ED77A1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9D71516-E9F7-4206-8EE4-7A68AF73F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EF18A-8E83-42B8-8C79-D058EA5008F2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679</Words>
  <Application>Microsoft Macintosh PowerPoint</Application>
  <PresentationFormat>Widescreen</PresentationFormat>
  <Paragraphs>149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Garamond</vt:lpstr>
      <vt:lpstr>Georgia</vt:lpstr>
      <vt:lpstr>Times</vt:lpstr>
      <vt:lpstr>Wingdings</vt:lpstr>
      <vt:lpstr>School of Medicine_Blank Presentation</vt:lpstr>
      <vt:lpstr>3_School of Medicine_Blank Presentation</vt:lpstr>
      <vt:lpstr>1_Office Theme</vt:lpstr>
      <vt:lpstr>Office Theme</vt:lpstr>
      <vt:lpstr>4_School of Medicine_Blank Presentation</vt:lpstr>
      <vt:lpstr>5_Office Theme</vt:lpstr>
      <vt:lpstr>Changing care systems for people with frailty during and beyond the pandemic</vt:lpstr>
      <vt:lpstr>What we’ll cover……</vt:lpstr>
      <vt:lpstr>How old do you have to be to be referred to a geriatrician?</vt:lpstr>
      <vt:lpstr>PowerPoint Presentation</vt:lpstr>
      <vt:lpstr>PowerPoint Presentation</vt:lpstr>
      <vt:lpstr>Frailty (the Fried Criteria)</vt:lpstr>
      <vt:lpstr>PowerPoint Presentation</vt:lpstr>
      <vt:lpstr>Why is frailty important?</vt:lpstr>
      <vt:lpstr>PowerPoint Presentation</vt:lpstr>
      <vt:lpstr>COVID-19 and Frailty</vt:lpstr>
      <vt:lpstr>Unanswered questions</vt:lpstr>
      <vt:lpstr>COVID-19 and frailty</vt:lpstr>
      <vt:lpstr>PowerPoint Presentation</vt:lpstr>
      <vt:lpstr>PowerPoint Presentation</vt:lpstr>
      <vt:lpstr>What is the evidence base for this concept?</vt:lpstr>
      <vt:lpstr>PowerPoint Presentation</vt:lpstr>
      <vt:lpstr>What do GIRFT say?</vt:lpstr>
      <vt:lpstr>PowerPoint Presentation</vt:lpstr>
      <vt:lpstr>NHSE Ageing Well programme</vt:lpstr>
      <vt:lpstr>PowerPoint Presentation</vt:lpstr>
      <vt:lpstr>In conclusion</vt:lpstr>
      <vt:lpstr>Mrs Andrews did have had a happy ending…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 ulcer prevalence in care homes and hospitals, although it now includes a survey of restraint, falls, incontinence, malnutrition and intertrigo</dc:title>
  <dc:creator>Adam Gordon</dc:creator>
  <cp:lastModifiedBy>Adam Gordon (staff)</cp:lastModifiedBy>
  <cp:revision>110</cp:revision>
  <dcterms:created xsi:type="dcterms:W3CDTF">2015-02-27T14:45:23Z</dcterms:created>
  <dcterms:modified xsi:type="dcterms:W3CDTF">2022-11-25T17:21:06Z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0x010100B59C2847C4B48149A04C82F5DFC85371</vt:lpwstr>
  </property>
  <property fmtid="{D5CDD505-2E9C-101B-9397-08002B2CF9AE}" pid="3" name="Order">
    <vt:r8>96800</vt:r8>
  </property>
</Properties>
</file>