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13" r:id="rId2"/>
    <p:sldId id="258" r:id="rId3"/>
    <p:sldId id="323" r:id="rId4"/>
    <p:sldId id="380" r:id="rId5"/>
    <p:sldId id="365" r:id="rId6"/>
    <p:sldId id="363" r:id="rId7"/>
    <p:sldId id="357" r:id="rId8"/>
    <p:sldId id="347" r:id="rId9"/>
    <p:sldId id="264" r:id="rId10"/>
    <p:sldId id="358" r:id="rId11"/>
    <p:sldId id="359" r:id="rId12"/>
    <p:sldId id="351" r:id="rId13"/>
    <p:sldId id="309" r:id="rId14"/>
    <p:sldId id="310" r:id="rId15"/>
    <p:sldId id="383" r:id="rId16"/>
    <p:sldId id="384" r:id="rId17"/>
    <p:sldId id="385" r:id="rId18"/>
    <p:sldId id="386" r:id="rId19"/>
    <p:sldId id="268" r:id="rId20"/>
    <p:sldId id="3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0"/>
    <p:restoredTop sz="76212"/>
  </p:normalViewPr>
  <p:slideViewPr>
    <p:cSldViewPr snapToGrid="0" snapToObjects="1">
      <p:cViewPr varScale="1">
        <p:scale>
          <a:sx n="85" d="100"/>
          <a:sy n="85" d="100"/>
        </p:scale>
        <p:origin x="1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mesdouglas/Dropbox/OMFS%20ST/Projects/GIRFT%20Day%20Case/2014-2020%20orbs%20and%20zygs%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Annually!$B$12</c:f>
              <c:strCache>
                <c:ptCount val="1"/>
                <c:pt idx="0">
                  <c:v>Daycase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noFill/>
                <a:prstDash val="sysDot"/>
              </a:ln>
              <a:effectLst/>
            </c:spPr>
            <c:trendlineType val="movingAvg"/>
            <c:period val="2"/>
            <c:dispRSqr val="0"/>
            <c:dispEq val="0"/>
          </c:trendline>
          <c:cat>
            <c:numRef>
              <c:f>Annually!$A$13:$A$19</c:f>
              <c:numCache>
                <c:formatCode>General</c:formatCode>
                <c:ptCount val="7"/>
                <c:pt idx="0">
                  <c:v>2014</c:v>
                </c:pt>
                <c:pt idx="1">
                  <c:v>2015</c:v>
                </c:pt>
                <c:pt idx="2">
                  <c:v>2016</c:v>
                </c:pt>
                <c:pt idx="3">
                  <c:v>2017</c:v>
                </c:pt>
                <c:pt idx="4">
                  <c:v>2018</c:v>
                </c:pt>
                <c:pt idx="5">
                  <c:v>2019</c:v>
                </c:pt>
                <c:pt idx="6">
                  <c:v>2020</c:v>
                </c:pt>
              </c:numCache>
            </c:numRef>
          </c:cat>
          <c:val>
            <c:numRef>
              <c:f>Annually!$B$13:$B$19</c:f>
              <c:numCache>
                <c:formatCode>0.0</c:formatCode>
                <c:ptCount val="7"/>
                <c:pt idx="0">
                  <c:v>26.984126984126984</c:v>
                </c:pt>
                <c:pt idx="1">
                  <c:v>32.558139534883722</c:v>
                </c:pt>
                <c:pt idx="2">
                  <c:v>30.64516129032258</c:v>
                </c:pt>
                <c:pt idx="3">
                  <c:v>66.666666666666657</c:v>
                </c:pt>
                <c:pt idx="4">
                  <c:v>66.666666666666657</c:v>
                </c:pt>
                <c:pt idx="5">
                  <c:v>78.688524590163937</c:v>
                </c:pt>
                <c:pt idx="6">
                  <c:v>70</c:v>
                </c:pt>
              </c:numCache>
            </c:numRef>
          </c:val>
          <c:extLst>
            <c:ext xmlns:c16="http://schemas.microsoft.com/office/drawing/2014/chart" uri="{C3380CC4-5D6E-409C-BE32-E72D297353CC}">
              <c16:uniqueId val="{00000001-A0D6-5948-9CF2-6C505D3540CD}"/>
            </c:ext>
          </c:extLst>
        </c:ser>
        <c:dLbls>
          <c:showLegendKey val="0"/>
          <c:showVal val="0"/>
          <c:showCatName val="0"/>
          <c:showSerName val="0"/>
          <c:showPercent val="0"/>
          <c:showBubbleSize val="0"/>
        </c:dLbls>
        <c:gapWidth val="150"/>
        <c:axId val="1654408879"/>
        <c:axId val="1654326383"/>
      </c:barChart>
      <c:catAx>
        <c:axId val="1654408879"/>
        <c:scaling>
          <c:orientation val="minMax"/>
        </c:scaling>
        <c:delete val="0"/>
        <c:axPos val="b"/>
        <c:numFmt formatCode="General" sourceLinked="1"/>
        <c:majorTickMark val="none"/>
        <c:minorTickMark val="none"/>
        <c:tickLblPos val="nextTo"/>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Lato Hairline" panose="020F0502020204030203" pitchFamily="34" charset="0"/>
                <a:ea typeface="Lato Hairline" panose="020F0502020204030203" pitchFamily="34" charset="0"/>
                <a:cs typeface="Lato Hairline" panose="020F0502020204030203" pitchFamily="34" charset="0"/>
              </a:defRPr>
            </a:pPr>
            <a:endParaRPr lang="en-US"/>
          </a:p>
        </c:txPr>
        <c:crossAx val="1654326383"/>
        <c:crosses val="autoZero"/>
        <c:auto val="1"/>
        <c:lblAlgn val="ctr"/>
        <c:lblOffset val="100"/>
        <c:noMultiLvlLbl val="0"/>
      </c:catAx>
      <c:valAx>
        <c:axId val="1654326383"/>
        <c:scaling>
          <c:orientation val="minMax"/>
          <c:max val="100"/>
          <c:min val="0"/>
        </c:scaling>
        <c:delete val="1"/>
        <c:axPos val="l"/>
        <c:majorGridlines>
          <c:spPr>
            <a:ln w="9525" cap="flat" cmpd="sng" algn="ctr">
              <a:noFill/>
              <a:round/>
            </a:ln>
            <a:effectLst/>
          </c:spPr>
        </c:majorGridlines>
        <c:numFmt formatCode="General" sourceLinked="0"/>
        <c:majorTickMark val="none"/>
        <c:minorTickMark val="none"/>
        <c:tickLblPos val="nextTo"/>
        <c:crossAx val="1654408879"/>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Orbit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Sheet1!$A$2:$A$9</c:f>
              <c:strCache>
                <c:ptCount val="8"/>
                <c:pt idx="0">
                  <c:v>2014</c:v>
                </c:pt>
                <c:pt idx="1">
                  <c:v>2015</c:v>
                </c:pt>
                <c:pt idx="2">
                  <c:v>2016</c:v>
                </c:pt>
                <c:pt idx="3">
                  <c:v>2017</c:v>
                </c:pt>
                <c:pt idx="4">
                  <c:v>2018</c:v>
                </c:pt>
                <c:pt idx="5">
                  <c:v>2019</c:v>
                </c:pt>
                <c:pt idx="6">
                  <c:v>2020</c:v>
                </c:pt>
                <c:pt idx="7">
                  <c:v>21/22</c:v>
                </c:pt>
              </c:strCache>
            </c:strRef>
          </c:cat>
          <c:val>
            <c:numRef>
              <c:f>Sheet1!$B$2:$B$9</c:f>
              <c:numCache>
                <c:formatCode>General</c:formatCode>
                <c:ptCount val="8"/>
                <c:pt idx="0">
                  <c:v>0</c:v>
                </c:pt>
                <c:pt idx="1">
                  <c:v>0</c:v>
                </c:pt>
                <c:pt idx="2">
                  <c:v>13</c:v>
                </c:pt>
                <c:pt idx="3">
                  <c:v>40</c:v>
                </c:pt>
                <c:pt idx="4">
                  <c:v>81</c:v>
                </c:pt>
                <c:pt idx="5">
                  <c:v>83</c:v>
                </c:pt>
                <c:pt idx="6">
                  <c:v>62</c:v>
                </c:pt>
                <c:pt idx="7">
                  <c:v>92</c:v>
                </c:pt>
              </c:numCache>
            </c:numRef>
          </c:val>
          <c:smooth val="0"/>
          <c:extLst>
            <c:ext xmlns:c16="http://schemas.microsoft.com/office/drawing/2014/chart" uri="{C3380CC4-5D6E-409C-BE32-E72D297353CC}">
              <c16:uniqueId val="{00000000-6F21-E74D-9550-7AED2F4651EB}"/>
            </c:ext>
          </c:extLst>
        </c:ser>
        <c:ser>
          <c:idx val="1"/>
          <c:order val="1"/>
          <c:tx>
            <c:strRef>
              <c:f>Sheet1!$C$1</c:f>
              <c:strCache>
                <c:ptCount val="1"/>
                <c:pt idx="0">
                  <c:v>Zygoma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Sheet1!$A$2:$A$9</c:f>
              <c:strCache>
                <c:ptCount val="8"/>
                <c:pt idx="0">
                  <c:v>2014</c:v>
                </c:pt>
                <c:pt idx="1">
                  <c:v>2015</c:v>
                </c:pt>
                <c:pt idx="2">
                  <c:v>2016</c:v>
                </c:pt>
                <c:pt idx="3">
                  <c:v>2017</c:v>
                </c:pt>
                <c:pt idx="4">
                  <c:v>2018</c:v>
                </c:pt>
                <c:pt idx="5">
                  <c:v>2019</c:v>
                </c:pt>
                <c:pt idx="6">
                  <c:v>2020</c:v>
                </c:pt>
                <c:pt idx="7">
                  <c:v>21/22</c:v>
                </c:pt>
              </c:strCache>
            </c:strRef>
          </c:cat>
          <c:val>
            <c:numRef>
              <c:f>Sheet1!$C$2:$C$9</c:f>
              <c:numCache>
                <c:formatCode>General</c:formatCode>
                <c:ptCount val="8"/>
                <c:pt idx="0">
                  <c:v>5</c:v>
                </c:pt>
                <c:pt idx="1">
                  <c:v>38</c:v>
                </c:pt>
                <c:pt idx="2">
                  <c:v>50</c:v>
                </c:pt>
                <c:pt idx="3">
                  <c:v>81</c:v>
                </c:pt>
                <c:pt idx="4">
                  <c:v>88</c:v>
                </c:pt>
                <c:pt idx="5">
                  <c:v>82</c:v>
                </c:pt>
                <c:pt idx="6">
                  <c:v>75</c:v>
                </c:pt>
                <c:pt idx="7">
                  <c:v>81</c:v>
                </c:pt>
              </c:numCache>
            </c:numRef>
          </c:val>
          <c:smooth val="0"/>
          <c:extLst>
            <c:ext xmlns:c16="http://schemas.microsoft.com/office/drawing/2014/chart" uri="{C3380CC4-5D6E-409C-BE32-E72D297353CC}">
              <c16:uniqueId val="{00000001-6F21-E74D-9550-7AED2F4651EB}"/>
            </c:ext>
          </c:extLst>
        </c:ser>
        <c:ser>
          <c:idx val="2"/>
          <c:order val="2"/>
          <c:tx>
            <c:strRef>
              <c:f>Sheet1!$D$1</c:f>
              <c:strCache>
                <c:ptCount val="1"/>
                <c:pt idx="0">
                  <c:v>Both</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Sheet1!$A$2:$A$9</c:f>
              <c:strCache>
                <c:ptCount val="8"/>
                <c:pt idx="0">
                  <c:v>2014</c:v>
                </c:pt>
                <c:pt idx="1">
                  <c:v>2015</c:v>
                </c:pt>
                <c:pt idx="2">
                  <c:v>2016</c:v>
                </c:pt>
                <c:pt idx="3">
                  <c:v>2017</c:v>
                </c:pt>
                <c:pt idx="4">
                  <c:v>2018</c:v>
                </c:pt>
                <c:pt idx="5">
                  <c:v>2019</c:v>
                </c:pt>
                <c:pt idx="6">
                  <c:v>2020</c:v>
                </c:pt>
                <c:pt idx="7">
                  <c:v>21/22</c:v>
                </c:pt>
              </c:strCache>
            </c:strRef>
          </c:cat>
          <c:val>
            <c:numRef>
              <c:f>Sheet1!$D$2:$D$9</c:f>
              <c:numCache>
                <c:formatCode>General</c:formatCode>
                <c:ptCount val="8"/>
                <c:pt idx="0">
                  <c:v>0</c:v>
                </c:pt>
                <c:pt idx="1">
                  <c:v>0</c:v>
                </c:pt>
                <c:pt idx="2">
                  <c:v>0</c:v>
                </c:pt>
                <c:pt idx="3">
                  <c:v>13</c:v>
                </c:pt>
                <c:pt idx="4">
                  <c:v>38</c:v>
                </c:pt>
                <c:pt idx="5">
                  <c:v>100</c:v>
                </c:pt>
                <c:pt idx="6">
                  <c:v>100</c:v>
                </c:pt>
                <c:pt idx="7">
                  <c:v>100</c:v>
                </c:pt>
              </c:numCache>
            </c:numRef>
          </c:val>
          <c:smooth val="0"/>
          <c:extLst>
            <c:ext xmlns:c16="http://schemas.microsoft.com/office/drawing/2014/chart" uri="{C3380CC4-5D6E-409C-BE32-E72D297353CC}">
              <c16:uniqueId val="{00000002-6F21-E74D-9550-7AED2F4651EB}"/>
            </c:ext>
          </c:extLst>
        </c:ser>
        <c:ser>
          <c:idx val="3"/>
          <c:order val="3"/>
          <c:tx>
            <c:strRef>
              <c:f>Sheet1!$E$1</c:f>
              <c:strCache>
                <c:ptCount val="1"/>
                <c:pt idx="0">
                  <c:v>Arch</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Sheet1!$A$2:$A$9</c:f>
              <c:strCache>
                <c:ptCount val="8"/>
                <c:pt idx="0">
                  <c:v>2014</c:v>
                </c:pt>
                <c:pt idx="1">
                  <c:v>2015</c:v>
                </c:pt>
                <c:pt idx="2">
                  <c:v>2016</c:v>
                </c:pt>
                <c:pt idx="3">
                  <c:v>2017</c:v>
                </c:pt>
                <c:pt idx="4">
                  <c:v>2018</c:v>
                </c:pt>
                <c:pt idx="5">
                  <c:v>2019</c:v>
                </c:pt>
                <c:pt idx="6">
                  <c:v>2020</c:v>
                </c:pt>
                <c:pt idx="7">
                  <c:v>21/22</c:v>
                </c:pt>
              </c:strCache>
            </c:strRef>
          </c:cat>
          <c:val>
            <c:numRef>
              <c:f>Sheet1!$E$2:$E$9</c:f>
              <c:numCache>
                <c:formatCode>General</c:formatCode>
                <c:ptCount val="8"/>
                <c:pt idx="0">
                  <c:v>68</c:v>
                </c:pt>
                <c:pt idx="1">
                  <c:v>77</c:v>
                </c:pt>
                <c:pt idx="2">
                  <c:v>69</c:v>
                </c:pt>
                <c:pt idx="3">
                  <c:v>67</c:v>
                </c:pt>
                <c:pt idx="4">
                  <c:v>88</c:v>
                </c:pt>
                <c:pt idx="5">
                  <c:v>100</c:v>
                </c:pt>
                <c:pt idx="6">
                  <c:v>100</c:v>
                </c:pt>
                <c:pt idx="7">
                  <c:v>100</c:v>
                </c:pt>
              </c:numCache>
            </c:numRef>
          </c:val>
          <c:smooth val="0"/>
          <c:extLst>
            <c:ext xmlns:c16="http://schemas.microsoft.com/office/drawing/2014/chart" uri="{C3380CC4-5D6E-409C-BE32-E72D297353CC}">
              <c16:uniqueId val="{00000003-6F21-E74D-9550-7AED2F4651EB}"/>
            </c:ext>
          </c:extLst>
        </c:ser>
        <c:dLbls>
          <c:showLegendKey val="0"/>
          <c:showVal val="0"/>
          <c:showCatName val="0"/>
          <c:showSerName val="0"/>
          <c:showPercent val="0"/>
          <c:showBubbleSize val="0"/>
        </c:dLbls>
        <c:smooth val="0"/>
        <c:axId val="815053487"/>
        <c:axId val="814989343"/>
      </c:lineChart>
      <c:catAx>
        <c:axId val="815053487"/>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4989343"/>
        <c:crosses val="autoZero"/>
        <c:auto val="1"/>
        <c:lblAlgn val="ctr"/>
        <c:lblOffset val="100"/>
        <c:noMultiLvlLbl val="0"/>
      </c:catAx>
      <c:valAx>
        <c:axId val="81498934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5053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0FC0-6C3B-D549-86E0-01462C5FD89C}" type="datetimeFigureOut">
              <a:rPr lang="en-US" smtClean="0"/>
              <a:t>11/24/22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346B8-AD53-484B-B1DC-6182030DA25E}" type="slidenum">
              <a:rPr lang="en-US" smtClean="0"/>
              <a:t>‹#›</a:t>
            </a:fld>
            <a:endParaRPr lang="en-US"/>
          </a:p>
        </p:txBody>
      </p:sp>
    </p:spTree>
    <p:extLst>
      <p:ext uri="{BB962C8B-B14F-4D97-AF65-F5344CB8AC3E}">
        <p14:creationId xmlns:p14="http://schemas.microsoft.com/office/powerpoint/2010/main" val="329959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8346B8-AD53-484B-B1DC-6182030DA25E}" type="slidenum">
              <a:rPr lang="en-US" smtClean="0"/>
              <a:t>1</a:t>
            </a:fld>
            <a:endParaRPr lang="en-US"/>
          </a:p>
        </p:txBody>
      </p:sp>
    </p:spTree>
    <p:extLst>
      <p:ext uri="{BB962C8B-B14F-4D97-AF65-F5344CB8AC3E}">
        <p14:creationId xmlns:p14="http://schemas.microsoft.com/office/powerpoint/2010/main" val="347203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percentage</a:t>
            </a:r>
          </a:p>
          <a:p>
            <a:endParaRPr lang="en-US" dirty="0"/>
          </a:p>
          <a:p>
            <a:r>
              <a:rPr lang="en-US" dirty="0"/>
              <a:t>ABSOLUTE NUMBERS STAYING FAIRLY STATIC</a:t>
            </a:r>
          </a:p>
          <a:p>
            <a:endParaRPr lang="en-US" dirty="0"/>
          </a:p>
          <a:p>
            <a:r>
              <a:rPr lang="en-US" dirty="0"/>
              <a:t>Trauma list </a:t>
            </a:r>
            <a:r>
              <a:rPr lang="en-US" dirty="0" err="1"/>
              <a:t>availabilit</a:t>
            </a:r>
            <a:endParaRPr lang="en-US" dirty="0"/>
          </a:p>
        </p:txBody>
      </p:sp>
      <p:sp>
        <p:nvSpPr>
          <p:cNvPr id="4" name="Slide Number Placeholder 3"/>
          <p:cNvSpPr>
            <a:spLocks noGrp="1"/>
          </p:cNvSpPr>
          <p:nvPr>
            <p:ph type="sldNum" sz="quarter" idx="5"/>
          </p:nvPr>
        </p:nvSpPr>
        <p:spPr/>
        <p:txBody>
          <a:bodyPr/>
          <a:lstStyle/>
          <a:p>
            <a:fld id="{198346B8-AD53-484B-B1DC-6182030DA25E}" type="slidenum">
              <a:rPr lang="en-US" smtClean="0"/>
              <a:t>12</a:t>
            </a:fld>
            <a:endParaRPr lang="en-US"/>
          </a:p>
        </p:txBody>
      </p:sp>
    </p:spTree>
    <p:extLst>
      <p:ext uri="{BB962C8B-B14F-4D97-AF65-F5344CB8AC3E}">
        <p14:creationId xmlns:p14="http://schemas.microsoft.com/office/powerpoint/2010/main" val="336669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Weve</a:t>
            </a:r>
            <a:r>
              <a:rPr lang="en-GB" dirty="0"/>
              <a:t> done a lot of work in Leeds where the majority of zygomas and midface  and orbital injuries are treated as day case surgery….</a:t>
            </a:r>
          </a:p>
          <a:p>
            <a:endParaRPr lang="en-GB" dirty="0"/>
          </a:p>
          <a:p>
            <a:r>
              <a:rPr lang="en-GB" dirty="0"/>
              <a:t>We looked at the data… in </a:t>
            </a:r>
            <a:r>
              <a:rPr lang="en-GB" dirty="0" err="1"/>
              <a:t>partnetship</a:t>
            </a:r>
            <a:r>
              <a:rPr lang="en-GB" dirty="0"/>
              <a:t> with GIRFT…</a:t>
            </a:r>
          </a:p>
        </p:txBody>
      </p:sp>
      <p:sp>
        <p:nvSpPr>
          <p:cNvPr id="4" name="Slide Number Placeholder 3"/>
          <p:cNvSpPr>
            <a:spLocks noGrp="1"/>
          </p:cNvSpPr>
          <p:nvPr>
            <p:ph type="sldNum" sz="quarter" idx="5"/>
          </p:nvPr>
        </p:nvSpPr>
        <p:spPr/>
        <p:txBody>
          <a:bodyPr/>
          <a:lstStyle/>
          <a:p>
            <a:fld id="{AAF264CB-3C03-E34C-8419-5CFA7992FFD9}" type="slidenum">
              <a:rPr lang="en-GB" smtClean="0"/>
              <a:t>13</a:t>
            </a:fld>
            <a:endParaRPr lang="en-GB"/>
          </a:p>
        </p:txBody>
      </p:sp>
    </p:spTree>
    <p:extLst>
      <p:ext uri="{BB962C8B-B14F-4D97-AF65-F5344CB8AC3E}">
        <p14:creationId xmlns:p14="http://schemas.microsoft.com/office/powerpoint/2010/main" val="201928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8346B8-AD53-484B-B1DC-6182030DA25E}" type="slidenum">
              <a:rPr lang="en-US" smtClean="0"/>
              <a:t>15</a:t>
            </a:fld>
            <a:endParaRPr lang="en-US"/>
          </a:p>
        </p:txBody>
      </p:sp>
    </p:spTree>
    <p:extLst>
      <p:ext uri="{BB962C8B-B14F-4D97-AF65-F5344CB8AC3E}">
        <p14:creationId xmlns:p14="http://schemas.microsoft.com/office/powerpoint/2010/main" val="3549390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Arial" panose="020B0604020202020204" pitchFamily="34" charset="0"/>
                <a:ea typeface="Arial" panose="020B0604020202020204" pitchFamily="34" charset="0"/>
              </a:rPr>
              <a:t>Inpatients:</a:t>
            </a:r>
          </a:p>
          <a:p>
            <a:pPr marL="342900" lvl="0" indent="-342900">
              <a:lnSpc>
                <a:spcPct val="115000"/>
              </a:lnSpc>
              <a:buFont typeface="Symbol" pitchFamily="2" charset="2"/>
              <a:buChar char="-"/>
            </a:pPr>
            <a:r>
              <a:rPr lang="en-GB" sz="1800" u="none" strike="noStrike" dirty="0">
                <a:effectLst/>
                <a:latin typeface="Arial" panose="020B0604020202020204" pitchFamily="34" charset="0"/>
                <a:ea typeface="Arial" panose="020B0604020202020204" pitchFamily="34" charset="0"/>
              </a:rPr>
              <a:t>1 not geographically suitable</a:t>
            </a:r>
          </a:p>
          <a:p>
            <a:pPr marL="342900" lvl="0" indent="-342900">
              <a:lnSpc>
                <a:spcPct val="115000"/>
              </a:lnSpc>
              <a:buFont typeface="Symbol" pitchFamily="2" charset="2"/>
              <a:buChar char="-"/>
            </a:pPr>
            <a:r>
              <a:rPr lang="en-GB" sz="1800" u="none" strike="noStrike" dirty="0">
                <a:effectLst/>
                <a:latin typeface="Arial" panose="020B0604020202020204" pitchFamily="34" charset="0"/>
                <a:ea typeface="Arial" panose="020B0604020202020204" pitchFamily="34" charset="0"/>
              </a:rPr>
              <a:t>1 had unexpected intra-operative HTN which led to anaesthetic decision for overnight monitoring</a:t>
            </a:r>
          </a:p>
          <a:p>
            <a:pPr marL="342900" lvl="0" indent="-342900">
              <a:lnSpc>
                <a:spcPct val="115000"/>
              </a:lnSpc>
              <a:buFont typeface="Symbol" pitchFamily="2" charset="2"/>
              <a:buChar char="-"/>
            </a:pPr>
            <a:r>
              <a:rPr lang="en-GB" sz="1800" u="none" strike="noStrike" dirty="0">
                <a:effectLst/>
                <a:latin typeface="Arial" panose="020B0604020202020204" pitchFamily="34" charset="0"/>
                <a:ea typeface="Arial" panose="020B0604020202020204" pitchFamily="34" charset="0"/>
              </a:rPr>
              <a:t>1 PM operation plus not geographically suitable</a:t>
            </a:r>
          </a:p>
          <a:p>
            <a:pPr marL="342900" lvl="0" indent="-342900">
              <a:lnSpc>
                <a:spcPct val="115000"/>
              </a:lnSpc>
              <a:buFont typeface="Symbol" pitchFamily="2" charset="2"/>
              <a:buChar char="-"/>
            </a:pPr>
            <a:r>
              <a:rPr lang="en-GB" sz="1800" u="none" strike="noStrike" dirty="0">
                <a:effectLst/>
                <a:latin typeface="Arial" panose="020B0604020202020204" pitchFamily="34" charset="0"/>
                <a:ea typeface="Arial" panose="020B0604020202020204" pitchFamily="34" charset="0"/>
              </a:rPr>
              <a:t>1 patient planned as day case but developed post op tachycardia. Previously known to have PEs, and had had DOAC stopped prior to surgery. Had CTPA and kept overnight </a:t>
            </a:r>
          </a:p>
          <a:p>
            <a:pPr>
              <a:lnSpc>
                <a:spcPct val="115000"/>
              </a:lnSpc>
            </a:pPr>
            <a:br>
              <a:rPr lang="en-GB" sz="1800" dirty="0">
                <a:effectLst/>
                <a:latin typeface="Arial" panose="020B0604020202020204" pitchFamily="34" charset="0"/>
                <a:ea typeface="Arial" panose="020B0604020202020204" pitchFamily="34" charset="0"/>
              </a:rPr>
            </a:br>
            <a:r>
              <a:rPr lang="en-GB" sz="1800" dirty="0">
                <a:effectLst/>
                <a:latin typeface="Arial" panose="020B0604020202020204" pitchFamily="34" charset="0"/>
                <a:ea typeface="Arial" panose="020B0604020202020204" pitchFamily="34" charset="0"/>
              </a:rPr>
              <a:t>Complications:</a:t>
            </a:r>
          </a:p>
          <a:p>
            <a:pPr marL="342900" lvl="0" indent="-342900">
              <a:lnSpc>
                <a:spcPct val="115000"/>
              </a:lnSpc>
              <a:buFont typeface="Symbol" pitchFamily="2" charset="2"/>
              <a:buChar char="-"/>
            </a:pPr>
            <a:r>
              <a:rPr lang="en-GB" sz="1800" u="none" strike="noStrike" dirty="0">
                <a:effectLst/>
                <a:latin typeface="Arial" panose="020B0604020202020204" pitchFamily="34" charset="0"/>
                <a:ea typeface="Arial" panose="020B0604020202020204" pitchFamily="34" charset="0"/>
              </a:rPr>
              <a:t>Minor post op 2/36</a:t>
            </a:r>
          </a:p>
          <a:p>
            <a:pPr marL="342900" lvl="0" indent="-342900">
              <a:lnSpc>
                <a:spcPct val="115000"/>
              </a:lnSpc>
              <a:buFont typeface="Symbol" pitchFamily="2" charset="2"/>
              <a:buChar char="-"/>
            </a:pPr>
            <a:r>
              <a:rPr lang="en-GB" sz="1800" u="none" strike="noStrike" dirty="0">
                <a:effectLst/>
                <a:latin typeface="Arial" panose="020B0604020202020204" pitchFamily="34" charset="0"/>
                <a:ea typeface="Arial" panose="020B0604020202020204" pitchFamily="34" charset="0"/>
              </a:rPr>
              <a:t>OCS 0/36</a:t>
            </a:r>
          </a:p>
          <a:p>
            <a:endParaRPr lang="en-GB" dirty="0"/>
          </a:p>
        </p:txBody>
      </p:sp>
      <p:sp>
        <p:nvSpPr>
          <p:cNvPr id="4" name="Slide Number Placeholder 3"/>
          <p:cNvSpPr>
            <a:spLocks noGrp="1"/>
          </p:cNvSpPr>
          <p:nvPr>
            <p:ph type="sldNum" sz="quarter" idx="5"/>
          </p:nvPr>
        </p:nvSpPr>
        <p:spPr/>
        <p:txBody>
          <a:bodyPr/>
          <a:lstStyle/>
          <a:p>
            <a:fld id="{198346B8-AD53-484B-B1DC-6182030DA25E}" type="slidenum">
              <a:rPr lang="en-US" smtClean="0"/>
              <a:t>16</a:t>
            </a:fld>
            <a:endParaRPr lang="en-US"/>
          </a:p>
        </p:txBody>
      </p:sp>
    </p:spTree>
    <p:extLst>
      <p:ext uri="{BB962C8B-B14F-4D97-AF65-F5344CB8AC3E}">
        <p14:creationId xmlns:p14="http://schemas.microsoft.com/office/powerpoint/2010/main" val="259493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facial fractures that requires surgery and are immediately admitted to hospital as an inpatient, surgery can be delayed as theatre time is prioritised for more urgent cases. This can result in a lengthy preoperative hospital stay.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It Right First Time” (GIRFT) programme, which aims to reduce variability in outcomes for patients across hospitals in England. The 2018 GIRFT national report for oral and maxillofacial surgery recommended that trusts </a:t>
            </a:r>
            <a:r>
              <a:rPr lang="en-GB" sz="1200" i="1" kern="1200">
                <a:solidFill>
                  <a:schemeClr val="tx1"/>
                </a:solidFill>
                <a:effectLst/>
                <a:latin typeface="+mn-lt"/>
                <a:ea typeface="+mn-ea"/>
                <a:cs typeface="+mn-cs"/>
              </a:rPr>
              <a:t>Improve theatre utilisation and use of day-case for emergency care in order to reduce length of stay for non-elective patients</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198346B8-AD53-484B-B1DC-6182030DA25E}" type="slidenum">
              <a:rPr lang="en-US" smtClean="0"/>
              <a:t>2</a:t>
            </a:fld>
            <a:endParaRPr lang="en-US"/>
          </a:p>
        </p:txBody>
      </p:sp>
    </p:spTree>
    <p:extLst>
      <p:ext uri="{BB962C8B-B14F-4D97-AF65-F5344CB8AC3E}">
        <p14:creationId xmlns:p14="http://schemas.microsoft.com/office/powerpoint/2010/main" val="102118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Hairline" panose="020F0502020204030203" pitchFamily="34" charset="0"/>
                <a:ea typeface="Lato Hairline" panose="020F0502020204030203" pitchFamily="34" charset="0"/>
                <a:cs typeface="Lato Hairline" panose="020F0502020204030203" pitchFamily="34" charset="0"/>
              </a:rPr>
              <a:t>Zygomatic bone forms inferior and lateral aspect of orbit</a:t>
            </a:r>
          </a:p>
          <a:p>
            <a:endParaRPr lang="en-US" dirty="0">
              <a:latin typeface="Lato Hairline" panose="020F0502020204030203" pitchFamily="34" charset="0"/>
              <a:ea typeface="Lato Hairline" panose="020F0502020204030203" pitchFamily="34" charset="0"/>
              <a:cs typeface="Lato Hairline" panose="020F0502020204030203" pitchFamily="34" charset="0"/>
            </a:endParaRPr>
          </a:p>
          <a:p>
            <a:r>
              <a:rPr lang="en-US" dirty="0">
                <a:latin typeface="Lato Hairline" panose="020F0502020204030203" pitchFamily="34" charset="0"/>
                <a:ea typeface="Lato Hairline" panose="020F0502020204030203" pitchFamily="34" charset="0"/>
                <a:cs typeface="Lato Hairline" panose="020F0502020204030203" pitchFamily="34" charset="0"/>
              </a:rPr>
              <a:t>Fractures here (ZMC and orbit) can cause oedema and bleeding bleeding behind the orbital septum</a:t>
            </a:r>
          </a:p>
          <a:p>
            <a:endParaRPr lang="en-US" dirty="0">
              <a:latin typeface="Lato Hairline" panose="020F0502020204030203" pitchFamily="34" charset="0"/>
              <a:ea typeface="Lato Hairline" panose="020F0502020204030203" pitchFamily="34" charset="0"/>
              <a:cs typeface="Lato Hairline" panose="020F0502020204030203" pitchFamily="34" charset="0"/>
            </a:endParaRPr>
          </a:p>
          <a:p>
            <a:r>
              <a:rPr lang="en-US" dirty="0">
                <a:latin typeface="Lato Hairline" panose="020F0502020204030203" pitchFamily="34" charset="0"/>
                <a:ea typeface="Lato Hairline" panose="020F0502020204030203" pitchFamily="34" charset="0"/>
                <a:cs typeface="Lato Hairline" panose="020F0502020204030203" pitchFamily="34" charset="0"/>
              </a:rPr>
              <a:t>Elevating and maneuvering a fractured bone here pose same risks</a:t>
            </a:r>
          </a:p>
          <a:p>
            <a:endParaRPr lang="en-US" dirty="0"/>
          </a:p>
        </p:txBody>
      </p:sp>
      <p:sp>
        <p:nvSpPr>
          <p:cNvPr id="4" name="Slide Number Placeholder 3"/>
          <p:cNvSpPr>
            <a:spLocks noGrp="1"/>
          </p:cNvSpPr>
          <p:nvPr>
            <p:ph type="sldNum" sz="quarter" idx="5"/>
          </p:nvPr>
        </p:nvSpPr>
        <p:spPr/>
        <p:txBody>
          <a:bodyPr/>
          <a:lstStyle/>
          <a:p>
            <a:fld id="{198346B8-AD53-484B-B1DC-6182030DA25E}" type="slidenum">
              <a:rPr lang="en-US" smtClean="0"/>
              <a:t>3</a:t>
            </a:fld>
            <a:endParaRPr lang="en-US"/>
          </a:p>
        </p:txBody>
      </p:sp>
    </p:spTree>
    <p:extLst>
      <p:ext uri="{BB962C8B-B14F-4D97-AF65-F5344CB8AC3E}">
        <p14:creationId xmlns:p14="http://schemas.microsoft.com/office/powerpoint/2010/main" val="157320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cap="small" spc="60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Retrobulbar Haemorrhage</a:t>
            </a:r>
          </a:p>
          <a:p>
            <a:r>
              <a:rPr lang="en-GB">
                <a:latin typeface="Lato Hairline" panose="020F0502020204030203" pitchFamily="34" charset="0"/>
                <a:ea typeface="Lato Hairline" panose="020F0502020204030203" pitchFamily="34" charset="0"/>
                <a:cs typeface="Lato Hairline" panose="020F0502020204030203" pitchFamily="34" charset="0"/>
              </a:rPr>
              <a:t>Pain</a:t>
            </a:r>
          </a:p>
          <a:p>
            <a:r>
              <a:rPr lang="en-GB">
                <a:latin typeface="Lato Hairline" panose="020F0502020204030203" pitchFamily="34" charset="0"/>
                <a:ea typeface="Lato Hairline" panose="020F0502020204030203" pitchFamily="34" charset="0"/>
                <a:cs typeface="Lato Hairline" panose="020F0502020204030203" pitchFamily="34" charset="0"/>
              </a:rPr>
              <a:t>Proptosis</a:t>
            </a:r>
          </a:p>
          <a:p>
            <a:r>
              <a:rPr lang="en-GB" err="1">
                <a:latin typeface="Lato Hairline" panose="020F0502020204030203" pitchFamily="34" charset="0"/>
                <a:ea typeface="Lato Hairline" panose="020F0502020204030203" pitchFamily="34" charset="0"/>
                <a:cs typeface="Lato Hairline" panose="020F0502020204030203" pitchFamily="34" charset="0"/>
              </a:rPr>
              <a:t>Subconjuctival</a:t>
            </a:r>
            <a:r>
              <a:rPr lang="en-GB">
                <a:latin typeface="Lato Hairline" panose="020F0502020204030203" pitchFamily="34" charset="0"/>
                <a:ea typeface="Lato Hairline" panose="020F0502020204030203" pitchFamily="34" charset="0"/>
                <a:cs typeface="Lato Hairline" panose="020F0502020204030203" pitchFamily="34" charset="0"/>
              </a:rPr>
              <a:t> haemorrhage</a:t>
            </a:r>
          </a:p>
          <a:p>
            <a:r>
              <a:rPr lang="en-GB">
                <a:latin typeface="Lato Hairline" panose="020F0502020204030203" pitchFamily="34" charset="0"/>
                <a:ea typeface="Lato Hairline" panose="020F0502020204030203" pitchFamily="34" charset="0"/>
                <a:cs typeface="Lato Hairline" panose="020F0502020204030203" pitchFamily="34" charset="0"/>
              </a:rPr>
              <a:t>Eyelid haematoma</a:t>
            </a:r>
          </a:p>
          <a:p>
            <a:r>
              <a:rPr lang="en-GB">
                <a:latin typeface="Lato Hairline" panose="020F0502020204030203" pitchFamily="34" charset="0"/>
                <a:ea typeface="Lato Hairline" panose="020F0502020204030203" pitchFamily="34" charset="0"/>
                <a:cs typeface="Lato Hairline" panose="020F0502020204030203" pitchFamily="34" charset="0"/>
              </a:rPr>
              <a:t>Vomiting and nausea</a:t>
            </a:r>
          </a:p>
          <a:p>
            <a:r>
              <a:rPr lang="en-GB">
                <a:latin typeface="Lato Hairline" panose="020F0502020204030203" pitchFamily="34" charset="0"/>
                <a:ea typeface="Lato Hairline" panose="020F0502020204030203" pitchFamily="34" charset="0"/>
                <a:cs typeface="Lato Hairline" panose="020F0502020204030203" pitchFamily="34" charset="0"/>
              </a:rPr>
              <a:t>Visual disturbance </a:t>
            </a:r>
          </a:p>
        </p:txBody>
      </p:sp>
      <p:sp>
        <p:nvSpPr>
          <p:cNvPr id="4" name="Slide Number Placeholder 3"/>
          <p:cNvSpPr>
            <a:spLocks noGrp="1"/>
          </p:cNvSpPr>
          <p:nvPr>
            <p:ph type="sldNum" sz="quarter" idx="5"/>
          </p:nvPr>
        </p:nvSpPr>
        <p:spPr/>
        <p:txBody>
          <a:bodyPr/>
          <a:lstStyle/>
          <a:p>
            <a:fld id="{198346B8-AD53-484B-B1DC-6182030DA25E}" type="slidenum">
              <a:rPr lang="en-US" smtClean="0"/>
              <a:t>5</a:t>
            </a:fld>
            <a:endParaRPr lang="en-US"/>
          </a:p>
        </p:txBody>
      </p:sp>
    </p:spTree>
    <p:extLst>
      <p:ext uri="{BB962C8B-B14F-4D97-AF65-F5344CB8AC3E}">
        <p14:creationId xmlns:p14="http://schemas.microsoft.com/office/powerpoint/2010/main" val="45899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dirty="0">
                <a:latin typeface="Lato Hairline" panose="020F0502020204030203" pitchFamily="34" charset="0"/>
                <a:ea typeface="Lato Hairline" panose="020F0502020204030203" pitchFamily="34" charset="0"/>
                <a:cs typeface="Lato Hairline" panose="020F0502020204030203" pitchFamily="34" charset="0"/>
              </a:rPr>
              <a:t>Ord et al. 1981 – </a:t>
            </a:r>
            <a:r>
              <a:rPr lang="en-GB" sz="3200" dirty="0" err="1">
                <a:latin typeface="Lato Hairline" panose="020F0502020204030203" pitchFamily="34" charset="0"/>
                <a:ea typeface="Lato Hairline" panose="020F0502020204030203" pitchFamily="34" charset="0"/>
                <a:cs typeface="Lato Hairline" panose="020F0502020204030203" pitchFamily="34" charset="0"/>
              </a:rPr>
              <a:t>Canniesburn</a:t>
            </a:r>
            <a:r>
              <a:rPr lang="en-GB" sz="3200" dirty="0">
                <a:latin typeface="Lato Hairline" panose="020F0502020204030203" pitchFamily="34" charset="0"/>
                <a:ea typeface="Lato Hairline" panose="020F0502020204030203" pitchFamily="34" charset="0"/>
                <a:cs typeface="Lato Hairline" panose="020F0502020204030203" pitchFamily="34" charset="0"/>
              </a:rPr>
              <a:t>, Glasgow</a:t>
            </a:r>
          </a:p>
          <a:p>
            <a:pPr lvl="1"/>
            <a:r>
              <a:rPr lang="en-GB" sz="3200" dirty="0">
                <a:latin typeface="Lato Hairline" panose="020F0502020204030203" pitchFamily="34" charset="0"/>
                <a:ea typeface="Lato Hairline" panose="020F0502020204030203" pitchFamily="34" charset="0"/>
                <a:cs typeface="Lato Hairline" panose="020F0502020204030203" pitchFamily="34" charset="0"/>
              </a:rPr>
              <a:t>1405 patients with zygoma and orbital floor fractures</a:t>
            </a:r>
          </a:p>
          <a:p>
            <a:pPr lvl="1"/>
            <a:r>
              <a:rPr lang="en-GB" sz="3200" dirty="0">
                <a:latin typeface="Lato Hairline" panose="020F0502020204030203" pitchFamily="34" charset="0"/>
                <a:ea typeface="Lato Hairline" panose="020F0502020204030203" pitchFamily="34" charset="0"/>
                <a:cs typeface="Lato Hairline" panose="020F0502020204030203" pitchFamily="34" charset="0"/>
              </a:rPr>
              <a:t>90% required surgery</a:t>
            </a:r>
          </a:p>
          <a:p>
            <a:pPr lvl="1"/>
            <a:r>
              <a:rPr lang="en-GB" sz="3200" dirty="0">
                <a:latin typeface="Lato Hairline" panose="020F0502020204030203" pitchFamily="34" charset="0"/>
                <a:ea typeface="Lato Hairline" panose="020F0502020204030203" pitchFamily="34" charset="0"/>
                <a:cs typeface="Lato Hairline" panose="020F0502020204030203" pitchFamily="34" charset="0"/>
              </a:rPr>
              <a:t>4 post-operative retro-bulbar haemorrhages</a:t>
            </a:r>
          </a:p>
          <a:p>
            <a:r>
              <a:rPr lang="en-GB" sz="3200" dirty="0">
                <a:latin typeface="Lato Hairline" panose="020F0502020204030203" pitchFamily="34" charset="0"/>
                <a:ea typeface="Lato Hairline" panose="020F0502020204030203" pitchFamily="34" charset="0"/>
                <a:cs typeface="Lato Hairline" panose="020F0502020204030203" pitchFamily="34" charset="0"/>
              </a:rPr>
              <a:t>Barry et al. – Ulster Hospital, Belfast</a:t>
            </a:r>
          </a:p>
          <a:p>
            <a:pPr lvl="1"/>
            <a:r>
              <a:rPr lang="en-GB" sz="3200" dirty="0">
                <a:latin typeface="Lato Hairline" panose="020F0502020204030203" pitchFamily="34" charset="0"/>
                <a:ea typeface="Lato Hairline" panose="020F0502020204030203" pitchFamily="34" charset="0"/>
                <a:cs typeface="Lato Hairline" panose="020F0502020204030203" pitchFamily="34" charset="0"/>
              </a:rPr>
              <a:t>1517 patients with zygoma fractures</a:t>
            </a:r>
          </a:p>
          <a:p>
            <a:pPr lvl="1"/>
            <a:r>
              <a:rPr lang="en-GB" sz="3200" dirty="0">
                <a:latin typeface="Lato Hairline" panose="020F0502020204030203" pitchFamily="34" charset="0"/>
                <a:ea typeface="Lato Hairline" panose="020F0502020204030203" pitchFamily="34" charset="0"/>
                <a:cs typeface="Lato Hairline" panose="020F0502020204030203" pitchFamily="34" charset="0"/>
              </a:rPr>
              <a:t>3 post-operative retro-bulbar haemorrhages, all immediately post-op</a:t>
            </a:r>
          </a:p>
          <a:p>
            <a:r>
              <a:rPr lang="en-GB" sz="3200" dirty="0">
                <a:latin typeface="Lato Hairline" panose="020F0502020204030203" pitchFamily="34" charset="0"/>
                <a:ea typeface="Lato Hairline" panose="020F0502020204030203" pitchFamily="34" charset="0"/>
                <a:cs typeface="Lato Hairline" panose="020F0502020204030203" pitchFamily="34" charset="0"/>
              </a:rPr>
              <a:t>Combined 0.24%</a:t>
            </a:r>
            <a:endParaRPr lang="en-US" dirty="0"/>
          </a:p>
        </p:txBody>
      </p:sp>
      <p:sp>
        <p:nvSpPr>
          <p:cNvPr id="4" name="Slide Number Placeholder 3"/>
          <p:cNvSpPr>
            <a:spLocks noGrp="1"/>
          </p:cNvSpPr>
          <p:nvPr>
            <p:ph type="sldNum" sz="quarter" idx="5"/>
          </p:nvPr>
        </p:nvSpPr>
        <p:spPr/>
        <p:txBody>
          <a:bodyPr/>
          <a:lstStyle/>
          <a:p>
            <a:fld id="{198346B8-AD53-484B-B1DC-6182030DA25E}" type="slidenum">
              <a:rPr lang="en-US" smtClean="0"/>
              <a:t>7</a:t>
            </a:fld>
            <a:endParaRPr lang="en-US"/>
          </a:p>
        </p:txBody>
      </p:sp>
    </p:spTree>
    <p:extLst>
      <p:ext uri="{BB962C8B-B14F-4D97-AF65-F5344CB8AC3E}">
        <p14:creationId xmlns:p14="http://schemas.microsoft.com/office/powerpoint/2010/main" val="350175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defRPr/>
            </a:pPr>
            <a:r>
              <a:rPr lang="en-US" sz="1200" dirty="0">
                <a:solidFill>
                  <a:schemeClr val="bg1">
                    <a:lumMod val="50000"/>
                  </a:schemeClr>
                </a:solidFill>
                <a:latin typeface="Roboto" panose="02000000000000000000" pitchFamily="2" charset="0"/>
                <a:ea typeface="Roboto" panose="02000000000000000000" pitchFamily="2" charset="0"/>
                <a:cs typeface="Lato" charset="0"/>
              </a:rPr>
              <a:t>No antibiotics </a:t>
            </a:r>
          </a:p>
          <a:p>
            <a:pPr>
              <a:lnSpc>
                <a:spcPts val="1600"/>
              </a:lnSpc>
              <a:defRPr/>
            </a:pPr>
            <a:endParaRPr lang="en-US" sz="1200" dirty="0">
              <a:solidFill>
                <a:schemeClr val="bg1">
                  <a:lumMod val="50000"/>
                </a:schemeClr>
              </a:solidFill>
              <a:latin typeface="Roboto" panose="02000000000000000000" pitchFamily="2" charset="0"/>
              <a:ea typeface="Roboto" panose="02000000000000000000" pitchFamily="2" charset="0"/>
              <a:cs typeface="Lato" charset="0"/>
            </a:endParaRPr>
          </a:p>
          <a:p>
            <a:pPr>
              <a:lnSpc>
                <a:spcPts val="1600"/>
              </a:lnSpc>
              <a:defRPr/>
            </a:pPr>
            <a:r>
              <a:rPr lang="en-US" sz="1200" dirty="0">
                <a:solidFill>
                  <a:schemeClr val="bg1">
                    <a:lumMod val="50000"/>
                  </a:schemeClr>
                </a:solidFill>
                <a:latin typeface="Roboto" panose="02000000000000000000" pitchFamily="2" charset="0"/>
                <a:ea typeface="Roboto" panose="02000000000000000000" pitchFamily="2" charset="0"/>
                <a:cs typeface="Lato" charset="0"/>
              </a:rPr>
              <a:t>Current protocol at  LGI</a:t>
            </a:r>
          </a:p>
          <a:p>
            <a:pPr>
              <a:lnSpc>
                <a:spcPts val="1600"/>
              </a:lnSpc>
              <a:defRPr/>
            </a:pPr>
            <a:r>
              <a:rPr lang="en-US" sz="1200" dirty="0">
                <a:solidFill>
                  <a:schemeClr val="bg1">
                    <a:lumMod val="50000"/>
                  </a:schemeClr>
                </a:solidFill>
                <a:latin typeface="Roboto" panose="02000000000000000000" pitchFamily="2" charset="0"/>
                <a:ea typeface="Roboto" panose="02000000000000000000" pitchFamily="2" charset="0"/>
                <a:cs typeface="Lato" charset="0"/>
              </a:rPr>
              <a:t>Pushed by appointment of dedicated OMFS trauma Consultant in late 2016</a:t>
            </a:r>
          </a:p>
          <a:p>
            <a:pPr>
              <a:lnSpc>
                <a:spcPts val="1600"/>
              </a:lnSpc>
              <a:defRPr/>
            </a:pPr>
            <a:endParaRPr lang="en-US" sz="1200" dirty="0">
              <a:solidFill>
                <a:schemeClr val="bg1">
                  <a:lumMod val="50000"/>
                </a:schemeClr>
              </a:solidFill>
              <a:latin typeface="Roboto" panose="02000000000000000000" pitchFamily="2" charset="0"/>
              <a:ea typeface="Roboto" panose="02000000000000000000" pitchFamily="2" charset="0"/>
              <a:cs typeface="Lato" charset="0"/>
            </a:endParaRPr>
          </a:p>
          <a:p>
            <a:pPr>
              <a:lnSpc>
                <a:spcPts val="1600"/>
              </a:lnSpc>
              <a:defRPr/>
            </a:pPr>
            <a:r>
              <a:rPr lang="en-US" sz="1200" dirty="0">
                <a:solidFill>
                  <a:schemeClr val="bg1">
                    <a:lumMod val="50000"/>
                  </a:schemeClr>
                </a:solidFill>
                <a:latin typeface="Roboto" panose="02000000000000000000" pitchFamily="2" charset="0"/>
                <a:ea typeface="Roboto" panose="02000000000000000000" pitchFamily="2" charset="0"/>
                <a:cs typeface="Lato" charset="0"/>
              </a:rPr>
              <a:t>Surgery 2 post op doses</a:t>
            </a:r>
          </a:p>
          <a:p>
            <a:endParaRPr lang="en-US" dirty="0"/>
          </a:p>
        </p:txBody>
      </p:sp>
      <p:sp>
        <p:nvSpPr>
          <p:cNvPr id="4" name="Slide Number Placeholder 3"/>
          <p:cNvSpPr>
            <a:spLocks noGrp="1"/>
          </p:cNvSpPr>
          <p:nvPr>
            <p:ph type="sldNum" sz="quarter" idx="5"/>
          </p:nvPr>
        </p:nvSpPr>
        <p:spPr/>
        <p:txBody>
          <a:bodyPr/>
          <a:lstStyle/>
          <a:p>
            <a:fld id="{198346B8-AD53-484B-B1DC-6182030DA25E}" type="slidenum">
              <a:rPr lang="en-US" smtClean="0"/>
              <a:t>8</a:t>
            </a:fld>
            <a:endParaRPr lang="en-US"/>
          </a:p>
        </p:txBody>
      </p:sp>
    </p:spTree>
    <p:extLst>
      <p:ext uri="{BB962C8B-B14F-4D97-AF65-F5344CB8AC3E}">
        <p14:creationId xmlns:p14="http://schemas.microsoft.com/office/powerpoint/2010/main" val="198369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r>
              <a:rPr lang="en-GB">
                <a:latin typeface="Lato Hairline" panose="020F0502020204030203" pitchFamily="34" charset="0"/>
                <a:ea typeface="Lato Hairline" panose="020F0502020204030203" pitchFamily="34" charset="0"/>
                <a:cs typeface="Lato Hairline" panose="020F0502020204030203" pitchFamily="34" charset="0"/>
              </a:rPr>
              <a:t>Retrospective review of all electronic theatre records </a:t>
            </a:r>
          </a:p>
          <a:p>
            <a:pPr marL="285750" indent="-285750"/>
            <a:r>
              <a:rPr lang="en-GB">
                <a:latin typeface="Lato Hairline" panose="020F0502020204030203" pitchFamily="34" charset="0"/>
                <a:ea typeface="Lato Hairline" panose="020F0502020204030203" pitchFamily="34" charset="0"/>
                <a:cs typeface="Lato Hairline" panose="020F0502020204030203" pitchFamily="34" charset="0"/>
              </a:rPr>
              <a:t>Jan 1</a:t>
            </a:r>
            <a:r>
              <a:rPr lang="en-GB" baseline="30000">
                <a:latin typeface="Lato Hairline" panose="020F0502020204030203" pitchFamily="34" charset="0"/>
                <a:ea typeface="Lato Hairline" panose="020F0502020204030203" pitchFamily="34" charset="0"/>
                <a:cs typeface="Lato Hairline" panose="020F0502020204030203" pitchFamily="34" charset="0"/>
              </a:rPr>
              <a:t>st</a:t>
            </a:r>
            <a:r>
              <a:rPr lang="en-GB">
                <a:latin typeface="Lato Hairline" panose="020F0502020204030203" pitchFamily="34" charset="0"/>
                <a:ea typeface="Lato Hairline" panose="020F0502020204030203" pitchFamily="34" charset="0"/>
                <a:cs typeface="Lato Hairline" panose="020F0502020204030203" pitchFamily="34" charset="0"/>
              </a:rPr>
              <a:t> 2014 – 31</a:t>
            </a:r>
            <a:r>
              <a:rPr lang="en-GB" baseline="30000">
                <a:latin typeface="Lato Hairline" panose="020F0502020204030203" pitchFamily="34" charset="0"/>
                <a:ea typeface="Lato Hairline" panose="020F0502020204030203" pitchFamily="34" charset="0"/>
                <a:cs typeface="Lato Hairline" panose="020F0502020204030203" pitchFamily="34" charset="0"/>
              </a:rPr>
              <a:t>st</a:t>
            </a:r>
            <a:r>
              <a:rPr lang="en-GB">
                <a:latin typeface="Lato Hairline" panose="020F0502020204030203" pitchFamily="34" charset="0"/>
                <a:ea typeface="Lato Hairline" panose="020F0502020204030203" pitchFamily="34" charset="0"/>
                <a:cs typeface="Lato Hairline" panose="020F0502020204030203" pitchFamily="34" charset="0"/>
              </a:rPr>
              <a:t> Dec 2020 </a:t>
            </a:r>
          </a:p>
          <a:p>
            <a:pPr marL="285750" indent="-285750"/>
            <a:r>
              <a:rPr lang="en-GB">
                <a:latin typeface="Lato Hairline" panose="020F0502020204030203" pitchFamily="34" charset="0"/>
                <a:ea typeface="Lato Hairline" panose="020F0502020204030203" pitchFamily="34" charset="0"/>
                <a:cs typeface="Lato Hairline" panose="020F0502020204030203" pitchFamily="34" charset="0"/>
              </a:rPr>
              <a:t>All those mentioning ‘ZMC’, zygoma, orbital floor, cheek bone, zygomatic maxillary complex compiled </a:t>
            </a:r>
          </a:p>
          <a:p>
            <a:pPr marL="285750" indent="-285750"/>
            <a:r>
              <a:rPr lang="en-GB">
                <a:latin typeface="Lato Hairline" panose="020F0502020204030203" pitchFamily="34" charset="0"/>
                <a:ea typeface="Lato Hairline" panose="020F0502020204030203" pitchFamily="34" charset="0"/>
                <a:cs typeface="Lato Hairline" panose="020F0502020204030203" pitchFamily="34" charset="0"/>
              </a:rPr>
              <a:t>Collated on electronic spreadsheet</a:t>
            </a:r>
          </a:p>
          <a:p>
            <a:pPr marL="285750" indent="-285750"/>
            <a:r>
              <a:rPr lang="en-GB">
                <a:latin typeface="Lato Hairline" panose="020F0502020204030203" pitchFamily="34" charset="0"/>
                <a:ea typeface="Lato Hairline" panose="020F0502020204030203" pitchFamily="34" charset="0"/>
                <a:cs typeface="Lato Hairline" panose="020F0502020204030203" pitchFamily="34" charset="0"/>
              </a:rPr>
              <a:t>Reviewed patient records for accuracy</a:t>
            </a:r>
          </a:p>
          <a:p>
            <a:endParaRPr lang="en-US">
              <a:latin typeface="Lato Hairline" panose="020F0502020204030203" pitchFamily="34" charset="0"/>
              <a:ea typeface="Lato Hairline" panose="020F0502020204030203" pitchFamily="34" charset="0"/>
              <a:cs typeface="Lato Hairline" panose="020F0502020204030203" pitchFamily="34" charset="0"/>
            </a:endParaRPr>
          </a:p>
          <a:p>
            <a:endParaRPr lang="en-US"/>
          </a:p>
        </p:txBody>
      </p:sp>
      <p:sp>
        <p:nvSpPr>
          <p:cNvPr id="4" name="Slide Number Placeholder 3"/>
          <p:cNvSpPr>
            <a:spLocks noGrp="1"/>
          </p:cNvSpPr>
          <p:nvPr>
            <p:ph type="sldNum" sz="quarter" idx="5"/>
          </p:nvPr>
        </p:nvSpPr>
        <p:spPr/>
        <p:txBody>
          <a:bodyPr/>
          <a:lstStyle/>
          <a:p>
            <a:fld id="{198346B8-AD53-484B-B1DC-6182030DA25E}" type="slidenum">
              <a:rPr lang="en-US" smtClean="0"/>
              <a:t>9</a:t>
            </a:fld>
            <a:endParaRPr lang="en-US"/>
          </a:p>
        </p:txBody>
      </p:sp>
    </p:spTree>
    <p:extLst>
      <p:ext uri="{BB962C8B-B14F-4D97-AF65-F5344CB8AC3E}">
        <p14:creationId xmlns:p14="http://schemas.microsoft.com/office/powerpoint/2010/main" val="2738961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8346B8-AD53-484B-B1DC-6182030DA25E}" type="slidenum">
              <a:rPr lang="en-US" smtClean="0"/>
              <a:t>10</a:t>
            </a:fld>
            <a:endParaRPr lang="en-US"/>
          </a:p>
        </p:txBody>
      </p:sp>
    </p:spTree>
    <p:extLst>
      <p:ext uri="{BB962C8B-B14F-4D97-AF65-F5344CB8AC3E}">
        <p14:creationId xmlns:p14="http://schemas.microsoft.com/office/powerpoint/2010/main" val="104961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7/371 = 1.9%</a:t>
            </a:r>
          </a:p>
          <a:p>
            <a:r>
              <a:rPr lang="en-GB" sz="1200" kern="1200" dirty="0">
                <a:solidFill>
                  <a:schemeClr val="tx1"/>
                </a:solidFill>
                <a:effectLst/>
                <a:latin typeface="+mn-lt"/>
                <a:ea typeface="+mn-ea"/>
                <a:cs typeface="+mn-cs"/>
              </a:rPr>
              <a:t>Buccal haematoma (1) – RTT</a:t>
            </a:r>
          </a:p>
          <a:p>
            <a:r>
              <a:rPr lang="en-GB" sz="1200" kern="1200" dirty="0">
                <a:solidFill>
                  <a:schemeClr val="tx1"/>
                </a:solidFill>
                <a:effectLst/>
                <a:latin typeface="+mn-lt"/>
                <a:ea typeface="+mn-ea"/>
                <a:cs typeface="+mn-cs"/>
              </a:rPr>
              <a:t>Epistaxis (1) – overnight stay with packs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Balloon stabilisation arch required (1)</a:t>
            </a:r>
          </a:p>
          <a:p>
            <a:r>
              <a:rPr lang="en-GB" sz="1200" kern="1200" dirty="0">
                <a:solidFill>
                  <a:schemeClr val="tx1"/>
                </a:solidFill>
                <a:effectLst/>
                <a:latin typeface="+mn-lt"/>
                <a:ea typeface="+mn-ea"/>
                <a:cs typeface="+mn-cs"/>
              </a:rPr>
              <a:t>Orbital compartment syndrome (4) = 1.07%</a:t>
            </a:r>
          </a:p>
          <a:p>
            <a:r>
              <a:rPr lang="en-GB" sz="1200" kern="1200" dirty="0">
                <a:solidFill>
                  <a:schemeClr val="tx1"/>
                </a:solidFill>
                <a:effectLst/>
                <a:latin typeface="+mn-lt"/>
                <a:ea typeface="+mn-ea"/>
                <a:cs typeface="+mn-cs"/>
              </a:rPr>
              <a:t>1 zygoma: </a:t>
            </a:r>
          </a:p>
          <a:p>
            <a:r>
              <a:rPr lang="en-GB" sz="1200" kern="1200" dirty="0">
                <a:solidFill>
                  <a:schemeClr val="tx1"/>
                </a:solidFill>
                <a:effectLst/>
                <a:latin typeface="+mn-lt"/>
                <a:ea typeface="+mn-ea"/>
                <a:cs typeface="+mn-cs"/>
              </a:rPr>
              <a:t>1 immediate RTT</a:t>
            </a:r>
          </a:p>
          <a:p>
            <a:r>
              <a:rPr lang="en-GB" sz="1200" kern="1200" dirty="0">
                <a:solidFill>
                  <a:schemeClr val="tx1"/>
                </a:solidFill>
                <a:effectLst/>
                <a:latin typeface="+mn-lt"/>
                <a:ea typeface="+mn-ea"/>
                <a:cs typeface="+mn-cs"/>
              </a:rPr>
              <a:t>3 orbit:</a:t>
            </a:r>
          </a:p>
          <a:p>
            <a:r>
              <a:rPr lang="en-GB" sz="1200" kern="1200" dirty="0">
                <a:solidFill>
                  <a:schemeClr val="tx1"/>
                </a:solidFill>
                <a:effectLst/>
                <a:latin typeface="+mn-lt"/>
                <a:ea typeface="+mn-ea"/>
                <a:cs typeface="+mn-cs"/>
              </a:rPr>
              <a:t>2 return to theatre, 1 from recovery, 1 within 4 hours</a:t>
            </a:r>
          </a:p>
          <a:p>
            <a:r>
              <a:rPr lang="en-GB" sz="1200" kern="1200" dirty="0">
                <a:solidFill>
                  <a:schemeClr val="tx1"/>
                </a:solidFill>
                <a:effectLst/>
                <a:latin typeface="+mn-lt"/>
                <a:ea typeface="+mn-ea"/>
                <a:cs typeface="+mn-cs"/>
              </a:rPr>
              <a:t>1 opened lateral canthotomy on ward, medical treatment</a:t>
            </a:r>
            <a:r>
              <a:rPr lang="en-GB" dirty="0">
                <a:effectLst/>
              </a:rPr>
              <a:t> </a:t>
            </a:r>
            <a:endParaRPr lang="en-US" sz="1200" dirty="0">
              <a:solidFill>
                <a:schemeClr val="bg1">
                  <a:lumMod val="50000"/>
                </a:schemeClr>
              </a:solidFill>
              <a:latin typeface="Roboto" panose="02000000000000000000" pitchFamily="2" charset="0"/>
              <a:ea typeface="Roboto" panose="02000000000000000000" pitchFamily="2" charset="0"/>
              <a:cs typeface="Lato" charset="0"/>
            </a:endParaRPr>
          </a:p>
          <a:p>
            <a:endParaRPr lang="en-US" sz="1200" dirty="0">
              <a:solidFill>
                <a:schemeClr val="bg1">
                  <a:lumMod val="50000"/>
                </a:schemeClr>
              </a:solidFill>
              <a:latin typeface="Roboto" panose="02000000000000000000" pitchFamily="2" charset="0"/>
              <a:ea typeface="Roboto" panose="02000000000000000000" pitchFamily="2" charset="0"/>
              <a:cs typeface="Lato" charset="0"/>
            </a:endParaRPr>
          </a:p>
          <a:p>
            <a:endParaRPr lang="en-US" sz="1200" dirty="0">
              <a:solidFill>
                <a:schemeClr val="bg1">
                  <a:lumMod val="50000"/>
                </a:schemeClr>
              </a:solidFill>
              <a:latin typeface="Roboto" panose="02000000000000000000" pitchFamily="2" charset="0"/>
              <a:ea typeface="Roboto" panose="02000000000000000000" pitchFamily="2" charset="0"/>
              <a:cs typeface="Lato" charset="0"/>
            </a:endParaRPr>
          </a:p>
          <a:p>
            <a:r>
              <a:rPr lang="en-US" sz="1200" dirty="0">
                <a:solidFill>
                  <a:schemeClr val="bg1">
                    <a:lumMod val="50000"/>
                  </a:schemeClr>
                </a:solidFill>
                <a:latin typeface="Roboto" panose="02000000000000000000" pitchFamily="2" charset="0"/>
                <a:ea typeface="Roboto" panose="02000000000000000000" pitchFamily="2" charset="0"/>
                <a:cs typeface="Lato" charset="0"/>
              </a:rPr>
              <a:t>CONCLUSION:</a:t>
            </a:r>
            <a:br>
              <a:rPr lang="en-US" sz="1200" dirty="0">
                <a:solidFill>
                  <a:schemeClr val="bg1">
                    <a:lumMod val="50000"/>
                  </a:schemeClr>
                </a:solidFill>
                <a:latin typeface="Roboto" panose="02000000000000000000" pitchFamily="2" charset="0"/>
                <a:ea typeface="Roboto" panose="02000000000000000000" pitchFamily="2" charset="0"/>
                <a:cs typeface="Lato" charset="0"/>
              </a:rPr>
            </a:br>
            <a:r>
              <a:rPr lang="en-US" sz="1200" dirty="0">
                <a:solidFill>
                  <a:schemeClr val="bg1">
                    <a:lumMod val="50000"/>
                  </a:schemeClr>
                </a:solidFill>
                <a:latin typeface="Roboto" panose="02000000000000000000" pitchFamily="2" charset="0"/>
                <a:ea typeface="Roboto" panose="02000000000000000000" pitchFamily="2" charset="0"/>
                <a:cs typeface="Lato" charset="0"/>
              </a:rPr>
              <a:t>am op, not MTC, no social, no emergency</a:t>
            </a:r>
            <a:endParaRPr lang="en-US" dirty="0"/>
          </a:p>
        </p:txBody>
      </p:sp>
      <p:sp>
        <p:nvSpPr>
          <p:cNvPr id="4" name="Slide Number Placeholder 3"/>
          <p:cNvSpPr>
            <a:spLocks noGrp="1"/>
          </p:cNvSpPr>
          <p:nvPr>
            <p:ph type="sldNum" sz="quarter" idx="5"/>
          </p:nvPr>
        </p:nvSpPr>
        <p:spPr/>
        <p:txBody>
          <a:bodyPr/>
          <a:lstStyle/>
          <a:p>
            <a:fld id="{198346B8-AD53-484B-B1DC-6182030DA25E}" type="slidenum">
              <a:rPr lang="en-US" smtClean="0"/>
              <a:t>11</a:t>
            </a:fld>
            <a:endParaRPr lang="en-US"/>
          </a:p>
        </p:txBody>
      </p:sp>
    </p:spTree>
    <p:extLst>
      <p:ext uri="{BB962C8B-B14F-4D97-AF65-F5344CB8AC3E}">
        <p14:creationId xmlns:p14="http://schemas.microsoft.com/office/powerpoint/2010/main" val="300348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53B2-8E64-A649-9A5E-7C39F2549A3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126D6A-B6F4-4E42-A8B6-5E2E1F4C0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6C64C3D-5AE5-AB4C-B828-9444F8C75757}"/>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5" name="Footer Placeholder 4">
            <a:extLst>
              <a:ext uri="{FF2B5EF4-FFF2-40B4-BE49-F238E27FC236}">
                <a16:creationId xmlns:a16="http://schemas.microsoft.com/office/drawing/2014/main" id="{5444C337-76E5-3F47-B327-3A504FEC2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F01ED-C2FE-7F44-B060-FBC6746DEE2F}"/>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16003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185B-8CBE-F44B-B4FE-3D1BF5E766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69BE05-F79D-2744-955B-5DB11C2630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431F5B-B997-9049-A844-4181069525F0}"/>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5" name="Footer Placeholder 4">
            <a:extLst>
              <a:ext uri="{FF2B5EF4-FFF2-40B4-BE49-F238E27FC236}">
                <a16:creationId xmlns:a16="http://schemas.microsoft.com/office/drawing/2014/main" id="{AED95168-0E9C-2D4B-967A-942AB419E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505E2-2D88-FF4D-907F-3189226D9CFA}"/>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262233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E75C22-8A40-2949-96C7-70C93136A2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73D3EA-288F-8C43-A035-7FC43E09F1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0FC6CE-34C9-074B-A6A5-926A3014EABE}"/>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5" name="Footer Placeholder 4">
            <a:extLst>
              <a:ext uri="{FF2B5EF4-FFF2-40B4-BE49-F238E27FC236}">
                <a16:creationId xmlns:a16="http://schemas.microsoft.com/office/drawing/2014/main" id="{83F1708B-8C63-F846-AA1E-89B481F77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68646-E8FB-8644-B2EE-DB36068D0CE3}"/>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301819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5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15CCCBF-2072-458E-BF3D-977DD127B7E9}"/>
              </a:ext>
            </a:extLst>
          </p:cNvPr>
          <p:cNvSpPr>
            <a:spLocks noGrp="1"/>
          </p:cNvSpPr>
          <p:nvPr>
            <p:ph type="pic" sz="quarter" idx="10"/>
          </p:nvPr>
        </p:nvSpPr>
        <p:spPr>
          <a:xfrm>
            <a:off x="0" y="0"/>
            <a:ext cx="12192000" cy="6857999"/>
          </a:xfrm>
          <a:prstGeom prst="rect">
            <a:avLst/>
          </a:prstGeom>
        </p:spPr>
        <p:txBody>
          <a:bodyPr/>
          <a:lstStyle/>
          <a:p>
            <a:endParaRPr lang="id-ID"/>
          </a:p>
        </p:txBody>
      </p:sp>
    </p:spTree>
    <p:extLst>
      <p:ext uri="{BB962C8B-B14F-4D97-AF65-F5344CB8AC3E}">
        <p14:creationId xmlns:p14="http://schemas.microsoft.com/office/powerpoint/2010/main" val="424011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1A2FB89-B737-4993-8DE6-AFAE473FCA76}"/>
              </a:ext>
            </a:extLst>
          </p:cNvPr>
          <p:cNvSpPr>
            <a:spLocks noGrp="1"/>
          </p:cNvSpPr>
          <p:nvPr>
            <p:ph type="pic" sz="quarter" idx="10"/>
          </p:nvPr>
        </p:nvSpPr>
        <p:spPr>
          <a:xfrm>
            <a:off x="6096001" y="0"/>
            <a:ext cx="6096000" cy="6858000"/>
          </a:xfrm>
          <a:prstGeom prst="rect">
            <a:avLst/>
          </a:prstGeom>
        </p:spPr>
        <p:txBody>
          <a:bodyPr/>
          <a:lstStyle/>
          <a:p>
            <a:endParaRPr lang="id-ID"/>
          </a:p>
        </p:txBody>
      </p:sp>
    </p:spTree>
    <p:extLst>
      <p:ext uri="{BB962C8B-B14F-4D97-AF65-F5344CB8AC3E}">
        <p14:creationId xmlns:p14="http://schemas.microsoft.com/office/powerpoint/2010/main" val="4019815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861D2EE9-616D-43A0-8D1F-D2FFBF7877BF}"/>
              </a:ext>
            </a:extLst>
          </p:cNvPr>
          <p:cNvSpPr>
            <a:spLocks noGrp="1"/>
          </p:cNvSpPr>
          <p:nvPr>
            <p:ph type="pic" sz="quarter" idx="11"/>
          </p:nvPr>
        </p:nvSpPr>
        <p:spPr>
          <a:xfrm>
            <a:off x="3697571" y="1446609"/>
            <a:ext cx="734728" cy="727463"/>
          </a:xfrm>
          <a:prstGeom prst="ellipse">
            <a:avLst/>
          </a:prstGeom>
        </p:spPr>
        <p:txBody>
          <a:bodyPr/>
          <a:lstStyle/>
          <a:p>
            <a:endParaRPr lang="en-US"/>
          </a:p>
        </p:txBody>
      </p:sp>
      <p:sp>
        <p:nvSpPr>
          <p:cNvPr id="8" name="Picture Placeholder 3">
            <a:extLst>
              <a:ext uri="{FF2B5EF4-FFF2-40B4-BE49-F238E27FC236}">
                <a16:creationId xmlns:a16="http://schemas.microsoft.com/office/drawing/2014/main" id="{36AFD4C2-D09E-4ADC-8AB7-6B0A056F1A34}"/>
              </a:ext>
            </a:extLst>
          </p:cNvPr>
          <p:cNvSpPr>
            <a:spLocks noGrp="1"/>
          </p:cNvSpPr>
          <p:nvPr>
            <p:ph type="pic" sz="quarter" idx="12"/>
          </p:nvPr>
        </p:nvSpPr>
        <p:spPr>
          <a:xfrm>
            <a:off x="6195736" y="2407412"/>
            <a:ext cx="734728" cy="727463"/>
          </a:xfrm>
          <a:prstGeom prst="ellipse">
            <a:avLst/>
          </a:prstGeom>
        </p:spPr>
        <p:txBody>
          <a:bodyPr/>
          <a:lstStyle/>
          <a:p>
            <a:endParaRPr lang="en-US"/>
          </a:p>
        </p:txBody>
      </p:sp>
      <p:sp>
        <p:nvSpPr>
          <p:cNvPr id="9" name="Picture Placeholder 3">
            <a:extLst>
              <a:ext uri="{FF2B5EF4-FFF2-40B4-BE49-F238E27FC236}">
                <a16:creationId xmlns:a16="http://schemas.microsoft.com/office/drawing/2014/main" id="{7206B579-8A8B-4D61-BE17-65CA2ADA015F}"/>
              </a:ext>
            </a:extLst>
          </p:cNvPr>
          <p:cNvSpPr>
            <a:spLocks noGrp="1"/>
          </p:cNvSpPr>
          <p:nvPr>
            <p:ph type="pic" sz="quarter" idx="13"/>
          </p:nvPr>
        </p:nvSpPr>
        <p:spPr>
          <a:xfrm>
            <a:off x="8718645" y="1856569"/>
            <a:ext cx="734728" cy="727463"/>
          </a:xfrm>
          <a:prstGeom prst="ellipse">
            <a:avLst/>
          </a:prstGeom>
        </p:spPr>
        <p:txBody>
          <a:bodyPr/>
          <a:lstStyle/>
          <a:p>
            <a:endParaRPr lang="en-US"/>
          </a:p>
        </p:txBody>
      </p:sp>
    </p:spTree>
    <p:extLst>
      <p:ext uri="{BB962C8B-B14F-4D97-AF65-F5344CB8AC3E}">
        <p14:creationId xmlns:p14="http://schemas.microsoft.com/office/powerpoint/2010/main" val="404902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FAF612-47C3-46C6-B069-864F7B0F9258}"/>
              </a:ext>
            </a:extLst>
          </p:cNvPr>
          <p:cNvSpPr>
            <a:spLocks noGrp="1"/>
          </p:cNvSpPr>
          <p:nvPr>
            <p:ph type="pic" sz="quarter" idx="10"/>
          </p:nvPr>
        </p:nvSpPr>
        <p:spPr>
          <a:xfrm>
            <a:off x="6096000" y="844550"/>
            <a:ext cx="5052867" cy="5168900"/>
          </a:xfrm>
          <a:prstGeom prst="rect">
            <a:avLst/>
          </a:prstGeom>
        </p:spPr>
        <p:txBody>
          <a:bodyPr/>
          <a:lstStyle/>
          <a:p>
            <a:endParaRPr lang="id-ID"/>
          </a:p>
        </p:txBody>
      </p:sp>
    </p:spTree>
    <p:extLst>
      <p:ext uri="{BB962C8B-B14F-4D97-AF65-F5344CB8AC3E}">
        <p14:creationId xmlns:p14="http://schemas.microsoft.com/office/powerpoint/2010/main" val="414835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44BFC7D7-46FB-4D18-B901-F26E919786A0}"/>
              </a:ext>
            </a:extLst>
          </p:cNvPr>
          <p:cNvSpPr>
            <a:spLocks noGrp="1"/>
          </p:cNvSpPr>
          <p:nvPr>
            <p:ph type="pic" sz="quarter" idx="4294967295"/>
          </p:nvPr>
        </p:nvSpPr>
        <p:spPr>
          <a:xfrm>
            <a:off x="5073649" y="1672008"/>
            <a:ext cx="2076451" cy="3585792"/>
          </a:xfrm>
          <a:prstGeom prst="rect">
            <a:avLst/>
          </a:prstGeom>
        </p:spPr>
      </p:sp>
    </p:spTree>
    <p:extLst>
      <p:ext uri="{BB962C8B-B14F-4D97-AF65-F5344CB8AC3E}">
        <p14:creationId xmlns:p14="http://schemas.microsoft.com/office/powerpoint/2010/main" val="99059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4A02CD5-7AD3-4A61-BF8A-41245F496460}"/>
              </a:ext>
            </a:extLst>
          </p:cNvPr>
          <p:cNvSpPr>
            <a:spLocks noGrp="1"/>
          </p:cNvSpPr>
          <p:nvPr>
            <p:ph type="pic" sz="quarter" idx="4294967295"/>
          </p:nvPr>
        </p:nvSpPr>
        <p:spPr>
          <a:xfrm>
            <a:off x="8739679" y="1505368"/>
            <a:ext cx="1888348" cy="3343950"/>
          </a:xfrm>
          <a:prstGeom prst="rect">
            <a:avLst/>
          </a:prstGeom>
        </p:spPr>
      </p:sp>
    </p:spTree>
    <p:extLst>
      <p:ext uri="{BB962C8B-B14F-4D97-AF65-F5344CB8AC3E}">
        <p14:creationId xmlns:p14="http://schemas.microsoft.com/office/powerpoint/2010/main" val="2858679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D2862F5-4B58-4BBF-9B48-6CA4CDC1169B}"/>
              </a:ext>
            </a:extLst>
          </p:cNvPr>
          <p:cNvSpPr>
            <a:spLocks noGrp="1"/>
          </p:cNvSpPr>
          <p:nvPr>
            <p:ph type="pic" sz="quarter" idx="11"/>
          </p:nvPr>
        </p:nvSpPr>
        <p:spPr>
          <a:xfrm>
            <a:off x="0" y="0"/>
            <a:ext cx="12192000" cy="6857999"/>
          </a:xfrm>
          <a:custGeom>
            <a:avLst/>
            <a:gdLst>
              <a:gd name="connsiteX0" fmla="*/ 0 w 12192000"/>
              <a:gd name="connsiteY0" fmla="*/ 4753428 h 6857999"/>
              <a:gd name="connsiteX1" fmla="*/ 12192000 w 12192000"/>
              <a:gd name="connsiteY1" fmla="*/ 4753428 h 6857999"/>
              <a:gd name="connsiteX2" fmla="*/ 12192000 w 12192000"/>
              <a:gd name="connsiteY2" fmla="*/ 6857999 h 6857999"/>
              <a:gd name="connsiteX3" fmla="*/ 0 w 12192000"/>
              <a:gd name="connsiteY3" fmla="*/ 6857999 h 6857999"/>
              <a:gd name="connsiteX4" fmla="*/ 0 w 12192000"/>
              <a:gd name="connsiteY4" fmla="*/ 0 h 6857999"/>
              <a:gd name="connsiteX5" fmla="*/ 12192000 w 12192000"/>
              <a:gd name="connsiteY5" fmla="*/ 0 h 6857999"/>
              <a:gd name="connsiteX6" fmla="*/ 12192000 w 12192000"/>
              <a:gd name="connsiteY6" fmla="*/ 2104571 h 6857999"/>
              <a:gd name="connsiteX7" fmla="*/ 0 w 12192000"/>
              <a:gd name="connsiteY7" fmla="*/ 210457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7999">
                <a:moveTo>
                  <a:pt x="0" y="4753428"/>
                </a:moveTo>
                <a:lnTo>
                  <a:pt x="12192000" y="4753428"/>
                </a:lnTo>
                <a:lnTo>
                  <a:pt x="12192000" y="6857999"/>
                </a:lnTo>
                <a:lnTo>
                  <a:pt x="0" y="6857999"/>
                </a:lnTo>
                <a:close/>
                <a:moveTo>
                  <a:pt x="0" y="0"/>
                </a:moveTo>
                <a:lnTo>
                  <a:pt x="12192000" y="0"/>
                </a:lnTo>
                <a:lnTo>
                  <a:pt x="12192000" y="2104571"/>
                </a:lnTo>
                <a:lnTo>
                  <a:pt x="0" y="2104571"/>
                </a:lnTo>
                <a:close/>
              </a:path>
            </a:pathLst>
          </a:custGeom>
        </p:spPr>
        <p:txBody>
          <a:bodyPr wrap="square">
            <a:noAutofit/>
          </a:bodyPr>
          <a:lstStyle/>
          <a:p>
            <a:endParaRPr lang="id-ID"/>
          </a:p>
        </p:txBody>
      </p:sp>
    </p:spTree>
    <p:extLst>
      <p:ext uri="{BB962C8B-B14F-4D97-AF65-F5344CB8AC3E}">
        <p14:creationId xmlns:p14="http://schemas.microsoft.com/office/powerpoint/2010/main" val="53196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A43D-0DC4-3942-9FDB-9339D47E8D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BD9B9D-4EFF-6241-B13B-09AC151367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7C8E96-4860-1745-BC95-1D4465915019}"/>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5" name="Footer Placeholder 4">
            <a:extLst>
              <a:ext uri="{FF2B5EF4-FFF2-40B4-BE49-F238E27FC236}">
                <a16:creationId xmlns:a16="http://schemas.microsoft.com/office/drawing/2014/main" id="{55C7E6A0-9699-9B4A-96B7-7A59A1F0E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B78C2-C09B-E344-8674-41AC198647FB}"/>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410693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84C5-C58F-794C-BC65-6B6D7C3080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16981E-A61F-7046-A9AB-5587681887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5AFA15-B9B9-3B45-A809-61278E6FB844}"/>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5" name="Footer Placeholder 4">
            <a:extLst>
              <a:ext uri="{FF2B5EF4-FFF2-40B4-BE49-F238E27FC236}">
                <a16:creationId xmlns:a16="http://schemas.microsoft.com/office/drawing/2014/main" id="{9DA44445-1794-744F-A4C8-0A4299912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670F7-8E52-8949-B066-60F90084F7AE}"/>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92922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E55C-F0F7-1C4C-84F1-7A056915DC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78F7A8-D875-E646-847C-259333AF467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E822ABD-F7B8-E346-8CB4-35A7352457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036070-8675-1D46-AE94-F4B59FE5A3CB}"/>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6" name="Footer Placeholder 5">
            <a:extLst>
              <a:ext uri="{FF2B5EF4-FFF2-40B4-BE49-F238E27FC236}">
                <a16:creationId xmlns:a16="http://schemas.microsoft.com/office/drawing/2014/main" id="{E377A31A-48D9-2C4F-9888-BBBC84D03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77C14-62F0-D142-AD1A-C5544F832003}"/>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43011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F280-561C-714A-A6DD-E6E3E754FA0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850A85F-0094-DA4F-96EC-6D1BD5CA3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E7DFDD-6BD4-A447-8611-E8C869CF2B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02C7009-4F7F-7747-8178-29AB8B122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C985FBF-60BF-354D-BC2B-CD6C878479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B3CF08-6161-9A4E-89C9-A62A5B6888E7}"/>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8" name="Footer Placeholder 7">
            <a:extLst>
              <a:ext uri="{FF2B5EF4-FFF2-40B4-BE49-F238E27FC236}">
                <a16:creationId xmlns:a16="http://schemas.microsoft.com/office/drawing/2014/main" id="{4E487A1B-6E59-914F-8C13-47C5D6883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46D94D-1EEB-254D-B99C-CA9EE3DC3DAC}"/>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311764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3270-0E83-B944-A13F-E22A00A0EB1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BE24A82-21FA-7A4D-A6EA-122A74A83BAF}"/>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4" name="Footer Placeholder 3">
            <a:extLst>
              <a:ext uri="{FF2B5EF4-FFF2-40B4-BE49-F238E27FC236}">
                <a16:creationId xmlns:a16="http://schemas.microsoft.com/office/drawing/2014/main" id="{6D0EF692-873B-E848-A7EE-5F3CBD1E94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E376CF-D8B8-814B-A353-05FED7B3421B}"/>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246913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B5347-95A5-764E-BB21-350713CE8CE7}"/>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3" name="Footer Placeholder 2">
            <a:extLst>
              <a:ext uri="{FF2B5EF4-FFF2-40B4-BE49-F238E27FC236}">
                <a16:creationId xmlns:a16="http://schemas.microsoft.com/office/drawing/2014/main" id="{A704297C-77BF-BE46-A8EA-D199F29E7B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803AB1-3BCB-BC40-8B85-5DE150AF9D7B}"/>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408491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F899-F5E1-E64B-9AD6-D0A1A294EA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F6C654-AF49-2149-BBB4-C65CFA800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8F02298-FD13-5844-B8C0-8FF4168D2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FC83C6-91F7-4543-B74F-EA72456ED2E7}"/>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6" name="Footer Placeholder 5">
            <a:extLst>
              <a:ext uri="{FF2B5EF4-FFF2-40B4-BE49-F238E27FC236}">
                <a16:creationId xmlns:a16="http://schemas.microsoft.com/office/drawing/2014/main" id="{A057E92C-BA47-B94C-AA52-5F8B673AF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2BE64-8872-A847-8D1C-5B08BD7EBB68}"/>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13028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1033-90D5-1349-B401-928146C41C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7DABB67-4EF7-9A49-9A4C-ED042AFD5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2AF43A-9E04-D745-81AA-D3978D74A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14985-67BA-2142-8B54-C8E3DFD75143}"/>
              </a:ext>
            </a:extLst>
          </p:cNvPr>
          <p:cNvSpPr>
            <a:spLocks noGrp="1"/>
          </p:cNvSpPr>
          <p:nvPr>
            <p:ph type="dt" sz="half" idx="10"/>
          </p:nvPr>
        </p:nvSpPr>
        <p:spPr/>
        <p:txBody>
          <a:bodyPr/>
          <a:lstStyle/>
          <a:p>
            <a:fld id="{EB2441BB-98C5-2947-92EB-9BDC6D569993}" type="datetimeFigureOut">
              <a:rPr lang="en-US" smtClean="0"/>
              <a:t>11/24/22</a:t>
            </a:fld>
            <a:endParaRPr lang="en-US"/>
          </a:p>
        </p:txBody>
      </p:sp>
      <p:sp>
        <p:nvSpPr>
          <p:cNvPr id="6" name="Footer Placeholder 5">
            <a:extLst>
              <a:ext uri="{FF2B5EF4-FFF2-40B4-BE49-F238E27FC236}">
                <a16:creationId xmlns:a16="http://schemas.microsoft.com/office/drawing/2014/main" id="{0789E913-DED0-6D4C-86C8-23755F1B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69B9C-1445-5B45-8462-539422EC7C7C}"/>
              </a:ext>
            </a:extLst>
          </p:cNvPr>
          <p:cNvSpPr>
            <a:spLocks noGrp="1"/>
          </p:cNvSpPr>
          <p:nvPr>
            <p:ph type="sldNum" sz="quarter" idx="12"/>
          </p:nvPr>
        </p:nvSpPr>
        <p:spPr/>
        <p:txBody>
          <a:bodyPr/>
          <a:lstStyle/>
          <a:p>
            <a:fld id="{5C1A90FC-25AC-8E42-8A73-B9DA13375D4F}" type="slidenum">
              <a:rPr lang="en-US" smtClean="0"/>
              <a:t>‹#›</a:t>
            </a:fld>
            <a:endParaRPr lang="en-US"/>
          </a:p>
        </p:txBody>
      </p:sp>
    </p:spTree>
    <p:extLst>
      <p:ext uri="{BB962C8B-B14F-4D97-AF65-F5344CB8AC3E}">
        <p14:creationId xmlns:p14="http://schemas.microsoft.com/office/powerpoint/2010/main" val="170037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F08EE-2036-F14E-8668-0186C9DEC3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C1E2B4-F3AB-4341-97AD-BA008FA55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6CEB01-D370-8940-BE79-CC7D9457A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441BB-98C5-2947-92EB-9BDC6D569993}" type="datetimeFigureOut">
              <a:rPr lang="en-US" smtClean="0"/>
              <a:t>11/24/22</a:t>
            </a:fld>
            <a:endParaRPr lang="en-US"/>
          </a:p>
        </p:txBody>
      </p:sp>
      <p:sp>
        <p:nvSpPr>
          <p:cNvPr id="5" name="Footer Placeholder 4">
            <a:extLst>
              <a:ext uri="{FF2B5EF4-FFF2-40B4-BE49-F238E27FC236}">
                <a16:creationId xmlns:a16="http://schemas.microsoft.com/office/drawing/2014/main" id="{E79230F1-364A-D341-8E44-294ECDAE1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BADD1B-07C6-684A-A567-A85ED347F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A90FC-25AC-8E42-8A73-B9DA13375D4F}" type="slidenum">
              <a:rPr lang="en-US" smtClean="0"/>
              <a:t>‹#›</a:t>
            </a:fld>
            <a:endParaRPr lang="en-US"/>
          </a:p>
        </p:txBody>
      </p:sp>
    </p:spTree>
    <p:extLst>
      <p:ext uri="{BB962C8B-B14F-4D97-AF65-F5344CB8AC3E}">
        <p14:creationId xmlns:p14="http://schemas.microsoft.com/office/powerpoint/2010/main" val="353157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ygomatic bone - Wikipedia">
            <a:extLst>
              <a:ext uri="{FF2B5EF4-FFF2-40B4-BE49-F238E27FC236}">
                <a16:creationId xmlns:a16="http://schemas.microsoft.com/office/drawing/2014/main" id="{45E7562A-D506-AB4B-811C-915FE2FAB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377" y="-383381"/>
            <a:ext cx="8273623" cy="783925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020D8BB1-C393-4FB2-9C4F-85593490CB5C}"/>
              </a:ext>
            </a:extLst>
          </p:cNvPr>
          <p:cNvSpPr/>
          <p:nvPr/>
        </p:nvSpPr>
        <p:spPr>
          <a:xfrm>
            <a:off x="0" y="0"/>
            <a:ext cx="12192000" cy="6857999"/>
          </a:xfrm>
          <a:prstGeom prst="rect">
            <a:avLst/>
          </a:prstGeom>
          <a:solidFill>
            <a:schemeClr val="tx1">
              <a:lumMod val="95000"/>
              <a:lumOff val="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TextBox 10">
            <a:extLst>
              <a:ext uri="{FF2B5EF4-FFF2-40B4-BE49-F238E27FC236}">
                <a16:creationId xmlns:a16="http://schemas.microsoft.com/office/drawing/2014/main" id="{F3DC1FA1-619F-4659-8F30-51DD3B7A7F8C}"/>
              </a:ext>
            </a:extLst>
          </p:cNvPr>
          <p:cNvSpPr txBox="1"/>
          <p:nvPr/>
        </p:nvSpPr>
        <p:spPr>
          <a:xfrm>
            <a:off x="636725" y="1489354"/>
            <a:ext cx="11246915" cy="5170646"/>
          </a:xfrm>
          <a:prstGeom prst="rect">
            <a:avLst/>
          </a:prstGeom>
          <a:noFill/>
        </p:spPr>
        <p:txBody>
          <a:bodyPr wrap="square" rtlCol="0">
            <a:spAutoFit/>
          </a:bodyPr>
          <a:lstStyle/>
          <a:p>
            <a:pPr>
              <a:lnSpc>
                <a:spcPts val="9000"/>
              </a:lnSpc>
            </a:pPr>
            <a:r>
              <a:rPr lang="en-GB" sz="4000" spc="-150" dirty="0">
                <a:solidFill>
                  <a:schemeClr val="bg1"/>
                </a:solidFill>
                <a:latin typeface="Lato Light" panose="020F0502020204030203" pitchFamily="34" charset="0"/>
                <a:ea typeface="Lato Light" panose="020F0502020204030203" pitchFamily="34" charset="0"/>
                <a:cs typeface="Lato Light" panose="020F0502020204030203" pitchFamily="34" charset="0"/>
              </a:rPr>
              <a:t>Day case treatment of zygomatic and orbital fractures</a:t>
            </a:r>
            <a:br>
              <a:rPr lang="en-GB" sz="4000" spc="-150"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r>
              <a:rPr lang="en-GB" sz="4000" spc="-15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An evidence based protocol</a:t>
            </a:r>
          </a:p>
          <a:p>
            <a:endParaRPr lang="en-GB" sz="4000" spc="-15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endParaRPr>
          </a:p>
          <a:p>
            <a:r>
              <a:rPr lang="en-GB" sz="2800" spc="-15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James Douglas</a:t>
            </a:r>
          </a:p>
          <a:p>
            <a:r>
              <a:rPr lang="en-GB" sz="2800" spc="-15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Lily Long</a:t>
            </a:r>
          </a:p>
          <a:p>
            <a:r>
              <a:rPr lang="en-GB" sz="2800" spc="-15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Subegh</a:t>
            </a:r>
            <a:r>
              <a:rPr lang="en-GB" sz="2800" spc="-15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en-GB" sz="2800" spc="-15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Srao</a:t>
            </a:r>
            <a:endParaRPr lang="en-GB" sz="2800" spc="-15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endParaRPr>
          </a:p>
          <a:p>
            <a:r>
              <a:rPr lang="en-GB" sz="2800" spc="-15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Lachlan Carter</a:t>
            </a:r>
          </a:p>
          <a:p>
            <a:r>
              <a:rPr lang="en-GB" sz="2800" spc="-15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Jiten Parmar</a:t>
            </a:r>
          </a:p>
        </p:txBody>
      </p:sp>
      <p:pic>
        <p:nvPicPr>
          <p:cNvPr id="3" name="Picture 2" descr="Text&#10;&#10;Description automatically generated">
            <a:extLst>
              <a:ext uri="{FF2B5EF4-FFF2-40B4-BE49-F238E27FC236}">
                <a16:creationId xmlns:a16="http://schemas.microsoft.com/office/drawing/2014/main" id="{CB019E08-851E-4143-ABB7-7D045202B815}"/>
              </a:ext>
            </a:extLst>
          </p:cNvPr>
          <p:cNvPicPr>
            <a:picLocks noChangeAspect="1"/>
          </p:cNvPicPr>
          <p:nvPr/>
        </p:nvPicPr>
        <p:blipFill>
          <a:blip r:embed="rId4"/>
          <a:stretch>
            <a:fillRect/>
          </a:stretch>
        </p:blipFill>
        <p:spPr>
          <a:xfrm>
            <a:off x="9180000" y="5220000"/>
            <a:ext cx="2852728" cy="1440000"/>
          </a:xfrm>
          <a:prstGeom prst="rect">
            <a:avLst/>
          </a:prstGeom>
        </p:spPr>
      </p:pic>
    </p:spTree>
    <p:extLst>
      <p:ext uri="{BB962C8B-B14F-4D97-AF65-F5344CB8AC3E}">
        <p14:creationId xmlns:p14="http://schemas.microsoft.com/office/powerpoint/2010/main" val="2026266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637">
            <a:extLst>
              <a:ext uri="{FF2B5EF4-FFF2-40B4-BE49-F238E27FC236}">
                <a16:creationId xmlns:a16="http://schemas.microsoft.com/office/drawing/2014/main" id="{5A4D00B1-73E1-4379-8038-CA79A36AC908}"/>
              </a:ext>
            </a:extLst>
          </p:cNvPr>
          <p:cNvSpPr/>
          <p:nvPr/>
        </p:nvSpPr>
        <p:spPr>
          <a:xfrm>
            <a:off x="1472723" y="3479814"/>
            <a:ext cx="10719277" cy="1"/>
          </a:xfrm>
          <a:prstGeom prst="line">
            <a:avLst/>
          </a:prstGeom>
          <a:ln w="63500">
            <a:solidFill>
              <a:schemeClr val="bg1">
                <a:lumMod val="95000"/>
              </a:schemeClr>
            </a:solidFill>
            <a:miter lim="400000"/>
          </a:ln>
        </p:spPr>
        <p:txBody>
          <a:bodyPr lIns="0" tIns="0" rIns="0" bIns="0" anchor="ctr"/>
          <a:lstStyle/>
          <a:p>
            <a:pPr lvl="0">
              <a:defRPr sz="2400">
                <a:solidFill>
                  <a:srgbClr val="767982"/>
                </a:solidFill>
                <a:latin typeface="Open Sans"/>
                <a:ea typeface="Open Sans"/>
                <a:cs typeface="Open Sans"/>
                <a:sym typeface="Open Sans"/>
              </a:defRPr>
            </a:pPr>
            <a:endParaRPr sz="1200" b="1">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11" name="Shape 638">
            <a:extLst>
              <a:ext uri="{FF2B5EF4-FFF2-40B4-BE49-F238E27FC236}">
                <a16:creationId xmlns:a16="http://schemas.microsoft.com/office/drawing/2014/main" id="{BB5FDBC8-935F-48ED-8AEB-D56F4C0E4853}"/>
              </a:ext>
            </a:extLst>
          </p:cNvPr>
          <p:cNvSpPr/>
          <p:nvPr/>
        </p:nvSpPr>
        <p:spPr>
          <a:xfrm>
            <a:off x="4887953" y="3418137"/>
            <a:ext cx="136054" cy="136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chemeClr val="accent1"/>
            </a:solidFill>
            <a:miter lim="400000"/>
          </a:ln>
        </p:spPr>
        <p:txBody>
          <a:bodyPr lIns="0" tIns="0" rIns="0" bIns="0" anchor="ctr"/>
          <a:lstStyle/>
          <a:p>
            <a:pPr defTabSz="457200">
              <a:defRPr sz="1800">
                <a:solidFill>
                  <a:srgbClr val="000000"/>
                </a:solidFill>
                <a:latin typeface="Arial"/>
                <a:ea typeface="Arial"/>
                <a:cs typeface="Arial"/>
                <a:sym typeface="Arial"/>
              </a:defRPr>
            </a:pPr>
            <a:endParaRPr sz="900" b="1">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12" name="Shape 639">
            <a:extLst>
              <a:ext uri="{FF2B5EF4-FFF2-40B4-BE49-F238E27FC236}">
                <a16:creationId xmlns:a16="http://schemas.microsoft.com/office/drawing/2014/main" id="{8802DEA2-2562-4635-8C73-1045538068AB}"/>
              </a:ext>
            </a:extLst>
          </p:cNvPr>
          <p:cNvSpPr/>
          <p:nvPr/>
        </p:nvSpPr>
        <p:spPr>
          <a:xfrm>
            <a:off x="1443866" y="3411787"/>
            <a:ext cx="136054" cy="136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chemeClr val="accent1"/>
            </a:solidFill>
            <a:miter lim="400000"/>
          </a:ln>
        </p:spPr>
        <p:txBody>
          <a:bodyPr lIns="0" tIns="0" rIns="0" bIns="0" anchor="ctr"/>
          <a:lstStyle/>
          <a:p>
            <a:pPr defTabSz="457200">
              <a:defRPr sz="1800">
                <a:solidFill>
                  <a:srgbClr val="000000"/>
                </a:solidFill>
                <a:latin typeface="Arial"/>
                <a:ea typeface="Arial"/>
                <a:cs typeface="Arial"/>
                <a:sym typeface="Arial"/>
              </a:defRPr>
            </a:pPr>
            <a:endParaRPr sz="900" b="1">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13" name="Shape 640">
            <a:extLst>
              <a:ext uri="{FF2B5EF4-FFF2-40B4-BE49-F238E27FC236}">
                <a16:creationId xmlns:a16="http://schemas.microsoft.com/office/drawing/2014/main" id="{DB1B3717-43C3-4134-A4A1-DE4D689E05C5}"/>
              </a:ext>
            </a:extLst>
          </p:cNvPr>
          <p:cNvSpPr/>
          <p:nvPr/>
        </p:nvSpPr>
        <p:spPr>
          <a:xfrm>
            <a:off x="8411785" y="3418137"/>
            <a:ext cx="136054" cy="136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chemeClr val="accent1"/>
            </a:solidFill>
            <a:miter lim="400000"/>
          </a:ln>
        </p:spPr>
        <p:txBody>
          <a:bodyPr lIns="0" tIns="0" rIns="0" bIns="0" anchor="ctr"/>
          <a:lstStyle/>
          <a:p>
            <a:pPr defTabSz="457200">
              <a:defRPr sz="1800">
                <a:solidFill>
                  <a:srgbClr val="000000"/>
                </a:solidFill>
                <a:latin typeface="Arial"/>
                <a:ea typeface="Arial"/>
                <a:cs typeface="Arial"/>
                <a:sym typeface="Arial"/>
              </a:defRPr>
            </a:pPr>
            <a:endParaRPr sz="900" b="1">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15" name="TextBox 14">
            <a:extLst>
              <a:ext uri="{FF2B5EF4-FFF2-40B4-BE49-F238E27FC236}">
                <a16:creationId xmlns:a16="http://schemas.microsoft.com/office/drawing/2014/main" id="{7AC93371-5633-4E1D-9757-7BB6CF592CDA}"/>
              </a:ext>
            </a:extLst>
          </p:cNvPr>
          <p:cNvSpPr txBox="1"/>
          <p:nvPr/>
        </p:nvSpPr>
        <p:spPr>
          <a:xfrm>
            <a:off x="1310953" y="3479814"/>
            <a:ext cx="3460121" cy="461665"/>
          </a:xfrm>
          <a:prstGeom prst="rect">
            <a:avLst/>
          </a:prstGeom>
          <a:noFill/>
        </p:spPr>
        <p:txBody>
          <a:bodyPr wrap="square" rtlCol="0">
            <a:spAutoFit/>
          </a:bodyPr>
          <a:lstStyle/>
          <a:p>
            <a:r>
              <a:rPr lang="id-ID"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INITIAL SEARCH: 415</a:t>
            </a:r>
            <a:endParaRPr lang="en-US"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16" name="7 CuadroTexto">
            <a:extLst>
              <a:ext uri="{FF2B5EF4-FFF2-40B4-BE49-F238E27FC236}">
                <a16:creationId xmlns:a16="http://schemas.microsoft.com/office/drawing/2014/main" id="{B4276BA2-820B-49FD-A758-A8BE5CAE821F}"/>
              </a:ext>
            </a:extLst>
          </p:cNvPr>
          <p:cNvSpPr txBox="1"/>
          <p:nvPr/>
        </p:nvSpPr>
        <p:spPr>
          <a:xfrm>
            <a:off x="1310954" y="3994019"/>
            <a:ext cx="3346456" cy="1754326"/>
          </a:xfrm>
          <a:prstGeom prst="rect">
            <a:avLst/>
          </a:prstGeom>
          <a:noFill/>
        </p:spPr>
        <p:txBody>
          <a:bodyPr wrap="square">
            <a:spAutoFit/>
          </a:bodyPr>
          <a:lstStyle/>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44 discounted:</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21 no orbital involvement</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11 concomitant mandibular # </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7 complex midface</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3 pan-facial series</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2 Frontal bone injuries</a:t>
            </a:r>
          </a:p>
        </p:txBody>
      </p:sp>
      <p:sp>
        <p:nvSpPr>
          <p:cNvPr id="17" name="TextBox 16">
            <a:extLst>
              <a:ext uri="{FF2B5EF4-FFF2-40B4-BE49-F238E27FC236}">
                <a16:creationId xmlns:a16="http://schemas.microsoft.com/office/drawing/2014/main" id="{16F3834F-0A5F-4800-A785-269F939F44CB}"/>
              </a:ext>
            </a:extLst>
          </p:cNvPr>
          <p:cNvSpPr txBox="1"/>
          <p:nvPr/>
        </p:nvSpPr>
        <p:spPr>
          <a:xfrm>
            <a:off x="4823342" y="1532591"/>
            <a:ext cx="2881769" cy="461665"/>
          </a:xfrm>
          <a:prstGeom prst="rect">
            <a:avLst/>
          </a:prstGeom>
          <a:noFill/>
        </p:spPr>
        <p:txBody>
          <a:bodyPr wrap="square" rtlCol="0">
            <a:spAutoFit/>
          </a:bodyPr>
          <a:lstStyle/>
          <a:p>
            <a:r>
              <a:rPr lang="id-ID"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INCLUSION: 371</a:t>
            </a:r>
            <a:endParaRPr lang="en-US"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18" name="7 CuadroTexto">
            <a:extLst>
              <a:ext uri="{FF2B5EF4-FFF2-40B4-BE49-F238E27FC236}">
                <a16:creationId xmlns:a16="http://schemas.microsoft.com/office/drawing/2014/main" id="{50E2E74D-9F47-4CDF-8A23-73CB5F45A59B}"/>
              </a:ext>
            </a:extLst>
          </p:cNvPr>
          <p:cNvSpPr txBox="1"/>
          <p:nvPr/>
        </p:nvSpPr>
        <p:spPr>
          <a:xfrm>
            <a:off x="4823342" y="1981653"/>
            <a:ext cx="2457000" cy="1477328"/>
          </a:xfrm>
          <a:prstGeom prst="rect">
            <a:avLst/>
          </a:prstGeom>
          <a:noFill/>
        </p:spPr>
        <p:txBody>
          <a:bodyPr wrap="square">
            <a:spAutoFit/>
          </a:bodyPr>
          <a:lstStyle/>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154 ZMC</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68 arches</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112 orbits</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35 both</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2 infra-orbital rims</a:t>
            </a:r>
          </a:p>
        </p:txBody>
      </p:sp>
      <p:sp>
        <p:nvSpPr>
          <p:cNvPr id="19" name="TextBox 18">
            <a:extLst>
              <a:ext uri="{FF2B5EF4-FFF2-40B4-BE49-F238E27FC236}">
                <a16:creationId xmlns:a16="http://schemas.microsoft.com/office/drawing/2014/main" id="{47C451F1-6140-474B-9337-0CE06331EE76}"/>
              </a:ext>
            </a:extLst>
          </p:cNvPr>
          <p:cNvSpPr txBox="1"/>
          <p:nvPr/>
        </p:nvSpPr>
        <p:spPr>
          <a:xfrm>
            <a:off x="8301056" y="3486164"/>
            <a:ext cx="3594090" cy="461665"/>
          </a:xfrm>
          <a:prstGeom prst="rect">
            <a:avLst/>
          </a:prstGeom>
          <a:noFill/>
        </p:spPr>
        <p:txBody>
          <a:bodyPr wrap="square" rtlCol="0">
            <a:spAutoFit/>
          </a:bodyPr>
          <a:lstStyle/>
          <a:p>
            <a:r>
              <a:rPr lang="id-ID"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SUCCESSFUL DAYCASE</a:t>
            </a:r>
            <a:endParaRPr lang="en-US"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20" name="7 CuadroTexto">
            <a:extLst>
              <a:ext uri="{FF2B5EF4-FFF2-40B4-BE49-F238E27FC236}">
                <a16:creationId xmlns:a16="http://schemas.microsoft.com/office/drawing/2014/main" id="{4042D213-4C22-4FA1-9F99-4A947BE7B159}"/>
              </a:ext>
            </a:extLst>
          </p:cNvPr>
          <p:cNvSpPr txBox="1"/>
          <p:nvPr/>
        </p:nvSpPr>
        <p:spPr>
          <a:xfrm>
            <a:off x="8301056" y="3941479"/>
            <a:ext cx="3730141" cy="2031325"/>
          </a:xfrm>
          <a:prstGeom prst="rect">
            <a:avLst/>
          </a:prstGeom>
          <a:noFill/>
        </p:spPr>
        <p:txBody>
          <a:bodyPr wrap="square">
            <a:spAutoFit/>
          </a:bodyPr>
          <a:lstStyle/>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Overall	199/371 (53.6%)</a:t>
            </a:r>
          </a:p>
          <a:p>
            <a:pPr>
              <a:defRPr/>
            </a:pPr>
            <a:endPar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Zygoma 	91/154 	(59%)</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Orbits 	46/112 	(41%)</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Both 	10/35 	(29%)</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Arches 	51/68 	(75%)</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IO rims 	1/2 	(50%)</a:t>
            </a:r>
          </a:p>
        </p:txBody>
      </p:sp>
      <p:cxnSp>
        <p:nvCxnSpPr>
          <p:cNvPr id="3" name="Straight Connector 2">
            <a:extLst>
              <a:ext uri="{FF2B5EF4-FFF2-40B4-BE49-F238E27FC236}">
                <a16:creationId xmlns:a16="http://schemas.microsoft.com/office/drawing/2014/main" id="{A1B49DEE-EDD9-4C6A-A12A-8F0755774C3C}"/>
              </a:ext>
            </a:extLst>
          </p:cNvPr>
          <p:cNvCxnSpPr/>
          <p:nvPr/>
        </p:nvCxnSpPr>
        <p:spPr>
          <a:xfrm flipV="1">
            <a:off x="1503006" y="2324456"/>
            <a:ext cx="0" cy="999373"/>
          </a:xfrm>
          <a:prstGeom prst="line">
            <a:avLst/>
          </a:prstGeom>
          <a:ln w="317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D8D0DC-6C8D-44A2-9CCC-BD65758ABC16}"/>
              </a:ext>
            </a:extLst>
          </p:cNvPr>
          <p:cNvCxnSpPr/>
          <p:nvPr/>
        </p:nvCxnSpPr>
        <p:spPr>
          <a:xfrm flipV="1">
            <a:off x="4949509" y="3627179"/>
            <a:ext cx="0" cy="999373"/>
          </a:xfrm>
          <a:prstGeom prst="line">
            <a:avLst/>
          </a:prstGeom>
          <a:ln w="317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920B78-6C6B-4782-8D70-A3F843F5030D}"/>
              </a:ext>
            </a:extLst>
          </p:cNvPr>
          <p:cNvCxnSpPr/>
          <p:nvPr/>
        </p:nvCxnSpPr>
        <p:spPr>
          <a:xfrm flipV="1">
            <a:off x="8463740" y="2324456"/>
            <a:ext cx="0" cy="999373"/>
          </a:xfrm>
          <a:prstGeom prst="line">
            <a:avLst/>
          </a:prstGeom>
          <a:ln w="317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85CC827-A291-48E7-8A9B-C7DF76C763BA}"/>
              </a:ext>
            </a:extLst>
          </p:cNvPr>
          <p:cNvSpPr/>
          <p:nvPr/>
        </p:nvSpPr>
        <p:spPr>
          <a:xfrm>
            <a:off x="1223606" y="2278062"/>
            <a:ext cx="558800" cy="558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atin typeface="Lato Hairline" panose="020F0502020204030203" pitchFamily="34" charset="0"/>
                <a:ea typeface="Lato Hairline" panose="020F0502020204030203" pitchFamily="34" charset="0"/>
                <a:cs typeface="Lato Hairline" panose="020F0502020204030203" pitchFamily="34" charset="0"/>
              </a:rPr>
              <a:t>01</a:t>
            </a:r>
          </a:p>
        </p:txBody>
      </p:sp>
      <p:sp>
        <p:nvSpPr>
          <p:cNvPr id="29" name="Rectangle: Rounded Corners 28">
            <a:extLst>
              <a:ext uri="{FF2B5EF4-FFF2-40B4-BE49-F238E27FC236}">
                <a16:creationId xmlns:a16="http://schemas.microsoft.com/office/drawing/2014/main" id="{6A5B8FE4-2F14-4E0B-B1A1-7D7B8CD4D75A}"/>
              </a:ext>
            </a:extLst>
          </p:cNvPr>
          <p:cNvSpPr/>
          <p:nvPr/>
        </p:nvSpPr>
        <p:spPr>
          <a:xfrm>
            <a:off x="8194731" y="2278062"/>
            <a:ext cx="558800" cy="558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latin typeface="Lato Hairline" panose="020F0502020204030203" pitchFamily="34" charset="0"/>
                <a:ea typeface="Lato Hairline" panose="020F0502020204030203" pitchFamily="34" charset="0"/>
                <a:cs typeface="Lato Hairline" panose="020F0502020204030203" pitchFamily="34" charset="0"/>
              </a:rPr>
              <a:t>03</a:t>
            </a:r>
          </a:p>
        </p:txBody>
      </p:sp>
      <p:sp>
        <p:nvSpPr>
          <p:cNvPr id="31" name="Rectangle: Rounded Corners 30">
            <a:extLst>
              <a:ext uri="{FF2B5EF4-FFF2-40B4-BE49-F238E27FC236}">
                <a16:creationId xmlns:a16="http://schemas.microsoft.com/office/drawing/2014/main" id="{4ED13CF1-B717-4CF1-B732-FBBD37691F3E}"/>
              </a:ext>
            </a:extLst>
          </p:cNvPr>
          <p:cNvSpPr/>
          <p:nvPr/>
        </p:nvSpPr>
        <p:spPr>
          <a:xfrm>
            <a:off x="4682809" y="4149357"/>
            <a:ext cx="558800" cy="558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latin typeface="Lato Hairline" panose="020F0502020204030203" pitchFamily="34" charset="0"/>
                <a:ea typeface="Lato Hairline" panose="020F0502020204030203" pitchFamily="34" charset="0"/>
                <a:cs typeface="Lato Hairline" panose="020F0502020204030203" pitchFamily="34" charset="0"/>
              </a:rPr>
              <a:t>02</a:t>
            </a:r>
          </a:p>
        </p:txBody>
      </p:sp>
      <p:sp>
        <p:nvSpPr>
          <p:cNvPr id="21" name="TextBox 20">
            <a:extLst>
              <a:ext uri="{FF2B5EF4-FFF2-40B4-BE49-F238E27FC236}">
                <a16:creationId xmlns:a16="http://schemas.microsoft.com/office/drawing/2014/main" id="{A1AB1B0B-4CD9-7D45-8704-D22908AD26D9}"/>
              </a:ext>
            </a:extLst>
          </p:cNvPr>
          <p:cNvSpPr txBox="1"/>
          <p:nvPr/>
        </p:nvSpPr>
        <p:spPr>
          <a:xfrm>
            <a:off x="1023370" y="909375"/>
            <a:ext cx="6048954" cy="769441"/>
          </a:xfrm>
          <a:prstGeom prst="rect">
            <a:avLst/>
          </a:prstGeom>
          <a:noFill/>
        </p:spPr>
        <p:txBody>
          <a:bodyPr wrap="square" rtlCol="0">
            <a:spAutoFit/>
          </a:bodyPr>
          <a:lstStyle/>
          <a:p>
            <a:r>
              <a:rPr lang="en-GB" sz="4400" b="1" cap="small" spc="60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Results</a:t>
            </a:r>
            <a:endParaRPr lang="en-US" sz="44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Tree>
    <p:extLst>
      <p:ext uri="{BB962C8B-B14F-4D97-AF65-F5344CB8AC3E}">
        <p14:creationId xmlns:p14="http://schemas.microsoft.com/office/powerpoint/2010/main" val="100203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0-#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0-#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0-#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0-#ppt_w/2"/>
                                          </p:val>
                                        </p:tav>
                                        <p:tav tm="100000">
                                          <p:val>
                                            <p:strVal val="#ppt_x"/>
                                          </p:val>
                                        </p:tav>
                                      </p:tavLst>
                                    </p:anim>
                                    <p:anim calcmode="lin" valueType="num">
                                      <p:cBhvr additive="base">
                                        <p:cTn id="7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P spid="19" grpId="0"/>
      <p:bldP spid="20" grpId="0"/>
      <p:bldP spid="24" grpId="0" animBg="1"/>
      <p:bldP spid="29" grpId="0" animBg="1"/>
      <p:bldP spid="31"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37">
            <a:extLst>
              <a:ext uri="{FF2B5EF4-FFF2-40B4-BE49-F238E27FC236}">
                <a16:creationId xmlns:a16="http://schemas.microsoft.com/office/drawing/2014/main" id="{2D50F249-596E-4C19-8BF1-466C80AF3B11}"/>
              </a:ext>
            </a:extLst>
          </p:cNvPr>
          <p:cNvSpPr/>
          <p:nvPr/>
        </p:nvSpPr>
        <p:spPr>
          <a:xfrm>
            <a:off x="0" y="3479814"/>
            <a:ext cx="10719277" cy="1"/>
          </a:xfrm>
          <a:prstGeom prst="line">
            <a:avLst/>
          </a:prstGeom>
          <a:ln w="63500">
            <a:solidFill>
              <a:schemeClr val="bg1">
                <a:lumMod val="95000"/>
              </a:schemeClr>
            </a:solidFill>
            <a:miter lim="400000"/>
          </a:ln>
        </p:spPr>
        <p:txBody>
          <a:bodyPr lIns="0" tIns="0" rIns="0" bIns="0" anchor="ctr"/>
          <a:lstStyle/>
          <a:p>
            <a:pPr lvl="0">
              <a:defRPr sz="2400">
                <a:solidFill>
                  <a:srgbClr val="767982"/>
                </a:solidFill>
                <a:latin typeface="Open Sans"/>
                <a:ea typeface="Open Sans"/>
                <a:cs typeface="Open Sans"/>
                <a:sym typeface="Open Sans"/>
              </a:defRPr>
            </a:pPr>
            <a:endParaRPr sz="1200"/>
          </a:p>
        </p:txBody>
      </p:sp>
      <p:sp>
        <p:nvSpPr>
          <p:cNvPr id="6" name="Shape 638">
            <a:extLst>
              <a:ext uri="{FF2B5EF4-FFF2-40B4-BE49-F238E27FC236}">
                <a16:creationId xmlns:a16="http://schemas.microsoft.com/office/drawing/2014/main" id="{3D485908-9E8C-4B21-BA2E-EC5FF8619B2B}"/>
              </a:ext>
            </a:extLst>
          </p:cNvPr>
          <p:cNvSpPr/>
          <p:nvPr/>
        </p:nvSpPr>
        <p:spPr>
          <a:xfrm>
            <a:off x="9247951" y="3418137"/>
            <a:ext cx="136054" cy="136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chemeClr val="accent1"/>
            </a:solidFill>
            <a:miter lim="400000"/>
          </a:ln>
        </p:spPr>
        <p:txBody>
          <a:bodyPr lIns="0" tIns="0" rIns="0" bIns="0" anchor="ctr"/>
          <a:lstStyle/>
          <a:p>
            <a:pPr defTabSz="457200">
              <a:defRPr sz="1800">
                <a:solidFill>
                  <a:srgbClr val="000000"/>
                </a:solidFill>
                <a:latin typeface="Arial"/>
                <a:ea typeface="Arial"/>
                <a:cs typeface="Arial"/>
                <a:sym typeface="Arial"/>
              </a:defRPr>
            </a:pPr>
            <a:endParaRPr sz="900" b="1">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7" name="Shape 639">
            <a:extLst>
              <a:ext uri="{FF2B5EF4-FFF2-40B4-BE49-F238E27FC236}">
                <a16:creationId xmlns:a16="http://schemas.microsoft.com/office/drawing/2014/main" id="{806CD3B3-0B71-4BC5-B6E8-BB953D64991E}"/>
              </a:ext>
            </a:extLst>
          </p:cNvPr>
          <p:cNvSpPr/>
          <p:nvPr/>
        </p:nvSpPr>
        <p:spPr>
          <a:xfrm>
            <a:off x="3615304" y="3411787"/>
            <a:ext cx="136054" cy="136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a:solidFill>
              <a:schemeClr val="accent1"/>
            </a:solidFill>
            <a:miter lim="400000"/>
          </a:ln>
        </p:spPr>
        <p:txBody>
          <a:bodyPr lIns="0" tIns="0" rIns="0" bIns="0" anchor="ctr"/>
          <a:lstStyle/>
          <a:p>
            <a:pPr defTabSz="457200">
              <a:defRPr sz="1800">
                <a:solidFill>
                  <a:srgbClr val="000000"/>
                </a:solidFill>
                <a:latin typeface="Arial"/>
                <a:ea typeface="Arial"/>
                <a:cs typeface="Arial"/>
                <a:sym typeface="Arial"/>
              </a:defRPr>
            </a:pPr>
            <a:endParaRPr sz="900" b="1">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9" name="TextBox 8">
            <a:extLst>
              <a:ext uri="{FF2B5EF4-FFF2-40B4-BE49-F238E27FC236}">
                <a16:creationId xmlns:a16="http://schemas.microsoft.com/office/drawing/2014/main" id="{2FDCE22E-5DEF-40E1-A450-381E311B10D9}"/>
              </a:ext>
            </a:extLst>
          </p:cNvPr>
          <p:cNvSpPr txBox="1"/>
          <p:nvPr/>
        </p:nvSpPr>
        <p:spPr>
          <a:xfrm>
            <a:off x="1433942" y="3491109"/>
            <a:ext cx="4176069" cy="461665"/>
          </a:xfrm>
          <a:prstGeom prst="rect">
            <a:avLst/>
          </a:prstGeom>
          <a:noFill/>
        </p:spPr>
        <p:txBody>
          <a:bodyPr wrap="square" rtlCol="0">
            <a:spAutoFit/>
          </a:bodyPr>
          <a:lstStyle/>
          <a:p>
            <a:r>
              <a:rPr lang="id-ID"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IN-PATIENTS: 	172</a:t>
            </a:r>
            <a:endParaRPr lang="en-US"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10" name="7 CuadroTexto">
            <a:extLst>
              <a:ext uri="{FF2B5EF4-FFF2-40B4-BE49-F238E27FC236}">
                <a16:creationId xmlns:a16="http://schemas.microsoft.com/office/drawing/2014/main" id="{DAD1F348-0017-4DF8-903D-EE5AD91888B0}"/>
              </a:ext>
            </a:extLst>
          </p:cNvPr>
          <p:cNvSpPr txBox="1"/>
          <p:nvPr/>
        </p:nvSpPr>
        <p:spPr>
          <a:xfrm>
            <a:off x="1433944" y="3991194"/>
            <a:ext cx="3899684" cy="2031325"/>
          </a:xfrm>
          <a:prstGeom prst="rect">
            <a:avLst/>
          </a:prstGeom>
          <a:noFill/>
        </p:spPr>
        <p:txBody>
          <a:bodyPr wrap="square">
            <a:spAutoFit/>
          </a:bodyPr>
          <a:lstStyle/>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Afternoon operation:	33</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Major trauma patient:	22</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Social issues:		3</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Complex/CEPOD 1:	10</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Medical complication:	3</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Surgical complication:	7</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Unclear from notes:	95</a:t>
            </a:r>
          </a:p>
        </p:txBody>
      </p:sp>
      <p:sp>
        <p:nvSpPr>
          <p:cNvPr id="11" name="TextBox 10">
            <a:extLst>
              <a:ext uri="{FF2B5EF4-FFF2-40B4-BE49-F238E27FC236}">
                <a16:creationId xmlns:a16="http://schemas.microsoft.com/office/drawing/2014/main" id="{EDD6A1D4-750A-4202-B75C-415BB7E157D1}"/>
              </a:ext>
            </a:extLst>
          </p:cNvPr>
          <p:cNvSpPr txBox="1"/>
          <p:nvPr/>
        </p:nvSpPr>
        <p:spPr>
          <a:xfrm>
            <a:off x="7315416" y="1811531"/>
            <a:ext cx="4233007" cy="461665"/>
          </a:xfrm>
          <a:prstGeom prst="rect">
            <a:avLst/>
          </a:prstGeom>
          <a:noFill/>
        </p:spPr>
        <p:txBody>
          <a:bodyPr wrap="square" rtlCol="0">
            <a:spAutoFit/>
          </a:bodyPr>
          <a:lstStyle/>
          <a:p>
            <a:r>
              <a:rPr lang="id-ID"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SURGICAL COMPLICATIONS</a:t>
            </a:r>
            <a:endParaRPr lang="en-US" sz="2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12" name="7 CuadroTexto">
            <a:extLst>
              <a:ext uri="{FF2B5EF4-FFF2-40B4-BE49-F238E27FC236}">
                <a16:creationId xmlns:a16="http://schemas.microsoft.com/office/drawing/2014/main" id="{6371E152-8F89-4F70-8DFF-C21A20187FB3}"/>
              </a:ext>
            </a:extLst>
          </p:cNvPr>
          <p:cNvSpPr txBox="1"/>
          <p:nvPr/>
        </p:nvSpPr>
        <p:spPr>
          <a:xfrm>
            <a:off x="7315418" y="2278062"/>
            <a:ext cx="3291406" cy="1200329"/>
          </a:xfrm>
          <a:prstGeom prst="rect">
            <a:avLst/>
          </a:prstGeom>
          <a:noFill/>
        </p:spPr>
        <p:txBody>
          <a:bodyPr wrap="square">
            <a:spAutoFit/>
          </a:bodyPr>
          <a:lstStyle/>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Minor post-op:	3</a:t>
            </a:r>
          </a:p>
          <a:p>
            <a:pPr>
              <a:defRPr/>
            </a:pPr>
            <a:r>
              <a:rPr lang="en-US"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OCS:		4 (1.07%)</a:t>
            </a:r>
          </a:p>
          <a:p>
            <a:pPr>
              <a:defRPr/>
            </a:pPr>
            <a:endParaRPr lang="en-US" b="1"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r>
              <a:rPr lang="en-US" b="1"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ALL WITHIN 4 HOURS</a:t>
            </a:r>
          </a:p>
        </p:txBody>
      </p:sp>
      <p:cxnSp>
        <p:nvCxnSpPr>
          <p:cNvPr id="16" name="Straight Connector 15">
            <a:extLst>
              <a:ext uri="{FF2B5EF4-FFF2-40B4-BE49-F238E27FC236}">
                <a16:creationId xmlns:a16="http://schemas.microsoft.com/office/drawing/2014/main" id="{AA23AB25-C9B3-44CB-A44E-B0A0ADE281D0}"/>
              </a:ext>
            </a:extLst>
          </p:cNvPr>
          <p:cNvCxnSpPr/>
          <p:nvPr/>
        </p:nvCxnSpPr>
        <p:spPr>
          <a:xfrm flipV="1">
            <a:off x="3685931" y="2324456"/>
            <a:ext cx="0" cy="999373"/>
          </a:xfrm>
          <a:prstGeom prst="line">
            <a:avLst/>
          </a:prstGeom>
          <a:ln w="317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AD8AC8-4D54-4699-A05F-3D1775EB53A7}"/>
              </a:ext>
            </a:extLst>
          </p:cNvPr>
          <p:cNvCxnSpPr/>
          <p:nvPr/>
        </p:nvCxnSpPr>
        <p:spPr>
          <a:xfrm flipV="1">
            <a:off x="9314644" y="3627179"/>
            <a:ext cx="0" cy="999373"/>
          </a:xfrm>
          <a:prstGeom prst="line">
            <a:avLst/>
          </a:prstGeom>
          <a:ln w="317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D90913A4-1B0A-4CC0-8361-B539C703726D}"/>
              </a:ext>
            </a:extLst>
          </p:cNvPr>
          <p:cNvSpPr/>
          <p:nvPr/>
        </p:nvSpPr>
        <p:spPr>
          <a:xfrm>
            <a:off x="3410904" y="2278062"/>
            <a:ext cx="558800" cy="558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latin typeface="Lato Hairline" panose="020F0502020204030203" pitchFamily="34" charset="0"/>
                <a:ea typeface="Lato Hairline" panose="020F0502020204030203" pitchFamily="34" charset="0"/>
                <a:cs typeface="Lato Hairline" panose="020F0502020204030203" pitchFamily="34" charset="0"/>
              </a:rPr>
              <a:t>04</a:t>
            </a:r>
          </a:p>
        </p:txBody>
      </p:sp>
      <p:sp>
        <p:nvSpPr>
          <p:cNvPr id="59" name="Rectangle: Rounded Corners 58">
            <a:extLst>
              <a:ext uri="{FF2B5EF4-FFF2-40B4-BE49-F238E27FC236}">
                <a16:creationId xmlns:a16="http://schemas.microsoft.com/office/drawing/2014/main" id="{3343AC5A-BB2A-4D15-B9F1-B33046828369}"/>
              </a:ext>
            </a:extLst>
          </p:cNvPr>
          <p:cNvSpPr/>
          <p:nvPr/>
        </p:nvSpPr>
        <p:spPr>
          <a:xfrm>
            <a:off x="9046933" y="4161522"/>
            <a:ext cx="558800" cy="558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atin typeface="Lato Hairline" panose="020F0502020204030203" pitchFamily="34" charset="0"/>
                <a:ea typeface="Lato Hairline" panose="020F0502020204030203" pitchFamily="34" charset="0"/>
                <a:cs typeface="Lato Hairline" panose="020F0502020204030203" pitchFamily="34" charset="0"/>
              </a:rPr>
              <a:t>05</a:t>
            </a:r>
          </a:p>
        </p:txBody>
      </p:sp>
      <p:sp>
        <p:nvSpPr>
          <p:cNvPr id="20" name="TextBox 19">
            <a:extLst>
              <a:ext uri="{FF2B5EF4-FFF2-40B4-BE49-F238E27FC236}">
                <a16:creationId xmlns:a16="http://schemas.microsoft.com/office/drawing/2014/main" id="{6123FE6D-F5AE-AF42-901F-9508B3B22776}"/>
              </a:ext>
            </a:extLst>
          </p:cNvPr>
          <p:cNvSpPr txBox="1"/>
          <p:nvPr/>
        </p:nvSpPr>
        <p:spPr>
          <a:xfrm>
            <a:off x="1023370" y="909375"/>
            <a:ext cx="6048954" cy="769441"/>
          </a:xfrm>
          <a:prstGeom prst="rect">
            <a:avLst/>
          </a:prstGeom>
          <a:noFill/>
        </p:spPr>
        <p:txBody>
          <a:bodyPr wrap="square" rtlCol="0">
            <a:spAutoFit/>
          </a:bodyPr>
          <a:lstStyle/>
          <a:p>
            <a:r>
              <a:rPr lang="en-GB" sz="4400" b="1" cap="small" spc="60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Results</a:t>
            </a:r>
            <a:endParaRPr lang="en-US" sz="44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Tree>
    <p:extLst>
      <p:ext uri="{BB962C8B-B14F-4D97-AF65-F5344CB8AC3E}">
        <p14:creationId xmlns:p14="http://schemas.microsoft.com/office/powerpoint/2010/main" val="426970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0-#ppt_w/2"/>
                                          </p:val>
                                        </p:tav>
                                        <p:tav tm="100000">
                                          <p:val>
                                            <p:strVal val="#ppt_x"/>
                                          </p:val>
                                        </p:tav>
                                      </p:tavLst>
                                    </p:anim>
                                    <p:anim calcmode="lin" valueType="num">
                                      <p:cBhvr additive="base">
                                        <p:cTn id="24"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0-#ppt_w/2"/>
                                          </p:val>
                                        </p:tav>
                                        <p:tav tm="100000">
                                          <p:val>
                                            <p:strVal val="#ppt_x"/>
                                          </p:val>
                                        </p:tav>
                                      </p:tavLst>
                                    </p:anim>
                                    <p:anim calcmode="lin" valueType="num">
                                      <p:cBhvr additive="base">
                                        <p:cTn id="46"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58"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a:extLst>
              <a:ext uri="{FF2B5EF4-FFF2-40B4-BE49-F238E27FC236}">
                <a16:creationId xmlns:a16="http://schemas.microsoft.com/office/drawing/2014/main" id="{B750C88F-62D4-BC40-96ED-F002C15732A8}"/>
              </a:ext>
            </a:extLst>
          </p:cNvPr>
          <p:cNvGraphicFramePr>
            <a:graphicFrameLocks/>
          </p:cNvGraphicFramePr>
          <p:nvPr>
            <p:extLst>
              <p:ext uri="{D42A27DB-BD31-4B8C-83A1-F6EECF244321}">
                <p14:modId xmlns:p14="http://schemas.microsoft.com/office/powerpoint/2010/main" val="63425345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2A1449F5-711F-4693-8093-7BE8E85AED99}"/>
              </a:ext>
            </a:extLst>
          </p:cNvPr>
          <p:cNvSpPr txBox="1"/>
          <p:nvPr/>
        </p:nvSpPr>
        <p:spPr>
          <a:xfrm>
            <a:off x="3071523" y="681037"/>
            <a:ext cx="6048954" cy="769441"/>
          </a:xfrm>
          <a:prstGeom prst="rect">
            <a:avLst/>
          </a:prstGeom>
          <a:noFill/>
        </p:spPr>
        <p:txBody>
          <a:bodyPr wrap="square" rtlCol="0">
            <a:spAutoFit/>
          </a:bodyPr>
          <a:lstStyle/>
          <a:p>
            <a:pPr algn="ctr"/>
            <a:r>
              <a:rPr lang="en-GB" sz="4400" b="1" cap="small" spc="600" dirty="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Change Over Time</a:t>
            </a:r>
            <a:endParaRPr lang="en-US" sz="4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grpSp>
        <p:nvGrpSpPr>
          <p:cNvPr id="2" name="Group 1">
            <a:extLst>
              <a:ext uri="{FF2B5EF4-FFF2-40B4-BE49-F238E27FC236}">
                <a16:creationId xmlns:a16="http://schemas.microsoft.com/office/drawing/2014/main" id="{73A86769-DADE-7444-91E0-6F8203D4E2C3}"/>
              </a:ext>
            </a:extLst>
          </p:cNvPr>
          <p:cNvGrpSpPr/>
          <p:nvPr/>
        </p:nvGrpSpPr>
        <p:grpSpPr>
          <a:xfrm>
            <a:off x="4329855" y="1772762"/>
            <a:ext cx="2057395" cy="4005738"/>
            <a:chOff x="4329855" y="1772762"/>
            <a:chExt cx="2057395" cy="4005738"/>
          </a:xfrm>
        </p:grpSpPr>
        <p:sp>
          <p:nvSpPr>
            <p:cNvPr id="69" name="TextBox 68">
              <a:extLst>
                <a:ext uri="{FF2B5EF4-FFF2-40B4-BE49-F238E27FC236}">
                  <a16:creationId xmlns:a16="http://schemas.microsoft.com/office/drawing/2014/main" id="{6BD0A39D-B9A7-4E74-BC97-752C8FB37CE2}"/>
                </a:ext>
              </a:extLst>
            </p:cNvPr>
            <p:cNvSpPr txBox="1"/>
            <p:nvPr/>
          </p:nvSpPr>
          <p:spPr>
            <a:xfrm>
              <a:off x="4329855" y="1772762"/>
              <a:ext cx="2057395" cy="646331"/>
            </a:xfrm>
            <a:prstGeom prst="rect">
              <a:avLst/>
            </a:prstGeom>
            <a:noFill/>
          </p:spPr>
          <p:txBody>
            <a:bodyPr wrap="square" rtlCol="0">
              <a:spAutoFit/>
            </a:bodyPr>
            <a:lstStyle/>
            <a:p>
              <a:pPr algn="ctr"/>
              <a:r>
                <a:rPr lang="id-ID"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TRAUMA </a:t>
              </a:r>
              <a:br>
                <a:rPr lang="id-ID"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br>
              <a:r>
                <a:rPr lang="id-ID"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CONSULTANT</a:t>
              </a:r>
              <a:endParaRPr lang="en-US"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cxnSp>
          <p:nvCxnSpPr>
            <p:cNvPr id="14" name="Straight Connector 13">
              <a:extLst>
                <a:ext uri="{FF2B5EF4-FFF2-40B4-BE49-F238E27FC236}">
                  <a16:creationId xmlns:a16="http://schemas.microsoft.com/office/drawing/2014/main" id="{5C2EDE27-712B-7749-98E1-B71530750454}"/>
                </a:ext>
              </a:extLst>
            </p:cNvPr>
            <p:cNvCxnSpPr>
              <a:cxnSpLocks/>
            </p:cNvCxnSpPr>
            <p:nvPr/>
          </p:nvCxnSpPr>
          <p:spPr>
            <a:xfrm>
              <a:off x="5358553" y="2408337"/>
              <a:ext cx="0" cy="3370163"/>
            </a:xfrm>
            <a:prstGeom prst="line">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 name="Group 2">
            <a:extLst>
              <a:ext uri="{FF2B5EF4-FFF2-40B4-BE49-F238E27FC236}">
                <a16:creationId xmlns:a16="http://schemas.microsoft.com/office/drawing/2014/main" id="{D06B3293-17DB-3E9B-028C-9E7DEBB62598}"/>
              </a:ext>
            </a:extLst>
          </p:cNvPr>
          <p:cNvGrpSpPr/>
          <p:nvPr/>
        </p:nvGrpSpPr>
        <p:grpSpPr>
          <a:xfrm>
            <a:off x="7240439" y="1760272"/>
            <a:ext cx="2057395" cy="4005738"/>
            <a:chOff x="4329855" y="1772762"/>
            <a:chExt cx="2057395" cy="4005738"/>
          </a:xfrm>
        </p:grpSpPr>
        <p:sp>
          <p:nvSpPr>
            <p:cNvPr id="4" name="TextBox 3">
              <a:extLst>
                <a:ext uri="{FF2B5EF4-FFF2-40B4-BE49-F238E27FC236}">
                  <a16:creationId xmlns:a16="http://schemas.microsoft.com/office/drawing/2014/main" id="{13E4522C-5658-D805-DB60-2048D4E00368}"/>
                </a:ext>
              </a:extLst>
            </p:cNvPr>
            <p:cNvSpPr txBox="1"/>
            <p:nvPr/>
          </p:nvSpPr>
          <p:spPr>
            <a:xfrm>
              <a:off x="4329855" y="1772762"/>
              <a:ext cx="2057395" cy="646331"/>
            </a:xfrm>
            <a:prstGeom prst="rect">
              <a:avLst/>
            </a:prstGeom>
            <a:noFill/>
          </p:spPr>
          <p:txBody>
            <a:bodyPr wrap="square" rtlCol="0">
              <a:spAutoFit/>
            </a:bodyPr>
            <a:lstStyle/>
            <a:p>
              <a:pPr algn="ctr"/>
              <a:r>
                <a:rPr lang="id-ID"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DEDICATED TRAUMA LIST</a:t>
              </a:r>
              <a:endParaRPr lang="en-US"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cxnSp>
          <p:nvCxnSpPr>
            <p:cNvPr id="5" name="Straight Connector 4">
              <a:extLst>
                <a:ext uri="{FF2B5EF4-FFF2-40B4-BE49-F238E27FC236}">
                  <a16:creationId xmlns:a16="http://schemas.microsoft.com/office/drawing/2014/main" id="{4ED5BA71-E0D3-E075-BF4C-9934670C7E14}"/>
                </a:ext>
              </a:extLst>
            </p:cNvPr>
            <p:cNvCxnSpPr>
              <a:cxnSpLocks/>
            </p:cNvCxnSpPr>
            <p:nvPr/>
          </p:nvCxnSpPr>
          <p:spPr>
            <a:xfrm>
              <a:off x="5358553" y="2408337"/>
              <a:ext cx="0" cy="3370163"/>
            </a:xfrm>
            <a:prstGeom prst="line">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37312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0-#ppt_w/2"/>
                                          </p:val>
                                        </p:tav>
                                        <p:tav tm="100000">
                                          <p:val>
                                            <p:strVal val="#ppt_x"/>
                                          </p:val>
                                        </p:tav>
                                      </p:tavLst>
                                    </p:anim>
                                    <p:anim calcmode="lin" valueType="num">
                                      <p:cBhvr additive="base">
                                        <p:cTn id="1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Word&#10;&#10;Description automatically generated">
            <a:extLst>
              <a:ext uri="{FF2B5EF4-FFF2-40B4-BE49-F238E27FC236}">
                <a16:creationId xmlns:a16="http://schemas.microsoft.com/office/drawing/2014/main" id="{29813FB6-E2FA-7529-5C09-14A5ACBD92DD}"/>
              </a:ext>
            </a:extLst>
          </p:cNvPr>
          <p:cNvPicPr>
            <a:picLocks noGrp="1" noChangeAspect="1"/>
          </p:cNvPicPr>
          <p:nvPr>
            <p:ph idx="1"/>
          </p:nvPr>
        </p:nvPicPr>
        <p:blipFill rotWithShape="1">
          <a:blip r:embed="rId3"/>
          <a:srcRect l="29226" t="5411" r="27891" b="-1299"/>
          <a:stretch/>
        </p:blipFill>
        <p:spPr>
          <a:xfrm>
            <a:off x="3351332" y="0"/>
            <a:ext cx="5489335" cy="6904360"/>
          </a:xfrm>
        </p:spPr>
      </p:pic>
    </p:spTree>
    <p:extLst>
      <p:ext uri="{BB962C8B-B14F-4D97-AF65-F5344CB8AC3E}">
        <p14:creationId xmlns:p14="http://schemas.microsoft.com/office/powerpoint/2010/main" val="2563833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155D-2A03-7494-B981-CC84367B014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defTabSz="914400"/>
            <a:r>
              <a:rPr lang="en-US" sz="5400" dirty="0">
                <a:solidFill>
                  <a:srgbClr val="FFFFFF"/>
                </a:solidFill>
              </a:rPr>
              <a:t>to DC surgery</a:t>
            </a:r>
          </a:p>
        </p:txBody>
      </p:sp>
      <p:pic>
        <p:nvPicPr>
          <p:cNvPr id="5" name="Content Placeholder 4" descr="Chart, bar chart&#10;&#10;Description automatically generated">
            <a:extLst>
              <a:ext uri="{FF2B5EF4-FFF2-40B4-BE49-F238E27FC236}">
                <a16:creationId xmlns:a16="http://schemas.microsoft.com/office/drawing/2014/main" id="{D54DCB61-C470-32E7-203A-CF451D819EC5}"/>
              </a:ext>
            </a:extLst>
          </p:cNvPr>
          <p:cNvPicPr>
            <a:picLocks noGrp="1" noChangeAspect="1"/>
          </p:cNvPicPr>
          <p:nvPr>
            <p:ph idx="1"/>
          </p:nvPr>
        </p:nvPicPr>
        <p:blipFill>
          <a:blip r:embed="rId2"/>
          <a:stretch>
            <a:fillRect/>
          </a:stretch>
        </p:blipFill>
        <p:spPr>
          <a:xfrm>
            <a:off x="591848" y="2426818"/>
            <a:ext cx="4935354" cy="3997637"/>
          </a:xfrm>
          <a:prstGeom prst="rect">
            <a:avLst/>
          </a:prstGeom>
        </p:spPr>
      </p:pic>
      <p:pic>
        <p:nvPicPr>
          <p:cNvPr id="3" name="Content Placeholder 4" descr="Table&#10;&#10;Description automatically generated">
            <a:extLst>
              <a:ext uri="{FF2B5EF4-FFF2-40B4-BE49-F238E27FC236}">
                <a16:creationId xmlns:a16="http://schemas.microsoft.com/office/drawing/2014/main" id="{B5CD0215-6D42-3C69-916C-41919FA09C0D}"/>
              </a:ext>
            </a:extLst>
          </p:cNvPr>
          <p:cNvPicPr>
            <a:picLocks noChangeAspect="1"/>
          </p:cNvPicPr>
          <p:nvPr/>
        </p:nvPicPr>
        <p:blipFill>
          <a:blip r:embed="rId3"/>
          <a:stretch>
            <a:fillRect/>
          </a:stretch>
        </p:blipFill>
        <p:spPr>
          <a:xfrm>
            <a:off x="6445073" y="2959359"/>
            <a:ext cx="5455917" cy="2932554"/>
          </a:xfrm>
          <a:prstGeom prst="rect">
            <a:avLst/>
          </a:prstGeom>
        </p:spPr>
      </p:pic>
      <p:sp>
        <p:nvSpPr>
          <p:cNvPr id="4" name="TextBox 3">
            <a:extLst>
              <a:ext uri="{FF2B5EF4-FFF2-40B4-BE49-F238E27FC236}">
                <a16:creationId xmlns:a16="http://schemas.microsoft.com/office/drawing/2014/main" id="{C2001FF1-8A45-C5F2-246C-D64E45E4A721}"/>
              </a:ext>
            </a:extLst>
          </p:cNvPr>
          <p:cNvSpPr txBox="1"/>
          <p:nvPr/>
        </p:nvSpPr>
        <p:spPr>
          <a:xfrm>
            <a:off x="3071523" y="681037"/>
            <a:ext cx="6048954" cy="769441"/>
          </a:xfrm>
          <a:prstGeom prst="rect">
            <a:avLst/>
          </a:prstGeom>
          <a:noFill/>
        </p:spPr>
        <p:txBody>
          <a:bodyPr wrap="square" rtlCol="0">
            <a:spAutoFit/>
          </a:bodyPr>
          <a:lstStyle/>
          <a:p>
            <a:pPr algn="ctr"/>
            <a:r>
              <a:rPr lang="en-GB" sz="4400" b="1" cap="small" spc="600" dirty="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Publication Data</a:t>
            </a:r>
            <a:endParaRPr lang="en-US" sz="4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Tree>
    <p:extLst>
      <p:ext uri="{BB962C8B-B14F-4D97-AF65-F5344CB8AC3E}">
        <p14:creationId xmlns:p14="http://schemas.microsoft.com/office/powerpoint/2010/main" val="1761978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FF6116-77F5-961C-4399-7B4C0E9B8780}"/>
              </a:ext>
            </a:extLst>
          </p:cNvPr>
          <p:cNvSpPr>
            <a:spLocks noGrp="1"/>
          </p:cNvSpPr>
          <p:nvPr>
            <p:ph idx="1"/>
          </p:nvPr>
        </p:nvSpPr>
        <p:spPr/>
        <p:txBody>
          <a:bodyPr/>
          <a:lstStyle/>
          <a:p>
            <a:r>
              <a:rPr lang="en-GB" sz="1800" dirty="0">
                <a:effectLst/>
                <a:latin typeface="Lato" panose="020F0502020204030203" pitchFamily="34" charset="0"/>
                <a:ea typeface="Lato" panose="020F0502020204030203" pitchFamily="34" charset="0"/>
                <a:cs typeface="Lato" panose="020F0502020204030203" pitchFamily="34" charset="0"/>
              </a:rPr>
              <a:t>01/09/2021 to 31/08/2022</a:t>
            </a:r>
          </a:p>
          <a:p>
            <a:pPr>
              <a:lnSpc>
                <a:spcPct val="115000"/>
              </a:lnSpc>
            </a:pPr>
            <a:endParaRPr lang="en-GB" sz="1800" dirty="0">
              <a:effectLst/>
              <a:latin typeface="Lato" panose="020F0502020204030203" pitchFamily="34" charset="0"/>
              <a:ea typeface="Lato" panose="020F0502020204030203" pitchFamily="34" charset="0"/>
              <a:cs typeface="Lato" panose="020F0502020204030203" pitchFamily="34" charset="0"/>
            </a:endParaRPr>
          </a:p>
          <a:p>
            <a:pPr>
              <a:lnSpc>
                <a:spcPct val="115000"/>
              </a:lnSpc>
            </a:pPr>
            <a:r>
              <a:rPr lang="en-GB" sz="1800" dirty="0">
                <a:effectLst/>
                <a:latin typeface="Lato" panose="020F0502020204030203" pitchFamily="34" charset="0"/>
                <a:ea typeface="Lato" panose="020F0502020204030203" pitchFamily="34" charset="0"/>
                <a:cs typeface="Lato" panose="020F0502020204030203" pitchFamily="34" charset="0"/>
              </a:rPr>
              <a:t>53 patients. 17 discounted:</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2 No orbital involvement </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2 concomitant mandibular fractures</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8 complex midface (2x Le Fort 1, 6 multiply injured)</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3 Upper ⅓ injuries</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2 pan-facial series</a:t>
            </a:r>
          </a:p>
          <a:p>
            <a:endParaRPr lang="en-GB" dirty="0"/>
          </a:p>
        </p:txBody>
      </p:sp>
      <p:sp>
        <p:nvSpPr>
          <p:cNvPr id="4" name="TextBox 3">
            <a:extLst>
              <a:ext uri="{FF2B5EF4-FFF2-40B4-BE49-F238E27FC236}">
                <a16:creationId xmlns:a16="http://schemas.microsoft.com/office/drawing/2014/main" id="{76DD0917-39D0-31BB-9381-89353867C9E1}"/>
              </a:ext>
            </a:extLst>
          </p:cNvPr>
          <p:cNvSpPr txBox="1"/>
          <p:nvPr/>
        </p:nvSpPr>
        <p:spPr>
          <a:xfrm>
            <a:off x="3071523" y="681037"/>
            <a:ext cx="6048954" cy="769441"/>
          </a:xfrm>
          <a:prstGeom prst="rect">
            <a:avLst/>
          </a:prstGeom>
          <a:noFill/>
        </p:spPr>
        <p:txBody>
          <a:bodyPr wrap="square" rtlCol="0">
            <a:spAutoFit/>
          </a:bodyPr>
          <a:lstStyle/>
          <a:p>
            <a:pPr algn="ctr"/>
            <a:r>
              <a:rPr lang="en-GB" sz="4400" b="1" cap="small" spc="600" dirty="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Re-Audit</a:t>
            </a:r>
            <a:endParaRPr lang="en-US" sz="4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Tree>
    <p:extLst>
      <p:ext uri="{BB962C8B-B14F-4D97-AF65-F5344CB8AC3E}">
        <p14:creationId xmlns:p14="http://schemas.microsoft.com/office/powerpoint/2010/main" val="4241849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1F6D-AA35-34E0-C2C1-E90E6975C5D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0FF6116-77F5-961C-4399-7B4C0E9B8780}"/>
              </a:ext>
            </a:extLst>
          </p:cNvPr>
          <p:cNvSpPr>
            <a:spLocks noGrp="1"/>
          </p:cNvSpPr>
          <p:nvPr>
            <p:ph sz="half" idx="1"/>
          </p:nvPr>
        </p:nvSpPr>
        <p:spPr/>
        <p:txBody>
          <a:bodyPr/>
          <a:lstStyle/>
          <a:p>
            <a:r>
              <a:rPr lang="en-GB" sz="1800" dirty="0">
                <a:effectLst/>
                <a:latin typeface="Lato" panose="020F0502020204030203" pitchFamily="34" charset="0"/>
                <a:ea typeface="Lato" panose="020F0502020204030203" pitchFamily="34" charset="0"/>
                <a:cs typeface="Lato" panose="020F0502020204030203" pitchFamily="34" charset="0"/>
              </a:rPr>
              <a:t>01/09/2021 to 31/08/2022</a:t>
            </a:r>
          </a:p>
          <a:p>
            <a:pPr>
              <a:lnSpc>
                <a:spcPct val="115000"/>
              </a:lnSpc>
            </a:pPr>
            <a:endParaRPr lang="en-GB" sz="1800" dirty="0">
              <a:effectLst/>
              <a:latin typeface="Lato" panose="020F0502020204030203" pitchFamily="34" charset="0"/>
              <a:ea typeface="Lato" panose="020F0502020204030203" pitchFamily="34" charset="0"/>
              <a:cs typeface="Lato" panose="020F0502020204030203" pitchFamily="34" charset="0"/>
            </a:endParaRPr>
          </a:p>
          <a:p>
            <a:pPr>
              <a:lnSpc>
                <a:spcPct val="115000"/>
              </a:lnSpc>
            </a:pPr>
            <a:r>
              <a:rPr lang="en-GB" sz="1800" dirty="0">
                <a:effectLst/>
                <a:latin typeface="Lato" panose="020F0502020204030203" pitchFamily="34" charset="0"/>
                <a:ea typeface="Lato" panose="020F0502020204030203" pitchFamily="34" charset="0"/>
                <a:cs typeface="Lato" panose="020F0502020204030203" pitchFamily="34" charset="0"/>
              </a:rPr>
              <a:t>Included: 36 patients</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16 ZMC fractures</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5 arches</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1 ZMC + orbital floor</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7 Orbital floor repairs</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7 Custom orbital implants</a:t>
            </a:r>
          </a:p>
          <a:p>
            <a:endParaRPr lang="en-GB" dirty="0"/>
          </a:p>
        </p:txBody>
      </p:sp>
      <p:sp>
        <p:nvSpPr>
          <p:cNvPr id="5" name="Content Placeholder 4">
            <a:extLst>
              <a:ext uri="{FF2B5EF4-FFF2-40B4-BE49-F238E27FC236}">
                <a16:creationId xmlns:a16="http://schemas.microsoft.com/office/drawing/2014/main" id="{6FC4A60B-3D38-06F0-B48D-24FBEEBCAE9C}"/>
              </a:ext>
            </a:extLst>
          </p:cNvPr>
          <p:cNvSpPr>
            <a:spLocks noGrp="1"/>
          </p:cNvSpPr>
          <p:nvPr>
            <p:ph sz="half" idx="2"/>
          </p:nvPr>
        </p:nvSpPr>
        <p:spPr/>
        <p:txBody>
          <a:bodyPr/>
          <a:lstStyle/>
          <a:p>
            <a:pPr>
              <a:lnSpc>
                <a:spcPct val="115000"/>
              </a:lnSpc>
            </a:pPr>
            <a:r>
              <a:rPr lang="en-GB" sz="1800" dirty="0">
                <a:effectLst/>
                <a:latin typeface="Lato" panose="020F0502020204030203" pitchFamily="34" charset="0"/>
                <a:ea typeface="Lato" panose="020F0502020204030203" pitchFamily="34" charset="0"/>
                <a:cs typeface="Lato" panose="020F0502020204030203" pitchFamily="34" charset="0"/>
              </a:rPr>
              <a:t>Successful day case:</a:t>
            </a:r>
          </a:p>
          <a:p>
            <a:pPr marL="342900" lvl="0" indent="-342900">
              <a:lnSpc>
                <a:spcPct val="115000"/>
              </a:lnSpc>
              <a:buFont typeface="Symbol" pitchFamily="2" charset="2"/>
              <a:buChar char="-"/>
            </a:pPr>
            <a:endParaRPr lang="en-GB" sz="1800" u="none" strike="noStrike" dirty="0">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Overall 32/36 (94.4%)</a:t>
            </a:r>
            <a:endParaRPr lang="en-GB" sz="1800" dirty="0">
              <a:latin typeface="Lato" panose="020F0502020204030203" pitchFamily="34" charset="0"/>
              <a:ea typeface="Lato" panose="020F0502020204030203" pitchFamily="34" charset="0"/>
              <a:cs typeface="Lato" panose="020F0502020204030203" pitchFamily="34" charset="0"/>
            </a:endParaRPr>
          </a:p>
          <a:p>
            <a:pPr marL="342900" lvl="0" indent="-342900">
              <a:lnSpc>
                <a:spcPct val="115000"/>
              </a:lnSpc>
              <a:buFont typeface="Symbol" pitchFamily="2" charset="2"/>
              <a:buChar char="-"/>
            </a:pPr>
            <a:endParaRPr lang="en-GB" sz="1800" u="none" strike="noStrike" dirty="0">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ZMC 13/16 (81.3%)</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Arches 5/5 (100%)</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ZMC + orbital floor 1/1 (100%)</a:t>
            </a:r>
          </a:p>
          <a:p>
            <a:pPr marL="342900" lvl="0" indent="-342900">
              <a:lnSpc>
                <a:spcPct val="115000"/>
              </a:lnSpc>
              <a:buFont typeface="Symbol" pitchFamily="2" charset="2"/>
              <a:buChar char="-"/>
            </a:pPr>
            <a:r>
              <a:rPr lang="en-GB" sz="1800" u="none" strike="noStrike" dirty="0">
                <a:effectLst/>
                <a:latin typeface="Lato" panose="020F0502020204030203" pitchFamily="34" charset="0"/>
                <a:ea typeface="Lato" panose="020F0502020204030203" pitchFamily="34" charset="0"/>
                <a:cs typeface="Lato" panose="020F0502020204030203" pitchFamily="34" charset="0"/>
              </a:rPr>
              <a:t>Orbital floor (</a:t>
            </a:r>
            <a:r>
              <a:rPr lang="en-GB" sz="1800" u="none" strike="noStrike" dirty="0" err="1">
                <a:effectLst/>
                <a:latin typeface="Lato" panose="020F0502020204030203" pitchFamily="34" charset="0"/>
                <a:ea typeface="Lato" panose="020F0502020204030203" pitchFamily="34" charset="0"/>
                <a:cs typeface="Lato" panose="020F0502020204030203" pitchFamily="34" charset="0"/>
              </a:rPr>
              <a:t>inc</a:t>
            </a:r>
            <a:r>
              <a:rPr lang="en-GB" sz="1800" u="none" strike="noStrike" dirty="0">
                <a:effectLst/>
                <a:latin typeface="Lato" panose="020F0502020204030203" pitchFamily="34" charset="0"/>
                <a:ea typeface="Lato" panose="020F0502020204030203" pitchFamily="34" charset="0"/>
                <a:cs typeface="Lato" panose="020F0502020204030203" pitchFamily="34" charset="0"/>
              </a:rPr>
              <a:t> Custom) 13/14 (92%)</a:t>
            </a: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76DD0917-39D0-31BB-9381-89353867C9E1}"/>
              </a:ext>
            </a:extLst>
          </p:cNvPr>
          <p:cNvSpPr txBox="1"/>
          <p:nvPr/>
        </p:nvSpPr>
        <p:spPr>
          <a:xfrm>
            <a:off x="2995323" y="365125"/>
            <a:ext cx="6048954" cy="1446550"/>
          </a:xfrm>
          <a:prstGeom prst="rect">
            <a:avLst/>
          </a:prstGeom>
          <a:noFill/>
        </p:spPr>
        <p:txBody>
          <a:bodyPr wrap="square" rtlCol="0">
            <a:spAutoFit/>
          </a:bodyPr>
          <a:lstStyle/>
          <a:p>
            <a:pPr algn="ctr"/>
            <a:r>
              <a:rPr lang="en-GB" sz="4400" b="1" cap="small" spc="600" dirty="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Re-Audit 2021-2022</a:t>
            </a:r>
            <a:endParaRPr lang="en-US" sz="4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Tree>
    <p:extLst>
      <p:ext uri="{BB962C8B-B14F-4D97-AF65-F5344CB8AC3E}">
        <p14:creationId xmlns:p14="http://schemas.microsoft.com/office/powerpoint/2010/main" val="1818834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1C630-1524-074C-882B-528EDCD630E2}"/>
              </a:ext>
            </a:extLst>
          </p:cNvPr>
          <p:cNvSpPr>
            <a:spLocks noGrp="1"/>
          </p:cNvSpPr>
          <p:nvPr>
            <p:ph type="title"/>
          </p:nvPr>
        </p:nvSpPr>
        <p:spPr/>
        <p:txBody>
          <a:bodyPr/>
          <a:lstStyle/>
          <a:p>
            <a:endParaRPr lang="en-GB"/>
          </a:p>
        </p:txBody>
      </p:sp>
      <p:pic>
        <p:nvPicPr>
          <p:cNvPr id="7" name="Content Placeholder 4" descr="Table&#10;&#10;Description automatically generated">
            <a:extLst>
              <a:ext uri="{FF2B5EF4-FFF2-40B4-BE49-F238E27FC236}">
                <a16:creationId xmlns:a16="http://schemas.microsoft.com/office/drawing/2014/main" id="{92D87471-B8CF-6EAE-99BB-F5D1CF1A8838}"/>
              </a:ext>
            </a:extLst>
          </p:cNvPr>
          <p:cNvPicPr>
            <a:picLocks noGrp="1" noChangeAspect="1"/>
          </p:cNvPicPr>
          <p:nvPr>
            <p:ph idx="1"/>
          </p:nvPr>
        </p:nvPicPr>
        <p:blipFill>
          <a:blip r:embed="rId2"/>
          <a:stretch>
            <a:fillRect/>
          </a:stretch>
        </p:blipFill>
        <p:spPr>
          <a:xfrm>
            <a:off x="1365730" y="86701"/>
            <a:ext cx="9216700" cy="4940806"/>
          </a:xfrm>
          <a:prstGeom prst="rect">
            <a:avLst/>
          </a:prstGeom>
        </p:spPr>
      </p:pic>
      <p:graphicFrame>
        <p:nvGraphicFramePr>
          <p:cNvPr id="8" name="Table 8">
            <a:extLst>
              <a:ext uri="{FF2B5EF4-FFF2-40B4-BE49-F238E27FC236}">
                <a16:creationId xmlns:a16="http://schemas.microsoft.com/office/drawing/2014/main" id="{47E93169-67F5-083A-64EC-3FEBD17869FF}"/>
              </a:ext>
            </a:extLst>
          </p:cNvPr>
          <p:cNvGraphicFramePr>
            <a:graphicFrameLocks noGrp="1"/>
          </p:cNvGraphicFramePr>
          <p:nvPr>
            <p:extLst>
              <p:ext uri="{D42A27DB-BD31-4B8C-83A1-F6EECF244321}">
                <p14:modId xmlns:p14="http://schemas.microsoft.com/office/powerpoint/2010/main" val="272383629"/>
              </p:ext>
            </p:extLst>
          </p:nvPr>
        </p:nvGraphicFramePr>
        <p:xfrm>
          <a:off x="1365730" y="4337959"/>
          <a:ext cx="9216700" cy="1139613"/>
        </p:xfrm>
        <a:graphic>
          <a:graphicData uri="http://schemas.openxmlformats.org/drawingml/2006/table">
            <a:tbl>
              <a:tblPr firstRow="1" bandRow="1">
                <a:tableStyleId>{5C22544A-7EE6-4342-B048-85BDC9FD1C3A}</a:tableStyleId>
              </a:tblPr>
              <a:tblGrid>
                <a:gridCol w="1560350">
                  <a:extLst>
                    <a:ext uri="{9D8B030D-6E8A-4147-A177-3AD203B41FA5}">
                      <a16:colId xmlns:a16="http://schemas.microsoft.com/office/drawing/2014/main" val="55002776"/>
                    </a:ext>
                  </a:extLst>
                </a:gridCol>
                <a:gridCol w="1920240">
                  <a:extLst>
                    <a:ext uri="{9D8B030D-6E8A-4147-A177-3AD203B41FA5}">
                      <a16:colId xmlns:a16="http://schemas.microsoft.com/office/drawing/2014/main" val="1033313938"/>
                    </a:ext>
                  </a:extLst>
                </a:gridCol>
                <a:gridCol w="2123440">
                  <a:extLst>
                    <a:ext uri="{9D8B030D-6E8A-4147-A177-3AD203B41FA5}">
                      <a16:colId xmlns:a16="http://schemas.microsoft.com/office/drawing/2014/main" val="1306883235"/>
                    </a:ext>
                  </a:extLst>
                </a:gridCol>
                <a:gridCol w="1960880">
                  <a:extLst>
                    <a:ext uri="{9D8B030D-6E8A-4147-A177-3AD203B41FA5}">
                      <a16:colId xmlns:a16="http://schemas.microsoft.com/office/drawing/2014/main" val="3675828533"/>
                    </a:ext>
                  </a:extLst>
                </a:gridCol>
                <a:gridCol w="1651790">
                  <a:extLst>
                    <a:ext uri="{9D8B030D-6E8A-4147-A177-3AD203B41FA5}">
                      <a16:colId xmlns:a16="http://schemas.microsoft.com/office/drawing/2014/main" val="2167396789"/>
                    </a:ext>
                  </a:extLst>
                </a:gridCol>
              </a:tblGrid>
              <a:tr h="379871">
                <a:tc>
                  <a:txBody>
                    <a:bodyPr/>
                    <a:lstStyle/>
                    <a:p>
                      <a:r>
                        <a:rPr lang="en-GB" dirty="0"/>
                        <a:t> (re-audit)</a:t>
                      </a:r>
                    </a:p>
                  </a:txBody>
                  <a:tcPr/>
                </a:tc>
                <a:tc>
                  <a:txBody>
                    <a:bodyPr/>
                    <a:lstStyle/>
                    <a:p>
                      <a:r>
                        <a:rPr lang="en-GB" dirty="0"/>
                        <a:t>Orbit</a:t>
                      </a:r>
                    </a:p>
                  </a:txBody>
                  <a:tcPr/>
                </a:tc>
                <a:tc>
                  <a:txBody>
                    <a:bodyPr/>
                    <a:lstStyle/>
                    <a:p>
                      <a:r>
                        <a:rPr lang="en-GB" dirty="0"/>
                        <a:t>ZMC</a:t>
                      </a:r>
                    </a:p>
                  </a:txBody>
                  <a:tcPr/>
                </a:tc>
                <a:tc>
                  <a:txBody>
                    <a:bodyPr/>
                    <a:lstStyle/>
                    <a:p>
                      <a:r>
                        <a:rPr lang="en-GB" dirty="0"/>
                        <a:t>Both</a:t>
                      </a:r>
                    </a:p>
                  </a:txBody>
                  <a:tcPr/>
                </a:tc>
                <a:tc>
                  <a:txBody>
                    <a:bodyPr/>
                    <a:lstStyle/>
                    <a:p>
                      <a:r>
                        <a:rPr lang="en-GB" dirty="0"/>
                        <a:t>Arch</a:t>
                      </a:r>
                    </a:p>
                  </a:txBody>
                  <a:tcPr/>
                </a:tc>
                <a:extLst>
                  <a:ext uri="{0D108BD9-81ED-4DB2-BD59-A6C34878D82A}">
                    <a16:rowId xmlns:a16="http://schemas.microsoft.com/office/drawing/2014/main" val="2225250740"/>
                  </a:ext>
                </a:extLst>
              </a:tr>
              <a:tr h="379871">
                <a:tc>
                  <a:txBody>
                    <a:bodyPr/>
                    <a:lstStyle/>
                    <a:p>
                      <a:r>
                        <a:rPr lang="en-GB" b="1" dirty="0"/>
                        <a:t>2021-2022</a:t>
                      </a:r>
                    </a:p>
                  </a:txBody>
                  <a:tcPr/>
                </a:tc>
                <a:tc>
                  <a:txBody>
                    <a:bodyPr/>
                    <a:lstStyle/>
                    <a:p>
                      <a:r>
                        <a:rPr lang="en-GB" sz="1800" b="1" u="none" strike="noStrike" dirty="0">
                          <a:effectLst/>
                          <a:latin typeface="Arial" panose="020B0604020202020204" pitchFamily="34" charset="0"/>
                          <a:ea typeface="Arial" panose="020B0604020202020204" pitchFamily="34" charset="0"/>
                        </a:rPr>
                        <a:t>13/14 (92%)</a:t>
                      </a:r>
                      <a:endParaRPr lang="en-GB" b="1" dirty="0"/>
                    </a:p>
                  </a:txBody>
                  <a:tcPr/>
                </a:tc>
                <a:tc>
                  <a:txBody>
                    <a:bodyPr/>
                    <a:lstStyle/>
                    <a:p>
                      <a:r>
                        <a:rPr lang="en-GB" sz="1800" b="1" u="none" strike="noStrike" dirty="0">
                          <a:effectLst/>
                          <a:latin typeface="Arial" panose="020B0604020202020204" pitchFamily="34" charset="0"/>
                          <a:ea typeface="Arial" panose="020B0604020202020204" pitchFamily="34" charset="0"/>
                        </a:rPr>
                        <a:t>13/16 (81.3%)</a:t>
                      </a: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strike="noStrike" dirty="0">
                          <a:effectLst/>
                          <a:latin typeface="Arial" panose="020B0604020202020204" pitchFamily="34" charset="0"/>
                          <a:ea typeface="Arial" panose="020B0604020202020204" pitchFamily="34" charset="0"/>
                        </a:rPr>
                        <a:t>1/1 (100%)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strike="noStrike" dirty="0">
                          <a:effectLst/>
                          <a:latin typeface="Arial" panose="020B0604020202020204" pitchFamily="34" charset="0"/>
                          <a:ea typeface="Arial" panose="020B0604020202020204" pitchFamily="34" charset="0"/>
                        </a:rPr>
                        <a:t>5/5 (100%)</a:t>
                      </a:r>
                    </a:p>
                  </a:txBody>
                  <a:tcPr/>
                </a:tc>
                <a:extLst>
                  <a:ext uri="{0D108BD9-81ED-4DB2-BD59-A6C34878D82A}">
                    <a16:rowId xmlns:a16="http://schemas.microsoft.com/office/drawing/2014/main" val="4268800892"/>
                  </a:ext>
                </a:extLst>
              </a:tr>
              <a:tr h="379871">
                <a:tc>
                  <a:txBody>
                    <a:bodyPr/>
                    <a:lstStyle/>
                    <a:p>
                      <a:r>
                        <a:rPr lang="en-GB" dirty="0"/>
                        <a:t>Total</a:t>
                      </a:r>
                    </a:p>
                  </a:txBody>
                  <a:tcPr/>
                </a:tc>
                <a:tc>
                  <a:txBody>
                    <a:bodyPr/>
                    <a:lstStyle/>
                    <a:p>
                      <a:r>
                        <a:rPr lang="en-GB" dirty="0"/>
                        <a:t>59/116 (50%)</a:t>
                      </a:r>
                    </a:p>
                  </a:txBody>
                  <a:tcPr/>
                </a:tc>
                <a:tc>
                  <a:txBody>
                    <a:bodyPr/>
                    <a:lstStyle/>
                    <a:p>
                      <a:r>
                        <a:rPr lang="en-GB" dirty="0"/>
                        <a:t>98/153 (64%)</a:t>
                      </a:r>
                    </a:p>
                  </a:txBody>
                  <a:tcPr/>
                </a:tc>
                <a:tc>
                  <a:txBody>
                    <a:bodyPr/>
                    <a:lstStyle/>
                    <a:p>
                      <a:r>
                        <a:rPr lang="en-GB" dirty="0"/>
                        <a:t>7/31 (23%)</a:t>
                      </a:r>
                    </a:p>
                  </a:txBody>
                  <a:tcPr/>
                </a:tc>
                <a:tc>
                  <a:txBody>
                    <a:bodyPr/>
                    <a:lstStyle/>
                    <a:p>
                      <a:r>
                        <a:rPr lang="en-GB" dirty="0"/>
                        <a:t>58/73 (79%)</a:t>
                      </a:r>
                    </a:p>
                  </a:txBody>
                  <a:tcPr/>
                </a:tc>
                <a:extLst>
                  <a:ext uri="{0D108BD9-81ED-4DB2-BD59-A6C34878D82A}">
                    <a16:rowId xmlns:a16="http://schemas.microsoft.com/office/drawing/2014/main" val="484791274"/>
                  </a:ext>
                </a:extLst>
              </a:tr>
            </a:tbl>
          </a:graphicData>
        </a:graphic>
      </p:graphicFrame>
    </p:spTree>
    <p:extLst>
      <p:ext uri="{BB962C8B-B14F-4D97-AF65-F5344CB8AC3E}">
        <p14:creationId xmlns:p14="http://schemas.microsoft.com/office/powerpoint/2010/main" val="282671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4E5F795-9FE5-4799-927D-602A6F59695A}"/>
              </a:ext>
            </a:extLst>
          </p:cNvPr>
          <p:cNvGraphicFramePr/>
          <p:nvPr>
            <p:extLst>
              <p:ext uri="{D42A27DB-BD31-4B8C-83A1-F6EECF244321}">
                <p14:modId xmlns:p14="http://schemas.microsoft.com/office/powerpoint/2010/main" val="1293147757"/>
              </p:ext>
            </p:extLst>
          </p:nvPr>
        </p:nvGraphicFramePr>
        <p:xfrm>
          <a:off x="838200" y="1491772"/>
          <a:ext cx="10515600" cy="475149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8D76C1-DD6D-5185-CBE4-B6C84C07F230}"/>
              </a:ext>
            </a:extLst>
          </p:cNvPr>
          <p:cNvSpPr txBox="1"/>
          <p:nvPr/>
        </p:nvSpPr>
        <p:spPr>
          <a:xfrm>
            <a:off x="838200" y="449705"/>
            <a:ext cx="10515600" cy="769441"/>
          </a:xfrm>
          <a:prstGeom prst="rect">
            <a:avLst/>
          </a:prstGeom>
          <a:noFill/>
        </p:spPr>
        <p:txBody>
          <a:bodyPr wrap="square" rtlCol="0">
            <a:spAutoFit/>
          </a:bodyPr>
          <a:lstStyle/>
          <a:p>
            <a:pPr algn="ctr"/>
            <a:r>
              <a:rPr lang="en-GB" sz="4400" b="1" cap="small" spc="600" dirty="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Increase Per Treatment Group</a:t>
            </a:r>
            <a:endParaRPr lang="en-US" sz="4400" b="1" dirty="0">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Tree>
    <p:extLst>
      <p:ext uri="{BB962C8B-B14F-4D97-AF65-F5344CB8AC3E}">
        <p14:creationId xmlns:p14="http://schemas.microsoft.com/office/powerpoint/2010/main" val="2637066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cap="small" spc="600" dirty="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Conclusions</a:t>
            </a:r>
            <a:endParaRPr lang="en-GB" b="1" dirty="0"/>
          </a:p>
        </p:txBody>
      </p:sp>
      <p:sp>
        <p:nvSpPr>
          <p:cNvPr id="2" name="Subtitle 1"/>
          <p:cNvSpPr>
            <a:spLocks noGrp="1"/>
          </p:cNvSpPr>
          <p:nvPr>
            <p:ph idx="1"/>
          </p:nvPr>
        </p:nvSpPr>
        <p:spPr/>
        <p:txBody>
          <a:bodyPr>
            <a:normAutofit/>
          </a:bodyPr>
          <a:lstStyle/>
          <a:p>
            <a:r>
              <a:rPr lang="en-GB" dirty="0">
                <a:latin typeface="Lato Hairline" panose="020F0502020204030203" pitchFamily="34" charset="0"/>
                <a:ea typeface="Lato Hairline" panose="020F0502020204030203" pitchFamily="34" charset="0"/>
                <a:cs typeface="Lato Hairline" panose="020F0502020204030203" pitchFamily="34" charset="0"/>
              </a:rPr>
              <a:t>Day case surgery is safe</a:t>
            </a:r>
          </a:p>
          <a:p>
            <a:endParaRPr lang="en-GB" dirty="0">
              <a:latin typeface="Lato Hairline" panose="020F0502020204030203" pitchFamily="34" charset="0"/>
              <a:ea typeface="Lato Hairline" panose="020F0502020204030203" pitchFamily="34" charset="0"/>
              <a:cs typeface="Lato Hairline" panose="020F0502020204030203" pitchFamily="34" charset="0"/>
            </a:endParaRPr>
          </a:p>
          <a:p>
            <a:r>
              <a:rPr lang="en-GB" dirty="0">
                <a:latin typeface="Lato Hairline" panose="020F0502020204030203" pitchFamily="34" charset="0"/>
                <a:ea typeface="Lato Hairline" panose="020F0502020204030203" pitchFamily="34" charset="0"/>
                <a:cs typeface="Lato Hairline" panose="020F0502020204030203" pitchFamily="34" charset="0"/>
              </a:rPr>
              <a:t>No cases of post-op OCS missed</a:t>
            </a:r>
          </a:p>
          <a:p>
            <a:pPr marL="0" indent="0">
              <a:buNone/>
            </a:pPr>
            <a:endParaRPr lang="en-GB" dirty="0">
              <a:latin typeface="Lato Hairline" panose="020F0502020204030203" pitchFamily="34" charset="0"/>
              <a:ea typeface="Lato Hairline" panose="020F0502020204030203" pitchFamily="34" charset="0"/>
              <a:cs typeface="Lato Hairline" panose="020F0502020204030203" pitchFamily="34" charset="0"/>
            </a:endParaRPr>
          </a:p>
          <a:p>
            <a:r>
              <a:rPr lang="en-GB" dirty="0">
                <a:latin typeface="Lato Hairline" panose="020F0502020204030203" pitchFamily="34" charset="0"/>
                <a:ea typeface="Lato Hairline" panose="020F0502020204030203" pitchFamily="34" charset="0"/>
                <a:cs typeface="Lato Hairline" panose="020F0502020204030203" pitchFamily="34" charset="0"/>
              </a:rPr>
              <a:t>Consolidating sub-specialist expertise aids success</a:t>
            </a:r>
          </a:p>
        </p:txBody>
      </p:sp>
      <p:pic>
        <p:nvPicPr>
          <p:cNvPr id="4" name="Picture 3" descr="Text, logo&#10;&#10;Description automatically generated">
            <a:extLst>
              <a:ext uri="{FF2B5EF4-FFF2-40B4-BE49-F238E27FC236}">
                <a16:creationId xmlns:a16="http://schemas.microsoft.com/office/drawing/2014/main" id="{9496381E-F767-B745-816B-F14C60BF23EC}"/>
              </a:ext>
            </a:extLst>
          </p:cNvPr>
          <p:cNvPicPr>
            <a:picLocks noChangeAspect="1"/>
          </p:cNvPicPr>
          <p:nvPr/>
        </p:nvPicPr>
        <p:blipFill>
          <a:blip r:embed="rId2"/>
          <a:stretch>
            <a:fillRect/>
          </a:stretch>
        </p:blipFill>
        <p:spPr>
          <a:xfrm>
            <a:off x="9180000" y="5220000"/>
            <a:ext cx="2851200" cy="1439229"/>
          </a:xfrm>
          <a:prstGeom prst="rect">
            <a:avLst/>
          </a:prstGeom>
        </p:spPr>
      </p:pic>
    </p:spTree>
    <p:extLst>
      <p:ext uri="{BB962C8B-B14F-4D97-AF65-F5344CB8AC3E}">
        <p14:creationId xmlns:p14="http://schemas.microsoft.com/office/powerpoint/2010/main" val="1861184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cap="small" spc="60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Background</a:t>
            </a:r>
          </a:p>
        </p:txBody>
      </p:sp>
      <p:pic>
        <p:nvPicPr>
          <p:cNvPr id="5" name="Picture 4" descr="Text, logo&#10;&#10;Description automatically generated">
            <a:extLst>
              <a:ext uri="{FF2B5EF4-FFF2-40B4-BE49-F238E27FC236}">
                <a16:creationId xmlns:a16="http://schemas.microsoft.com/office/drawing/2014/main" id="{2DA5031C-A1B6-9341-94B8-383F6D41B8C6}"/>
              </a:ext>
            </a:extLst>
          </p:cNvPr>
          <p:cNvPicPr>
            <a:picLocks noChangeAspect="1"/>
          </p:cNvPicPr>
          <p:nvPr/>
        </p:nvPicPr>
        <p:blipFill>
          <a:blip r:embed="rId3"/>
          <a:stretch>
            <a:fillRect/>
          </a:stretch>
        </p:blipFill>
        <p:spPr>
          <a:xfrm>
            <a:off x="9180000" y="5220000"/>
            <a:ext cx="2851200" cy="1439229"/>
          </a:xfrm>
          <a:prstGeom prst="rect">
            <a:avLst/>
          </a:prstGeom>
        </p:spPr>
      </p:pic>
      <p:sp>
        <p:nvSpPr>
          <p:cNvPr id="6" name="Content Placeholder 5">
            <a:extLst>
              <a:ext uri="{FF2B5EF4-FFF2-40B4-BE49-F238E27FC236}">
                <a16:creationId xmlns:a16="http://schemas.microsoft.com/office/drawing/2014/main" id="{9E18D1FF-CDCF-A54F-A2B0-31BA3EF5723D}"/>
              </a:ext>
            </a:extLst>
          </p:cNvPr>
          <p:cNvSpPr>
            <a:spLocks noGrp="1"/>
          </p:cNvSpPr>
          <p:nvPr>
            <p:ph idx="1"/>
          </p:nvPr>
        </p:nvSpPr>
        <p:spPr/>
        <p:txBody>
          <a:bodyPr>
            <a:normAutofit fontScale="70000" lnSpcReduction="20000"/>
          </a:bodyPr>
          <a:lstStyle/>
          <a:p>
            <a:pPr marL="514350" indent="-514350">
              <a:buFont typeface="+mj-lt"/>
              <a:buAutoNum type="arabicPeriod"/>
            </a:pPr>
            <a:r>
              <a:rPr lang="en-US" sz="3200" dirty="0">
                <a:latin typeface="Lato Hairline" panose="020F0502020204030203" pitchFamily="34" charset="0"/>
                <a:ea typeface="Lato Hairline" panose="020F0502020204030203" pitchFamily="34" charset="0"/>
                <a:cs typeface="Lato Hairline" panose="020F0502020204030203" pitchFamily="34" charset="0"/>
              </a:rPr>
              <a:t>In patient beds valuable</a:t>
            </a:r>
          </a:p>
          <a:p>
            <a:pPr marL="514350" indent="-514350">
              <a:buFont typeface="+mj-lt"/>
              <a:buAutoNum type="arabicPeriod"/>
            </a:pPr>
            <a:endParaRPr lang="en-US" sz="3200" dirty="0">
              <a:latin typeface="Lato Hairline" panose="020F0502020204030203" pitchFamily="34" charset="0"/>
              <a:ea typeface="Lato Hairline" panose="020F0502020204030203" pitchFamily="34" charset="0"/>
              <a:cs typeface="Lato Hairline" panose="020F0502020204030203" pitchFamily="34" charset="0"/>
            </a:endParaRPr>
          </a:p>
          <a:p>
            <a:pPr marL="514350" indent="-514350">
              <a:buFont typeface="+mj-lt"/>
              <a:buAutoNum type="arabicPeriod"/>
            </a:pPr>
            <a:r>
              <a:rPr lang="en-US" sz="3200" dirty="0">
                <a:latin typeface="Lato Hairline" panose="020F0502020204030203" pitchFamily="34" charset="0"/>
                <a:ea typeface="Lato Hairline" panose="020F0502020204030203" pitchFamily="34" charset="0"/>
                <a:cs typeface="Lato Hairline" panose="020F0502020204030203" pitchFamily="34" charset="0"/>
              </a:rPr>
              <a:t>Dedicated lists aid patient flow </a:t>
            </a:r>
          </a:p>
          <a:p>
            <a:pPr marL="514350" indent="-514350">
              <a:buFont typeface="+mj-lt"/>
              <a:buAutoNum type="arabicPeriod"/>
            </a:pPr>
            <a:endParaRPr lang="en-US" sz="3200" dirty="0">
              <a:latin typeface="Lato Hairline" panose="020F0502020204030203" pitchFamily="34" charset="0"/>
              <a:ea typeface="Lato Hairline" panose="020F0502020204030203" pitchFamily="34" charset="0"/>
              <a:cs typeface="Lato Hairline" panose="020F0502020204030203" pitchFamily="34" charset="0"/>
            </a:endParaRPr>
          </a:p>
          <a:p>
            <a:pPr marL="514350" indent="-514350">
              <a:buFont typeface="+mj-lt"/>
              <a:buAutoNum type="arabicPeriod"/>
            </a:pPr>
            <a:r>
              <a:rPr lang="en-US" sz="3200" dirty="0">
                <a:latin typeface="Lato Hairline" panose="020F0502020204030203" pitchFamily="34" charset="0"/>
                <a:ea typeface="Lato Hairline" panose="020F0502020204030203" pitchFamily="34" charset="0"/>
                <a:cs typeface="Lato Hairline" panose="020F0502020204030203" pitchFamily="34" charset="0"/>
              </a:rPr>
              <a:t>GIRFT – reduce variability and </a:t>
            </a:r>
            <a:r>
              <a:rPr lang="en-US" sz="3200" dirty="0" err="1">
                <a:latin typeface="Lato Hairline" panose="020F0502020204030203" pitchFamily="34" charset="0"/>
                <a:ea typeface="Lato Hairline" panose="020F0502020204030203" pitchFamily="34" charset="0"/>
                <a:cs typeface="Lato Hairline" panose="020F0502020204030203" pitchFamily="34" charset="0"/>
              </a:rPr>
              <a:t>utilise</a:t>
            </a:r>
            <a:r>
              <a:rPr lang="en-US" sz="3200" dirty="0">
                <a:latin typeface="Lato Hairline" panose="020F0502020204030203" pitchFamily="34" charset="0"/>
                <a:ea typeface="Lato Hairline" panose="020F0502020204030203" pitchFamily="34" charset="0"/>
                <a:cs typeface="Lato Hairline" panose="020F0502020204030203" pitchFamily="34" charset="0"/>
              </a:rPr>
              <a:t> day case</a:t>
            </a:r>
          </a:p>
          <a:p>
            <a:pPr marL="514350" indent="-514350">
              <a:buFont typeface="+mj-lt"/>
              <a:buAutoNum type="arabicPeriod"/>
            </a:pPr>
            <a:endParaRPr lang="en-US" sz="3200" dirty="0">
              <a:latin typeface="Lato Hairline" panose="020F0502020204030203" pitchFamily="34" charset="0"/>
              <a:ea typeface="Lato Hairline" panose="020F0502020204030203" pitchFamily="34" charset="0"/>
              <a:cs typeface="Lato Hairline" panose="020F0502020204030203" pitchFamily="34" charset="0"/>
            </a:endParaRPr>
          </a:p>
          <a:p>
            <a:pPr marL="514350" indent="-514350">
              <a:buFont typeface="+mj-lt"/>
              <a:buAutoNum type="arabicPeriod"/>
            </a:pPr>
            <a:r>
              <a:rPr lang="en-US" sz="3200" dirty="0">
                <a:latin typeface="Lato Hairline" panose="020F0502020204030203" pitchFamily="34" charset="0"/>
                <a:ea typeface="Lato Hairline" panose="020F0502020204030203" pitchFamily="34" charset="0"/>
                <a:cs typeface="Lato Hairline" panose="020F0502020204030203" pitchFamily="34" charset="0"/>
              </a:rPr>
              <a:t>Re-admission rates lower for elective vs. emergency</a:t>
            </a:r>
          </a:p>
          <a:p>
            <a:pPr marL="514350" indent="-514350">
              <a:buFont typeface="+mj-lt"/>
              <a:buAutoNum type="arabicPeriod"/>
            </a:pPr>
            <a:endParaRPr lang="en-US" sz="3200" dirty="0">
              <a:latin typeface="Lato Hairline" panose="020F0502020204030203" pitchFamily="34" charset="0"/>
              <a:ea typeface="Lato Hairline" panose="020F0502020204030203" pitchFamily="34" charset="0"/>
              <a:cs typeface="Lato Hairline" panose="020F0502020204030203" pitchFamily="34" charset="0"/>
            </a:endParaRPr>
          </a:p>
          <a:p>
            <a:pPr marL="514350" indent="-514350">
              <a:buFont typeface="+mj-lt"/>
              <a:buAutoNum type="arabicPeriod"/>
            </a:pPr>
            <a:r>
              <a:rPr lang="en-US" sz="3200" dirty="0">
                <a:latin typeface="Lato Hairline" panose="020F0502020204030203" pitchFamily="34" charset="0"/>
                <a:ea typeface="Lato Hairline" panose="020F0502020204030203" pitchFamily="34" charset="0"/>
                <a:cs typeface="Lato Hairline" panose="020F0502020204030203" pitchFamily="34" charset="0"/>
              </a:rPr>
              <a:t>Many units do ‘arch’ surgery as day case</a:t>
            </a:r>
          </a:p>
          <a:p>
            <a:pPr marL="514350" indent="-514350">
              <a:buFont typeface="+mj-lt"/>
              <a:buAutoNum type="arabicPeriod"/>
            </a:pPr>
            <a:endParaRPr lang="en-US" sz="3200" dirty="0">
              <a:latin typeface="Lato Hairline" panose="020F0502020204030203" pitchFamily="34" charset="0"/>
              <a:ea typeface="Lato Hairline" panose="020F0502020204030203" pitchFamily="34" charset="0"/>
              <a:cs typeface="Lato Hairline" panose="020F0502020204030203" pitchFamily="34" charset="0"/>
            </a:endParaRPr>
          </a:p>
          <a:p>
            <a:pPr marL="514350" indent="-514350">
              <a:buFont typeface="+mj-lt"/>
              <a:buAutoNum type="arabicPeriod"/>
            </a:pPr>
            <a:r>
              <a:rPr lang="en-US" sz="3200" dirty="0">
                <a:latin typeface="Lato Hairline" panose="020F0502020204030203" pitchFamily="34" charset="0"/>
                <a:ea typeface="Lato Hairline" panose="020F0502020204030203" pitchFamily="34" charset="0"/>
                <a:cs typeface="Lato Hairline" panose="020F0502020204030203" pitchFamily="34" charset="0"/>
              </a:rPr>
              <a:t>“Reduction of fracture of zygomatic complex bones”</a:t>
            </a:r>
            <a:br>
              <a:rPr lang="en-US" sz="3200" dirty="0">
                <a:latin typeface="Lato Hairline" panose="020F0502020204030203" pitchFamily="34" charset="0"/>
                <a:ea typeface="Lato Hairline" panose="020F0502020204030203" pitchFamily="34" charset="0"/>
                <a:cs typeface="Lato Hairline" panose="020F0502020204030203" pitchFamily="34" charset="0"/>
              </a:rPr>
            </a:br>
            <a:r>
              <a:rPr lang="en-US" sz="3200" dirty="0">
                <a:latin typeface="Lato Hairline" panose="020F0502020204030203" pitchFamily="34" charset="0"/>
                <a:ea typeface="Lato Hairline" panose="020F0502020204030203" pitchFamily="34" charset="0"/>
                <a:cs typeface="Lato Hairline" panose="020F0502020204030203" pitchFamily="34" charset="0"/>
              </a:rPr>
              <a:t>now listed in BADS directory</a:t>
            </a:r>
          </a:p>
        </p:txBody>
      </p:sp>
    </p:spTree>
    <p:extLst>
      <p:ext uri="{BB962C8B-B14F-4D97-AF65-F5344CB8AC3E}">
        <p14:creationId xmlns:p14="http://schemas.microsoft.com/office/powerpoint/2010/main" val="2840000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par>
                          <p:cTn id="22" fill="hold">
                            <p:stCondLst>
                              <p:cond delay="2500"/>
                            </p:stCondLst>
                            <p:childTnLst>
                              <p:par>
                                <p:cTn id="23" presetID="10" presetClass="entr" presetSubtype="0" fill="hold" grpId="0" nodeType="afterEffect">
                                  <p:stCondLst>
                                    <p:cond delay="50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par>
                          <p:cTn id="26" fill="hold">
                            <p:stCondLst>
                              <p:cond delay="3500"/>
                            </p:stCondLst>
                            <p:childTnLst>
                              <p:par>
                                <p:cTn id="27" presetID="10" presetClass="entr" presetSubtype="0" fill="hold" grpId="0" nodeType="afterEffect">
                                  <p:stCondLst>
                                    <p:cond delay="50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childTnLst>
                          </p:cTn>
                        </p:par>
                        <p:par>
                          <p:cTn id="30" fill="hold">
                            <p:stCondLst>
                              <p:cond delay="4500"/>
                            </p:stCondLst>
                            <p:childTnLst>
                              <p:par>
                                <p:cTn id="31" presetID="10" presetClass="entr" presetSubtype="0" fill="hold" grpId="0" nodeType="afterEffect">
                                  <p:stCondLst>
                                    <p:cond delay="50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fade">
                                      <p:cBhvr>
                                        <p:cTn id="3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1CB7-5B35-A149-B349-475450A302BD}"/>
              </a:ext>
            </a:extLst>
          </p:cNvPr>
          <p:cNvSpPr>
            <a:spLocks noGrp="1"/>
          </p:cNvSpPr>
          <p:nvPr>
            <p:ph type="title"/>
          </p:nvPr>
        </p:nvSpPr>
        <p:spPr/>
        <p:txBody>
          <a:bodyPr/>
          <a:lstStyle/>
          <a:p>
            <a:r>
              <a:rPr lang="en-GB" b="1" cap="small" spc="600" dirty="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References</a:t>
            </a:r>
            <a:endParaRPr lang="en-US" b="1" dirty="0"/>
          </a:p>
        </p:txBody>
      </p:sp>
      <p:sp>
        <p:nvSpPr>
          <p:cNvPr id="3" name="Content Placeholder 2">
            <a:extLst>
              <a:ext uri="{FF2B5EF4-FFF2-40B4-BE49-F238E27FC236}">
                <a16:creationId xmlns:a16="http://schemas.microsoft.com/office/drawing/2014/main" id="{B5E45A0A-7A6C-9C41-A8F3-1371773742A2}"/>
              </a:ext>
            </a:extLst>
          </p:cNvPr>
          <p:cNvSpPr>
            <a:spLocks noGrp="1"/>
          </p:cNvSpPr>
          <p:nvPr>
            <p:ph idx="1"/>
          </p:nvPr>
        </p:nvSpPr>
        <p:spPr/>
        <p:txBody>
          <a:bodyPr>
            <a:normAutofit fontScale="92500" lnSpcReduction="10000"/>
          </a:bodyPr>
          <a:lstStyle/>
          <a:p>
            <a:pPr marL="0" indent="0">
              <a:buNone/>
            </a:pPr>
            <a:r>
              <a:rPr lang="en-US" dirty="0">
                <a:latin typeface="Lato Hairline" panose="020F0502020204030203" pitchFamily="34" charset="0"/>
                <a:ea typeface="Lato Hairline" panose="020F0502020204030203" pitchFamily="34" charset="0"/>
                <a:cs typeface="Lato Hairline" panose="020F0502020204030203" pitchFamily="34" charset="0"/>
              </a:rPr>
              <a:t>Ord RA. Post-operative retrobulbar </a:t>
            </a:r>
            <a:r>
              <a:rPr lang="en-US" dirty="0" err="1">
                <a:latin typeface="Lato Hairline" panose="020F0502020204030203" pitchFamily="34" charset="0"/>
                <a:ea typeface="Lato Hairline" panose="020F0502020204030203" pitchFamily="34" charset="0"/>
                <a:cs typeface="Lato Hairline" panose="020F0502020204030203" pitchFamily="34" charset="0"/>
              </a:rPr>
              <a:t>haemorrhage</a:t>
            </a:r>
            <a:r>
              <a:rPr lang="en-US" dirty="0">
                <a:latin typeface="Lato Hairline" panose="020F0502020204030203" pitchFamily="34" charset="0"/>
                <a:ea typeface="Lato Hairline" panose="020F0502020204030203" pitchFamily="34" charset="0"/>
                <a:cs typeface="Lato Hairline" panose="020F0502020204030203" pitchFamily="34" charset="0"/>
              </a:rPr>
              <a:t> and blindness complicating trauma surgery. Br J Oral Surg. 1981 Sep;19(3):202-7</a:t>
            </a:r>
          </a:p>
          <a:p>
            <a:endParaRPr lang="en-US" dirty="0">
              <a:latin typeface="Lato Hairline" panose="020F0502020204030203" pitchFamily="34" charset="0"/>
              <a:ea typeface="Lato Hairline" panose="020F0502020204030203" pitchFamily="34" charset="0"/>
              <a:cs typeface="Lato Hairline" panose="020F0502020204030203" pitchFamily="34" charset="0"/>
            </a:endParaRPr>
          </a:p>
          <a:p>
            <a:pPr marL="0" indent="0">
              <a:buNone/>
            </a:pPr>
            <a:r>
              <a:rPr lang="en-US" dirty="0">
                <a:latin typeface="Lato Hairline" panose="020F0502020204030203" pitchFamily="34" charset="0"/>
                <a:ea typeface="Lato Hairline" panose="020F0502020204030203" pitchFamily="34" charset="0"/>
                <a:cs typeface="Lato Hairline" panose="020F0502020204030203" pitchFamily="34" charset="0"/>
              </a:rPr>
              <a:t>Barry T, Beresford A, Ramsay-</a:t>
            </a:r>
            <a:r>
              <a:rPr lang="en-US" dirty="0" err="1">
                <a:latin typeface="Lato Hairline" panose="020F0502020204030203" pitchFamily="34" charset="0"/>
                <a:ea typeface="Lato Hairline" panose="020F0502020204030203" pitchFamily="34" charset="0"/>
                <a:cs typeface="Lato Hairline" panose="020F0502020204030203" pitchFamily="34" charset="0"/>
              </a:rPr>
              <a:t>Baggs</a:t>
            </a:r>
            <a:r>
              <a:rPr lang="en-US" dirty="0">
                <a:latin typeface="Lato Hairline" panose="020F0502020204030203" pitchFamily="34" charset="0"/>
                <a:ea typeface="Lato Hairline" panose="020F0502020204030203" pitchFamily="34" charset="0"/>
                <a:cs typeface="Lato Hairline" panose="020F0502020204030203" pitchFamily="34" charset="0"/>
              </a:rPr>
              <a:t> P. Day case malar fracture reduction - is it safe?. British Journal of Oral and Maxillofacial Surgery. 2012;50:S10</a:t>
            </a:r>
          </a:p>
          <a:p>
            <a:pPr marL="0" indent="0">
              <a:buNone/>
            </a:pPr>
            <a:endParaRPr lang="en-US" dirty="0">
              <a:latin typeface="Lato Hairline" panose="020F0502020204030203" pitchFamily="34" charset="0"/>
              <a:ea typeface="Lato Hairline" panose="020F0502020204030203" pitchFamily="34" charset="0"/>
              <a:cs typeface="Lato Hairline" panose="020F0502020204030203" pitchFamily="34" charset="0"/>
            </a:endParaRPr>
          </a:p>
          <a:p>
            <a:pPr marL="0" indent="0">
              <a:buNone/>
            </a:pPr>
            <a:r>
              <a:rPr lang="en-US" dirty="0">
                <a:latin typeface="Lato Hairline" panose="020F0502020204030203" pitchFamily="34" charset="0"/>
                <a:ea typeface="Lato Hairline" panose="020F0502020204030203" pitchFamily="34" charset="0"/>
                <a:cs typeface="Lato Hairline" panose="020F0502020204030203" pitchFamily="34" charset="0"/>
              </a:rPr>
              <a:t>Gray WK, et al. Can elective surgery for mandibular and zygomatic complex fractures reduce overall hospital stay without compromising outcomes? Analysis of administrative datasets by the GIRFT </a:t>
            </a:r>
            <a:br>
              <a:rPr lang="en-US" dirty="0">
                <a:latin typeface="Lato Hairline" panose="020F0502020204030203" pitchFamily="34" charset="0"/>
                <a:ea typeface="Lato Hairline" panose="020F0502020204030203" pitchFamily="34" charset="0"/>
                <a:cs typeface="Lato Hairline" panose="020F0502020204030203" pitchFamily="34" charset="0"/>
              </a:rPr>
            </a:br>
            <a:r>
              <a:rPr lang="en-US" dirty="0" err="1">
                <a:latin typeface="Lato Hairline" panose="020F0502020204030203" pitchFamily="34" charset="0"/>
                <a:ea typeface="Lato Hairline" panose="020F0502020204030203" pitchFamily="34" charset="0"/>
                <a:cs typeface="Lato Hairline" panose="020F0502020204030203" pitchFamily="34" charset="0"/>
              </a:rPr>
              <a:t>programme</a:t>
            </a:r>
            <a:r>
              <a:rPr lang="en-US" dirty="0">
                <a:latin typeface="Lato Hairline" panose="020F0502020204030203" pitchFamily="34" charset="0"/>
                <a:ea typeface="Lato Hairline" panose="020F0502020204030203" pitchFamily="34" charset="0"/>
                <a:cs typeface="Lato Hairline" panose="020F0502020204030203" pitchFamily="34" charset="0"/>
              </a:rPr>
              <a:t>. Br J Oral </a:t>
            </a:r>
            <a:r>
              <a:rPr lang="en-US" dirty="0" err="1">
                <a:latin typeface="Lato Hairline" panose="020F0502020204030203" pitchFamily="34" charset="0"/>
                <a:ea typeface="Lato Hairline" panose="020F0502020204030203" pitchFamily="34" charset="0"/>
                <a:cs typeface="Lato Hairline" panose="020F0502020204030203" pitchFamily="34" charset="0"/>
              </a:rPr>
              <a:t>Maxillofac</a:t>
            </a:r>
            <a:r>
              <a:rPr lang="en-US" dirty="0">
                <a:latin typeface="Lato Hairline" panose="020F0502020204030203" pitchFamily="34" charset="0"/>
                <a:ea typeface="Lato Hairline" panose="020F0502020204030203" pitchFamily="34" charset="0"/>
                <a:cs typeface="Lato Hairline" panose="020F0502020204030203" pitchFamily="34" charset="0"/>
              </a:rPr>
              <a:t> Surg (2020)</a:t>
            </a:r>
          </a:p>
          <a:p>
            <a:endParaRPr lang="en-US" dirty="0">
              <a:latin typeface="Lato Hairline" panose="020F0502020204030203" pitchFamily="34" charset="0"/>
              <a:ea typeface="Lato Hairline" panose="020F0502020204030203" pitchFamily="34" charset="0"/>
              <a:cs typeface="Lato Hairline" panose="020F0502020204030203" pitchFamily="34" charset="0"/>
            </a:endParaRPr>
          </a:p>
          <a:p>
            <a:endParaRPr lang="en-US" dirty="0">
              <a:latin typeface="Lato Hairline" panose="020F0502020204030203" pitchFamily="34" charset="0"/>
              <a:ea typeface="Lato Hairline" panose="020F0502020204030203" pitchFamily="34" charset="0"/>
              <a:cs typeface="Lato Hairline" panose="020F0502020204030203" pitchFamily="34" charset="0"/>
            </a:endParaRPr>
          </a:p>
        </p:txBody>
      </p:sp>
      <p:pic>
        <p:nvPicPr>
          <p:cNvPr id="4" name="Picture 3" descr="Text, logo&#10;&#10;Description automatically generated">
            <a:extLst>
              <a:ext uri="{FF2B5EF4-FFF2-40B4-BE49-F238E27FC236}">
                <a16:creationId xmlns:a16="http://schemas.microsoft.com/office/drawing/2014/main" id="{307B5CC6-B2C5-5B4A-A0D4-914C0803FAB2}"/>
              </a:ext>
            </a:extLst>
          </p:cNvPr>
          <p:cNvPicPr>
            <a:picLocks noChangeAspect="1"/>
          </p:cNvPicPr>
          <p:nvPr/>
        </p:nvPicPr>
        <p:blipFill>
          <a:blip r:embed="rId2"/>
          <a:stretch>
            <a:fillRect/>
          </a:stretch>
        </p:blipFill>
        <p:spPr>
          <a:xfrm>
            <a:off x="9180000" y="5220000"/>
            <a:ext cx="2851200" cy="1439229"/>
          </a:xfrm>
          <a:prstGeom prst="rect">
            <a:avLst/>
          </a:prstGeom>
        </p:spPr>
      </p:pic>
    </p:spTree>
    <p:extLst>
      <p:ext uri="{BB962C8B-B14F-4D97-AF65-F5344CB8AC3E}">
        <p14:creationId xmlns:p14="http://schemas.microsoft.com/office/powerpoint/2010/main" val="1493221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2500"/>
                            </p:stCondLst>
                            <p:childTnLst>
                              <p:par>
                                <p:cTn id="18" presetID="10" presetClass="entr" presetSubtype="0" fill="hold" grpId="0" nodeType="afterEffect">
                                  <p:stCondLst>
                                    <p:cond delay="5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Image result for zygomatic bone anatomy">
            <a:extLst>
              <a:ext uri="{FF2B5EF4-FFF2-40B4-BE49-F238E27FC236}">
                <a16:creationId xmlns:a16="http://schemas.microsoft.com/office/drawing/2014/main" id="{5BA1D5B5-A308-194F-895F-B6F1C5DCD12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069280" y="-41312"/>
            <a:ext cx="4663706" cy="62182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D8AE007-EB06-4F72-AE4A-450D94C817BA}"/>
              </a:ext>
            </a:extLst>
          </p:cNvPr>
          <p:cNvSpPr/>
          <p:nvPr/>
        </p:nvSpPr>
        <p:spPr>
          <a:xfrm>
            <a:off x="1043133" y="1056743"/>
            <a:ext cx="6005285" cy="621827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a:extLst>
              <a:ext uri="{FF2B5EF4-FFF2-40B4-BE49-F238E27FC236}">
                <a16:creationId xmlns:a16="http://schemas.microsoft.com/office/drawing/2014/main" id="{A6C4C92D-1012-4FE7-BD5A-D634F4093D5C}"/>
              </a:ext>
            </a:extLst>
          </p:cNvPr>
          <p:cNvSpPr txBox="1"/>
          <p:nvPr/>
        </p:nvSpPr>
        <p:spPr>
          <a:xfrm>
            <a:off x="1667334" y="1818147"/>
            <a:ext cx="3844466" cy="501035"/>
          </a:xfrm>
          <a:prstGeom prst="rect">
            <a:avLst/>
          </a:prstGeom>
          <a:noFill/>
        </p:spPr>
        <p:txBody>
          <a:bodyPr wrap="square" rtlCol="0">
            <a:spAutoFit/>
          </a:bodyPr>
          <a:lstStyle/>
          <a:p>
            <a:pPr>
              <a:lnSpc>
                <a:spcPts val="3000"/>
              </a:lnSpc>
            </a:pPr>
            <a:r>
              <a:rPr lang="id-ID" sz="4400" b="1" cap="small" err="1">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Anatomy</a:t>
            </a:r>
            <a:endParaRPr lang="id-ID" sz="4400" b="1" cap="small">
              <a:solidFill>
                <a:schemeClr val="accent1"/>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23" name="TextBox 22">
            <a:extLst>
              <a:ext uri="{FF2B5EF4-FFF2-40B4-BE49-F238E27FC236}">
                <a16:creationId xmlns:a16="http://schemas.microsoft.com/office/drawing/2014/main" id="{DF1D67A4-0F77-479A-B8C4-6AC1CFBB0D2F}"/>
              </a:ext>
            </a:extLst>
          </p:cNvPr>
          <p:cNvSpPr txBox="1"/>
          <p:nvPr/>
        </p:nvSpPr>
        <p:spPr>
          <a:xfrm>
            <a:off x="1656448" y="2319182"/>
            <a:ext cx="5087251" cy="4031873"/>
          </a:xfrm>
          <a:prstGeom prst="rect">
            <a:avLst/>
          </a:prstGeom>
          <a:noFill/>
        </p:spPr>
        <p:txBody>
          <a:bodyPr wrap="square" rtlCol="0">
            <a:spAutoFit/>
          </a:bodyPr>
          <a:lstStyle/>
          <a:p>
            <a:pPr marL="457200" indent="-457200">
              <a:buFont typeface="Arial" panose="020B0604020202020204" pitchFamily="34" charset="0"/>
              <a:buChar char="•"/>
            </a:pP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Zygoma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forms</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en-GB"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inferior</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and</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lateral </a:t>
            </a:r>
            <a:r>
              <a:rPr lang="en-GB"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aspect</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of</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orbit</a:t>
            </a:r>
          </a:p>
          <a:p>
            <a:pPr marL="457200" indent="-457200">
              <a:buFont typeface="Arial" panose="020B0604020202020204" pitchFamily="34" charset="0"/>
              <a:buChar char="•"/>
            </a:pP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Fractures here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can</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en-GB"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cause</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oedema</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and</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bleeding</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behind</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orbital septum</a:t>
            </a:r>
          </a:p>
          <a:p>
            <a:pPr marL="457200" indent="-457200">
              <a:buFont typeface="Arial" panose="020B0604020202020204" pitchFamily="34" charset="0"/>
              <a:buChar char="•"/>
            </a:pP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Surgical</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manipulation</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poses</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same</a:t>
            </a:r>
            <a:r>
              <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 </a:t>
            </a:r>
            <a:r>
              <a:rPr lang="id-ID" sz="3200" dirty="0" err="1">
                <a:solidFill>
                  <a:schemeClr val="bg1"/>
                </a:solidFill>
                <a:latin typeface="Lato Hairline" panose="020F0502020204030203" pitchFamily="34" charset="0"/>
                <a:ea typeface="Lato Hairline" panose="020F0502020204030203" pitchFamily="34" charset="0"/>
                <a:cs typeface="Lato Hairline" panose="020F0502020204030203" pitchFamily="34" charset="0"/>
              </a:rPr>
              <a:t>risks</a:t>
            </a:r>
            <a:endPar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endParaRPr>
          </a:p>
          <a:p>
            <a:endParaRPr lang="id-ID" sz="3200"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47" name="TextBox 46">
            <a:extLst>
              <a:ext uri="{FF2B5EF4-FFF2-40B4-BE49-F238E27FC236}">
                <a16:creationId xmlns:a16="http://schemas.microsoft.com/office/drawing/2014/main" id="{E1B7959C-6FA4-4CCF-9BE0-D7F467D9C102}"/>
              </a:ext>
            </a:extLst>
          </p:cNvPr>
          <p:cNvSpPr txBox="1"/>
          <p:nvPr/>
        </p:nvSpPr>
        <p:spPr>
          <a:xfrm>
            <a:off x="9588744" y="6329362"/>
            <a:ext cx="2218316" cy="184666"/>
          </a:xfrm>
          <a:prstGeom prst="rect">
            <a:avLst/>
          </a:prstGeom>
          <a:noFill/>
        </p:spPr>
        <p:txBody>
          <a:bodyPr wrap="square" rtlCol="0">
            <a:spAutoFit/>
          </a:bodyPr>
          <a:lstStyle/>
          <a:p>
            <a:pPr algn="ctr"/>
            <a:r>
              <a:rPr lang="id-ID" sz="600" spc="300">
                <a:solidFill>
                  <a:schemeClr val="bg1">
                    <a:lumMod val="50000"/>
                  </a:schemeClr>
                </a:solidFill>
                <a:latin typeface="Roboto" panose="02000000000000000000" pitchFamily="2" charset="0"/>
                <a:ea typeface="Roboto" panose="02000000000000000000" pitchFamily="2" charset="0"/>
                <a:cs typeface="Lato" charset="0"/>
              </a:rPr>
              <a:t>WWW.GALANCOMPANY.COM</a:t>
            </a:r>
            <a:endParaRPr lang="en-US" sz="600" spc="300">
              <a:solidFill>
                <a:schemeClr val="bg1">
                  <a:lumMod val="50000"/>
                </a:schemeClr>
              </a:solidFill>
              <a:latin typeface="Roboto" panose="02000000000000000000" pitchFamily="2" charset="0"/>
              <a:ea typeface="Roboto" panose="02000000000000000000" pitchFamily="2" charset="0"/>
              <a:cs typeface="Lato" charset="0"/>
            </a:endParaRPr>
          </a:p>
        </p:txBody>
      </p:sp>
      <p:sp>
        <p:nvSpPr>
          <p:cNvPr id="39" name="Rectangle 38">
            <a:extLst>
              <a:ext uri="{FF2B5EF4-FFF2-40B4-BE49-F238E27FC236}">
                <a16:creationId xmlns:a16="http://schemas.microsoft.com/office/drawing/2014/main" id="{F9E86C92-5AE8-D14F-94FE-AF1AB951839A}"/>
              </a:ext>
            </a:extLst>
          </p:cNvPr>
          <p:cNvSpPr/>
          <p:nvPr/>
        </p:nvSpPr>
        <p:spPr>
          <a:xfrm>
            <a:off x="9879096" y="5939614"/>
            <a:ext cx="1965960" cy="579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E80013E-D824-2B47-AFBB-1288C8624404}"/>
              </a:ext>
            </a:extLst>
          </p:cNvPr>
          <p:cNvSpPr/>
          <p:nvPr/>
        </p:nvSpPr>
        <p:spPr>
          <a:xfrm>
            <a:off x="10750006" y="5384483"/>
            <a:ext cx="1965960" cy="579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D5B4B08-8BDD-5F40-8ECD-104C3601D9D6}"/>
              </a:ext>
            </a:extLst>
          </p:cNvPr>
          <p:cNvSpPr/>
          <p:nvPr/>
        </p:nvSpPr>
        <p:spPr>
          <a:xfrm>
            <a:off x="7069280" y="-314842"/>
            <a:ext cx="6244679" cy="744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6272BC1-F1F2-5C47-80DC-33F2A7B9DF47}"/>
              </a:ext>
            </a:extLst>
          </p:cNvPr>
          <p:cNvGrpSpPr/>
          <p:nvPr/>
        </p:nvGrpSpPr>
        <p:grpSpPr>
          <a:xfrm>
            <a:off x="7427857" y="393873"/>
            <a:ext cx="4454236" cy="4353706"/>
            <a:chOff x="4267200" y="2743200"/>
            <a:chExt cx="3657600" cy="3575050"/>
          </a:xfrm>
        </p:grpSpPr>
        <p:pic>
          <p:nvPicPr>
            <p:cNvPr id="44" name="Picture 43">
              <a:extLst>
                <a:ext uri="{FF2B5EF4-FFF2-40B4-BE49-F238E27FC236}">
                  <a16:creationId xmlns:a16="http://schemas.microsoft.com/office/drawing/2014/main" id="{C0C0E8F4-2D3B-7842-9EE5-3DAC31F638CB}"/>
                </a:ext>
              </a:extLst>
            </p:cNvPr>
            <p:cNvPicPr/>
            <p:nvPr/>
          </p:nvPicPr>
          <p:blipFill rotWithShape="1">
            <a:blip r:embed="rId5">
              <a:extLst>
                <a:ext uri="{28A0092B-C50C-407E-A947-70E740481C1C}">
                  <a14:useLocalDpi xmlns:a14="http://schemas.microsoft.com/office/drawing/2010/main" val="0"/>
                </a:ext>
              </a:extLst>
            </a:blip>
            <a:srcRect b="54077"/>
            <a:stretch/>
          </p:blipFill>
          <p:spPr bwMode="auto">
            <a:xfrm>
              <a:off x="4267200" y="2743200"/>
              <a:ext cx="3657600" cy="1371600"/>
            </a:xfrm>
            <a:prstGeom prst="rect">
              <a:avLst/>
            </a:prstGeom>
            <a:ln>
              <a:noFill/>
            </a:ln>
            <a:extLst>
              <a:ext uri="{53640926-AAD7-44D8-BBD7-CCE9431645EC}">
                <a14:shadowObscured xmlns:a14="http://schemas.microsoft.com/office/drawing/2010/main"/>
              </a:ext>
            </a:extLst>
          </p:spPr>
        </p:pic>
        <p:pic>
          <p:nvPicPr>
            <p:cNvPr id="45" name="Picture 44">
              <a:extLst>
                <a:ext uri="{FF2B5EF4-FFF2-40B4-BE49-F238E27FC236}">
                  <a16:creationId xmlns:a16="http://schemas.microsoft.com/office/drawing/2014/main" id="{8987DC63-D27C-D74B-8DCA-306A8D7222F7}"/>
                </a:ext>
              </a:extLst>
            </p:cNvPr>
            <p:cNvPicPr/>
            <p:nvPr/>
          </p:nvPicPr>
          <p:blipFill rotWithShape="1">
            <a:blip r:embed="rId5">
              <a:extLst>
                <a:ext uri="{28A0092B-C50C-407E-A947-70E740481C1C}">
                  <a14:useLocalDpi xmlns:a14="http://schemas.microsoft.com/office/drawing/2010/main" val="0"/>
                </a:ext>
              </a:extLst>
            </a:blip>
            <a:srcRect l="26216" t="45691"/>
            <a:stretch/>
          </p:blipFill>
          <p:spPr bwMode="auto">
            <a:xfrm>
              <a:off x="4267200" y="4114800"/>
              <a:ext cx="3657600" cy="2203450"/>
            </a:xfrm>
            <a:prstGeom prst="rect">
              <a:avLst/>
            </a:prstGeom>
            <a:ln>
              <a:noFill/>
            </a:ln>
            <a:extLst>
              <a:ext uri="{53640926-AAD7-44D8-BBD7-CCE9431645EC}">
                <a14:shadowObscured xmlns:a14="http://schemas.microsoft.com/office/drawing/2010/main"/>
              </a:ext>
            </a:extLst>
          </p:spPr>
        </p:pic>
      </p:grpSp>
      <p:pic>
        <p:nvPicPr>
          <p:cNvPr id="42" name="Picture 41" descr="Text, logo&#10;&#10;Description automatically generated">
            <a:extLst>
              <a:ext uri="{FF2B5EF4-FFF2-40B4-BE49-F238E27FC236}">
                <a16:creationId xmlns:a16="http://schemas.microsoft.com/office/drawing/2014/main" id="{78A64CCC-A5E6-0247-AD14-458900C8352C}"/>
              </a:ext>
            </a:extLst>
          </p:cNvPr>
          <p:cNvPicPr>
            <a:picLocks noChangeAspect="1"/>
          </p:cNvPicPr>
          <p:nvPr/>
        </p:nvPicPr>
        <p:blipFill>
          <a:blip r:embed="rId6"/>
          <a:stretch>
            <a:fillRect/>
          </a:stretch>
        </p:blipFill>
        <p:spPr>
          <a:xfrm>
            <a:off x="9180000" y="5220000"/>
            <a:ext cx="2851200" cy="1439229"/>
          </a:xfrm>
          <a:prstGeom prst="rect">
            <a:avLst/>
          </a:prstGeom>
        </p:spPr>
      </p:pic>
    </p:spTree>
    <p:extLst>
      <p:ext uri="{BB962C8B-B14F-4D97-AF65-F5344CB8AC3E}">
        <p14:creationId xmlns:p14="http://schemas.microsoft.com/office/powerpoint/2010/main" val="2898828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0-#ppt_w/2"/>
                                          </p:val>
                                        </p:tav>
                                        <p:tav tm="100000">
                                          <p:val>
                                            <p:strVal val="#ppt_x"/>
                                          </p:val>
                                        </p:tav>
                                      </p:tavLst>
                                    </p:anim>
                                    <p:anim calcmode="lin" valueType="num">
                                      <p:cBhvr additive="base">
                                        <p:cTn id="11" dur="500" fill="hold"/>
                                        <p:tgtEl>
                                          <p:spTgt spid="1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B6BE70B-9B13-4B6C-9426-ED1BAC68EF50}"/>
              </a:ext>
            </a:extLst>
          </p:cNvPr>
          <p:cNvSpPr txBox="1"/>
          <p:nvPr/>
        </p:nvSpPr>
        <p:spPr>
          <a:xfrm>
            <a:off x="0" y="315007"/>
            <a:ext cx="12192000" cy="769441"/>
          </a:xfrm>
          <a:prstGeom prst="rect">
            <a:avLst/>
          </a:prstGeom>
          <a:noFill/>
        </p:spPr>
        <p:txBody>
          <a:bodyPr wrap="square" rtlCol="0">
            <a:spAutoFit/>
          </a:bodyPr>
          <a:lstStyle/>
          <a:p>
            <a:pPr algn="ctr"/>
            <a:r>
              <a:rPr lang="en-GB" sz="4400" b="1" cap="small" spc="60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Orbital Compartment Syndrome</a:t>
            </a:r>
            <a:endParaRPr lang="en-US" sz="4400" b="1">
              <a:solidFill>
                <a:schemeClr val="tx1">
                  <a:lumMod val="75000"/>
                  <a:lumOff val="25000"/>
                </a:schemeClr>
              </a:solidFill>
              <a:latin typeface="Roboto" panose="02000000000000000000" pitchFamily="2" charset="0"/>
              <a:ea typeface="Roboto" panose="02000000000000000000" pitchFamily="2" charset="0"/>
              <a:cs typeface="Lato" charset="0"/>
            </a:endParaRPr>
          </a:p>
        </p:txBody>
      </p:sp>
      <p:sp>
        <p:nvSpPr>
          <p:cNvPr id="15" name="7 CuadroTexto">
            <a:extLst>
              <a:ext uri="{FF2B5EF4-FFF2-40B4-BE49-F238E27FC236}">
                <a16:creationId xmlns:a16="http://schemas.microsoft.com/office/drawing/2014/main" id="{E903A3DE-8059-44D0-84F4-E0214415E743}"/>
              </a:ext>
            </a:extLst>
          </p:cNvPr>
          <p:cNvSpPr txBox="1"/>
          <p:nvPr/>
        </p:nvSpPr>
        <p:spPr>
          <a:xfrm>
            <a:off x="247971" y="2244435"/>
            <a:ext cx="3240000" cy="4346715"/>
          </a:xfrm>
          <a:prstGeom prst="rect">
            <a:avLst/>
          </a:prstGeom>
          <a:noFill/>
        </p:spPr>
        <p:txBody>
          <a:bodyPr wrap="square" anchor="t">
            <a:noAutofit/>
          </a:bodyPr>
          <a:lstStyle/>
          <a:p>
            <a:pPr>
              <a:defRPr/>
            </a:pPr>
            <a:r>
              <a:rPr lang="en-GB" sz="2400" dirty="0">
                <a:latin typeface="Lato Hairline" panose="020F0502020204030203" pitchFamily="34" charset="0"/>
                <a:ea typeface="Lato Hairline" panose="020F0502020204030203" pitchFamily="34" charset="0"/>
                <a:cs typeface="Lato Hairline" panose="020F0502020204030203" pitchFamily="34" charset="0"/>
              </a:rPr>
              <a:t>Space occupying lesion in the orbit  -&gt; anterior displacement of orbital structures as pressure increases</a:t>
            </a:r>
            <a:endParaRPr lang="en-US" sz="2400" dirty="0">
              <a:solidFill>
                <a:schemeClr val="bg1">
                  <a:lumMod val="50000"/>
                </a:schemeClr>
              </a:solidFill>
              <a:latin typeface="Roboto" panose="02000000000000000000" pitchFamily="2" charset="0"/>
              <a:ea typeface="Roboto" panose="02000000000000000000" pitchFamily="2" charset="0"/>
              <a:cs typeface="Lato" charset="0"/>
            </a:endParaRPr>
          </a:p>
        </p:txBody>
      </p:sp>
      <p:sp>
        <p:nvSpPr>
          <p:cNvPr id="17" name="7 CuadroTexto">
            <a:extLst>
              <a:ext uri="{FF2B5EF4-FFF2-40B4-BE49-F238E27FC236}">
                <a16:creationId xmlns:a16="http://schemas.microsoft.com/office/drawing/2014/main" id="{C2A25F39-B67A-4113-8B40-CCAB0DF8336E}"/>
              </a:ext>
            </a:extLst>
          </p:cNvPr>
          <p:cNvSpPr txBox="1"/>
          <p:nvPr/>
        </p:nvSpPr>
        <p:spPr>
          <a:xfrm>
            <a:off x="8704029" y="2244435"/>
            <a:ext cx="3240000" cy="2975566"/>
          </a:xfrm>
          <a:prstGeom prst="rect">
            <a:avLst/>
          </a:prstGeom>
          <a:noFill/>
        </p:spPr>
        <p:txBody>
          <a:bodyPr wrap="square" anchor="t">
            <a:noAutofit/>
          </a:bodyPr>
          <a:lstStyle/>
          <a:p>
            <a:pPr algn="r"/>
            <a:r>
              <a:rPr lang="en-GB" sz="2400" dirty="0">
                <a:latin typeface="Lato Hairline" panose="020F0502020204030203" pitchFamily="34" charset="0"/>
                <a:ea typeface="Lato Hairline" panose="020F0502020204030203" pitchFamily="34" charset="0"/>
                <a:cs typeface="Lato Hairline" panose="020F0502020204030203" pitchFamily="34" charset="0"/>
              </a:rPr>
              <a:t>Nerve damage by direct compression by bony fragments or indirect compression mass effect</a:t>
            </a:r>
          </a:p>
        </p:txBody>
      </p:sp>
      <p:pic>
        <p:nvPicPr>
          <p:cNvPr id="2050" name="Picture 2" descr="Retrobulbar hemmorage">
            <a:extLst>
              <a:ext uri="{FF2B5EF4-FFF2-40B4-BE49-F238E27FC236}">
                <a16:creationId xmlns:a16="http://schemas.microsoft.com/office/drawing/2014/main" id="{B1DFECF2-6DA9-8D48-B1A6-1AF1AC078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562" y="1761557"/>
            <a:ext cx="4254875" cy="31499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ext, logo&#10;&#10;Description automatically generated">
            <a:extLst>
              <a:ext uri="{FF2B5EF4-FFF2-40B4-BE49-F238E27FC236}">
                <a16:creationId xmlns:a16="http://schemas.microsoft.com/office/drawing/2014/main" id="{07BC10C3-FB71-8A45-BED3-A59B6A451A84}"/>
              </a:ext>
            </a:extLst>
          </p:cNvPr>
          <p:cNvPicPr>
            <a:picLocks noChangeAspect="1"/>
          </p:cNvPicPr>
          <p:nvPr/>
        </p:nvPicPr>
        <p:blipFill>
          <a:blip r:embed="rId3"/>
          <a:stretch>
            <a:fillRect/>
          </a:stretch>
        </p:blipFill>
        <p:spPr>
          <a:xfrm>
            <a:off x="9180000" y="5220000"/>
            <a:ext cx="2851200" cy="1439229"/>
          </a:xfrm>
          <a:prstGeom prst="rect">
            <a:avLst/>
          </a:prstGeom>
        </p:spPr>
      </p:pic>
    </p:spTree>
    <p:extLst>
      <p:ext uri="{BB962C8B-B14F-4D97-AF65-F5344CB8AC3E}">
        <p14:creationId xmlns:p14="http://schemas.microsoft.com/office/powerpoint/2010/main" val="879065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20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DADA10B-1176-46B4-B891-10DF61C7CEE4}"/>
              </a:ext>
            </a:extLst>
          </p:cNvPr>
          <p:cNvSpPr/>
          <p:nvPr/>
        </p:nvSpPr>
        <p:spPr>
          <a:xfrm>
            <a:off x="810891" y="1054430"/>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01</a:t>
            </a:r>
          </a:p>
        </p:txBody>
      </p:sp>
      <p:sp>
        <p:nvSpPr>
          <p:cNvPr id="10" name="TextBox 9">
            <a:extLst>
              <a:ext uri="{FF2B5EF4-FFF2-40B4-BE49-F238E27FC236}">
                <a16:creationId xmlns:a16="http://schemas.microsoft.com/office/drawing/2014/main" id="{D5DE332C-B38F-4317-855E-BF619DFC8962}"/>
              </a:ext>
            </a:extLst>
          </p:cNvPr>
          <p:cNvSpPr txBox="1"/>
          <p:nvPr/>
        </p:nvSpPr>
        <p:spPr>
          <a:xfrm>
            <a:off x="1535165" y="1016330"/>
            <a:ext cx="1970035" cy="584775"/>
          </a:xfrm>
          <a:prstGeom prst="rect">
            <a:avLst/>
          </a:prstGeom>
          <a:noFill/>
        </p:spPr>
        <p:txBody>
          <a:bodyPr wrap="square" rtlCol="0">
            <a:spAutoFit/>
          </a:bodyPr>
          <a:lstStyle/>
          <a:p>
            <a:r>
              <a:rPr lang="en-GB" sz="3200">
                <a:latin typeface="Lato Hairline" panose="020F0502020204030203" pitchFamily="34" charset="0"/>
                <a:ea typeface="Lato Hairline" panose="020F0502020204030203" pitchFamily="34" charset="0"/>
                <a:cs typeface="Lato Hairline" panose="020F0502020204030203" pitchFamily="34" charset="0"/>
              </a:rPr>
              <a:t>Pain</a:t>
            </a:r>
            <a:endParaRPr lang="en-US" sz="3200" b="1">
              <a:solidFill>
                <a:schemeClr val="tx1">
                  <a:lumMod val="75000"/>
                  <a:lumOff val="25000"/>
                </a:schemeClr>
              </a:solidFill>
              <a:latin typeface="Roboto" panose="02000000000000000000" pitchFamily="2" charset="0"/>
              <a:ea typeface="Roboto" panose="02000000000000000000" pitchFamily="2" charset="0"/>
              <a:cs typeface="Lato" charset="0"/>
            </a:endParaRPr>
          </a:p>
        </p:txBody>
      </p:sp>
      <p:sp>
        <p:nvSpPr>
          <p:cNvPr id="12" name="Rectangle: Rounded Corners 11">
            <a:extLst>
              <a:ext uri="{FF2B5EF4-FFF2-40B4-BE49-F238E27FC236}">
                <a16:creationId xmlns:a16="http://schemas.microsoft.com/office/drawing/2014/main" id="{14959A47-6848-4695-8819-3C5402A589C7}"/>
              </a:ext>
            </a:extLst>
          </p:cNvPr>
          <p:cNvSpPr/>
          <p:nvPr/>
        </p:nvSpPr>
        <p:spPr>
          <a:xfrm>
            <a:off x="810891" y="2910251"/>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02</a:t>
            </a:r>
          </a:p>
        </p:txBody>
      </p:sp>
      <p:sp>
        <p:nvSpPr>
          <p:cNvPr id="13" name="TextBox 12">
            <a:extLst>
              <a:ext uri="{FF2B5EF4-FFF2-40B4-BE49-F238E27FC236}">
                <a16:creationId xmlns:a16="http://schemas.microsoft.com/office/drawing/2014/main" id="{987685F8-ADC9-4186-82FD-545961B8D124}"/>
              </a:ext>
            </a:extLst>
          </p:cNvPr>
          <p:cNvSpPr txBox="1"/>
          <p:nvPr/>
        </p:nvSpPr>
        <p:spPr>
          <a:xfrm>
            <a:off x="1535166" y="2872151"/>
            <a:ext cx="1970034" cy="584775"/>
          </a:xfrm>
          <a:prstGeom prst="rect">
            <a:avLst/>
          </a:prstGeom>
          <a:noFill/>
        </p:spPr>
        <p:txBody>
          <a:bodyPr wrap="square" rtlCol="0">
            <a:spAutoFit/>
          </a:bodyPr>
          <a:lstStyle/>
          <a:p>
            <a:r>
              <a:rPr lang="en-GB" sz="3200">
                <a:latin typeface="Lato Hairline" panose="020F0502020204030203" pitchFamily="34" charset="0"/>
                <a:ea typeface="Lato Hairline" panose="020F0502020204030203" pitchFamily="34" charset="0"/>
                <a:cs typeface="Lato Hairline" panose="020F0502020204030203" pitchFamily="34" charset="0"/>
              </a:rPr>
              <a:t>Proptosis</a:t>
            </a:r>
            <a:endParaRPr lang="en-US" sz="3200" b="1">
              <a:solidFill>
                <a:schemeClr val="tx1">
                  <a:lumMod val="75000"/>
                  <a:lumOff val="25000"/>
                </a:schemeClr>
              </a:solidFill>
              <a:latin typeface="Roboto" panose="02000000000000000000" pitchFamily="2" charset="0"/>
              <a:ea typeface="Roboto" panose="02000000000000000000" pitchFamily="2" charset="0"/>
              <a:cs typeface="Lato" charset="0"/>
            </a:endParaRPr>
          </a:p>
        </p:txBody>
      </p:sp>
      <p:sp>
        <p:nvSpPr>
          <p:cNvPr id="15" name="Rectangle: Rounded Corners 14">
            <a:extLst>
              <a:ext uri="{FF2B5EF4-FFF2-40B4-BE49-F238E27FC236}">
                <a16:creationId xmlns:a16="http://schemas.microsoft.com/office/drawing/2014/main" id="{06D40D18-EC4B-4666-A2C3-7C6624A13374}"/>
              </a:ext>
            </a:extLst>
          </p:cNvPr>
          <p:cNvSpPr/>
          <p:nvPr/>
        </p:nvSpPr>
        <p:spPr>
          <a:xfrm>
            <a:off x="10822308" y="1054430"/>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04</a:t>
            </a:r>
          </a:p>
        </p:txBody>
      </p:sp>
      <p:sp>
        <p:nvSpPr>
          <p:cNvPr id="16" name="TextBox 15">
            <a:extLst>
              <a:ext uri="{FF2B5EF4-FFF2-40B4-BE49-F238E27FC236}">
                <a16:creationId xmlns:a16="http://schemas.microsoft.com/office/drawing/2014/main" id="{DE28EA2B-43C7-4C30-8975-CB9A910E436C}"/>
              </a:ext>
            </a:extLst>
          </p:cNvPr>
          <p:cNvSpPr txBox="1"/>
          <p:nvPr/>
        </p:nvSpPr>
        <p:spPr>
          <a:xfrm>
            <a:off x="7981627" y="1016330"/>
            <a:ext cx="2675207" cy="1077218"/>
          </a:xfrm>
          <a:prstGeom prst="rect">
            <a:avLst/>
          </a:prstGeom>
          <a:noFill/>
        </p:spPr>
        <p:txBody>
          <a:bodyPr wrap="square" rtlCol="0">
            <a:spAutoFit/>
          </a:bodyPr>
          <a:lstStyle/>
          <a:p>
            <a:pPr algn="r"/>
            <a:r>
              <a:rPr lang="en-GB" sz="3200">
                <a:latin typeface="Lato Hairline" panose="020F0502020204030203" pitchFamily="34" charset="0"/>
                <a:ea typeface="Lato Hairline" panose="020F0502020204030203" pitchFamily="34" charset="0"/>
                <a:cs typeface="Lato Hairline" panose="020F0502020204030203" pitchFamily="34" charset="0"/>
              </a:rPr>
              <a:t>Eyelid haematoma</a:t>
            </a:r>
          </a:p>
        </p:txBody>
      </p:sp>
      <p:sp>
        <p:nvSpPr>
          <p:cNvPr id="18" name="Rectangle: Rounded Corners 17">
            <a:extLst>
              <a:ext uri="{FF2B5EF4-FFF2-40B4-BE49-F238E27FC236}">
                <a16:creationId xmlns:a16="http://schemas.microsoft.com/office/drawing/2014/main" id="{4F79BAE1-FAD8-4CA9-9F36-E8F550E59404}"/>
              </a:ext>
            </a:extLst>
          </p:cNvPr>
          <p:cNvSpPr/>
          <p:nvPr/>
        </p:nvSpPr>
        <p:spPr>
          <a:xfrm>
            <a:off x="10822308" y="2910251"/>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05</a:t>
            </a:r>
          </a:p>
        </p:txBody>
      </p:sp>
      <p:sp>
        <p:nvSpPr>
          <p:cNvPr id="19" name="TextBox 18">
            <a:extLst>
              <a:ext uri="{FF2B5EF4-FFF2-40B4-BE49-F238E27FC236}">
                <a16:creationId xmlns:a16="http://schemas.microsoft.com/office/drawing/2014/main" id="{B7AA710A-35C0-4E97-B72B-87C1D9A053EF}"/>
              </a:ext>
            </a:extLst>
          </p:cNvPr>
          <p:cNvSpPr txBox="1"/>
          <p:nvPr/>
        </p:nvSpPr>
        <p:spPr>
          <a:xfrm>
            <a:off x="8686800" y="2872151"/>
            <a:ext cx="1970034" cy="1077218"/>
          </a:xfrm>
          <a:prstGeom prst="rect">
            <a:avLst/>
          </a:prstGeom>
          <a:noFill/>
        </p:spPr>
        <p:txBody>
          <a:bodyPr wrap="square" rtlCol="0">
            <a:spAutoFit/>
          </a:bodyPr>
          <a:lstStyle/>
          <a:p>
            <a:pPr algn="r"/>
            <a:r>
              <a:rPr lang="en-GB" sz="3200">
                <a:latin typeface="Lato Hairline" panose="020F0502020204030203" pitchFamily="34" charset="0"/>
                <a:ea typeface="Lato Hairline" panose="020F0502020204030203" pitchFamily="34" charset="0"/>
                <a:cs typeface="Lato Hairline" panose="020F0502020204030203" pitchFamily="34" charset="0"/>
              </a:rPr>
              <a:t>Nausea &amp; vomiting</a:t>
            </a:r>
          </a:p>
        </p:txBody>
      </p:sp>
      <p:pic>
        <p:nvPicPr>
          <p:cNvPr id="23" name="Picture 2">
            <a:extLst>
              <a:ext uri="{FF2B5EF4-FFF2-40B4-BE49-F238E27FC236}">
                <a16:creationId xmlns:a16="http://schemas.microsoft.com/office/drawing/2014/main" id="{E8415259-AFFB-0342-A2A2-2584F078C5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297"/>
          <a:stretch/>
        </p:blipFill>
        <p:spPr bwMode="auto">
          <a:xfrm>
            <a:off x="3505200" y="2319171"/>
            <a:ext cx="5181600" cy="222808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4" name="Rectangle: Rounded Corners 8">
            <a:extLst>
              <a:ext uri="{FF2B5EF4-FFF2-40B4-BE49-F238E27FC236}">
                <a16:creationId xmlns:a16="http://schemas.microsoft.com/office/drawing/2014/main" id="{19BBB575-D19A-6B49-83AE-8C8DADA622E3}"/>
              </a:ext>
            </a:extLst>
          </p:cNvPr>
          <p:cNvSpPr/>
          <p:nvPr/>
        </p:nvSpPr>
        <p:spPr>
          <a:xfrm>
            <a:off x="810891" y="4810977"/>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03</a:t>
            </a:r>
          </a:p>
        </p:txBody>
      </p:sp>
      <p:sp>
        <p:nvSpPr>
          <p:cNvPr id="25" name="TextBox 24">
            <a:extLst>
              <a:ext uri="{FF2B5EF4-FFF2-40B4-BE49-F238E27FC236}">
                <a16:creationId xmlns:a16="http://schemas.microsoft.com/office/drawing/2014/main" id="{15199F76-5CD5-8E42-B4A7-03972D4A6FD5}"/>
              </a:ext>
            </a:extLst>
          </p:cNvPr>
          <p:cNvSpPr txBox="1"/>
          <p:nvPr/>
        </p:nvSpPr>
        <p:spPr>
          <a:xfrm>
            <a:off x="1535165" y="4772877"/>
            <a:ext cx="2850855" cy="1077218"/>
          </a:xfrm>
          <a:prstGeom prst="rect">
            <a:avLst/>
          </a:prstGeom>
          <a:noFill/>
        </p:spPr>
        <p:txBody>
          <a:bodyPr wrap="square" rtlCol="0">
            <a:spAutoFit/>
          </a:bodyPr>
          <a:lstStyle/>
          <a:p>
            <a:r>
              <a:rPr lang="en-GB" sz="3200" err="1">
                <a:latin typeface="Lato Hairline" panose="020F0502020204030203" pitchFamily="34" charset="0"/>
                <a:ea typeface="Lato Hairline" panose="020F0502020204030203" pitchFamily="34" charset="0"/>
                <a:cs typeface="Lato Hairline" panose="020F0502020204030203" pitchFamily="34" charset="0"/>
              </a:rPr>
              <a:t>Subconjuctival</a:t>
            </a:r>
            <a:r>
              <a:rPr lang="en-GB" sz="3200">
                <a:latin typeface="Lato Hairline" panose="020F0502020204030203" pitchFamily="34" charset="0"/>
                <a:ea typeface="Lato Hairline" panose="020F0502020204030203" pitchFamily="34" charset="0"/>
                <a:cs typeface="Lato Hairline" panose="020F0502020204030203" pitchFamily="34" charset="0"/>
              </a:rPr>
              <a:t> haemorrhage</a:t>
            </a:r>
          </a:p>
        </p:txBody>
      </p:sp>
      <p:sp>
        <p:nvSpPr>
          <p:cNvPr id="26" name="Rectangle: Rounded Corners 14">
            <a:extLst>
              <a:ext uri="{FF2B5EF4-FFF2-40B4-BE49-F238E27FC236}">
                <a16:creationId xmlns:a16="http://schemas.microsoft.com/office/drawing/2014/main" id="{A7E3FE41-273B-2444-AE1D-AC7897A08377}"/>
              </a:ext>
            </a:extLst>
          </p:cNvPr>
          <p:cNvSpPr/>
          <p:nvPr/>
        </p:nvSpPr>
        <p:spPr>
          <a:xfrm>
            <a:off x="10822308" y="4808138"/>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06</a:t>
            </a:r>
          </a:p>
        </p:txBody>
      </p:sp>
      <p:sp>
        <p:nvSpPr>
          <p:cNvPr id="27" name="TextBox 26">
            <a:extLst>
              <a:ext uri="{FF2B5EF4-FFF2-40B4-BE49-F238E27FC236}">
                <a16:creationId xmlns:a16="http://schemas.microsoft.com/office/drawing/2014/main" id="{20061564-C21B-F64A-835D-21F340F92CB0}"/>
              </a:ext>
            </a:extLst>
          </p:cNvPr>
          <p:cNvSpPr txBox="1"/>
          <p:nvPr/>
        </p:nvSpPr>
        <p:spPr>
          <a:xfrm>
            <a:off x="8229601" y="4770038"/>
            <a:ext cx="2427234" cy="1077218"/>
          </a:xfrm>
          <a:prstGeom prst="rect">
            <a:avLst/>
          </a:prstGeom>
          <a:noFill/>
        </p:spPr>
        <p:txBody>
          <a:bodyPr wrap="square" rtlCol="0">
            <a:spAutoFit/>
          </a:bodyPr>
          <a:lstStyle/>
          <a:p>
            <a:pPr algn="r"/>
            <a:r>
              <a:rPr lang="en-GB" sz="3200">
                <a:latin typeface="Lato Hairline" panose="020F0502020204030203" pitchFamily="34" charset="0"/>
                <a:ea typeface="Lato Hairline" panose="020F0502020204030203" pitchFamily="34" charset="0"/>
                <a:cs typeface="Lato Hairline" panose="020F0502020204030203" pitchFamily="34" charset="0"/>
              </a:rPr>
              <a:t>Visual disturbance </a:t>
            </a:r>
          </a:p>
        </p:txBody>
      </p:sp>
      <p:cxnSp>
        <p:nvCxnSpPr>
          <p:cNvPr id="4" name="Straight Connector 3">
            <a:extLst>
              <a:ext uri="{FF2B5EF4-FFF2-40B4-BE49-F238E27FC236}">
                <a16:creationId xmlns:a16="http://schemas.microsoft.com/office/drawing/2014/main" id="{C326C630-E319-D04C-BE00-A0C657DEC496}"/>
              </a:ext>
            </a:extLst>
          </p:cNvPr>
          <p:cNvCxnSpPr/>
          <p:nvPr/>
        </p:nvCxnSpPr>
        <p:spPr>
          <a:xfrm>
            <a:off x="0" y="7107163"/>
            <a:ext cx="124451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817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animBg="1"/>
      <p:bldP spid="16" grpId="0"/>
      <p:bldP spid="18" grpId="0" animBg="1"/>
      <p:bldP spid="19" grpId="0"/>
      <p:bldP spid="24" grpId="0" animBg="1"/>
      <p:bldP spid="25"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asted-image.png">
            <a:extLst>
              <a:ext uri="{FF2B5EF4-FFF2-40B4-BE49-F238E27FC236}">
                <a16:creationId xmlns:a16="http://schemas.microsoft.com/office/drawing/2014/main" id="{C017CB46-5287-7E4E-9CC4-3A9E73E2533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6459175" y="-1"/>
            <a:ext cx="5732825" cy="4246537"/>
          </a:xfrm>
          <a:prstGeom prst="rect">
            <a:avLst/>
          </a:prstGeom>
          <a:ln w="12700">
            <a:miter lim="400000"/>
          </a:ln>
        </p:spPr>
      </p:pic>
      <p:sp>
        <p:nvSpPr>
          <p:cNvPr id="31" name="TextBox 30">
            <a:extLst>
              <a:ext uri="{FF2B5EF4-FFF2-40B4-BE49-F238E27FC236}">
                <a16:creationId xmlns:a16="http://schemas.microsoft.com/office/drawing/2014/main" id="{7B446DC6-7251-4A60-B257-BA9FFCB51F51}"/>
              </a:ext>
            </a:extLst>
          </p:cNvPr>
          <p:cNvSpPr txBox="1"/>
          <p:nvPr/>
        </p:nvSpPr>
        <p:spPr>
          <a:xfrm>
            <a:off x="1023370" y="1287671"/>
            <a:ext cx="6048954" cy="769441"/>
          </a:xfrm>
          <a:prstGeom prst="rect">
            <a:avLst/>
          </a:prstGeom>
          <a:noFill/>
        </p:spPr>
        <p:txBody>
          <a:bodyPr wrap="square" rtlCol="0">
            <a:spAutoFit/>
          </a:bodyPr>
          <a:lstStyle/>
          <a:p>
            <a:r>
              <a:rPr lang="en-GB" sz="4400" b="1" cap="small" spc="60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History</a:t>
            </a:r>
            <a:endParaRPr lang="en-US" sz="4400" b="1">
              <a:solidFill>
                <a:schemeClr val="tx1">
                  <a:lumMod val="75000"/>
                  <a:lumOff val="25000"/>
                </a:schemeClr>
              </a:solidFill>
              <a:latin typeface="Roboto" panose="02000000000000000000" pitchFamily="2" charset="0"/>
              <a:ea typeface="Roboto" panose="02000000000000000000" pitchFamily="2" charset="0"/>
              <a:cs typeface="Lato" charset="0"/>
            </a:endParaRPr>
          </a:p>
        </p:txBody>
      </p:sp>
      <p:sp>
        <p:nvSpPr>
          <p:cNvPr id="32" name="7 CuadroTexto">
            <a:extLst>
              <a:ext uri="{FF2B5EF4-FFF2-40B4-BE49-F238E27FC236}">
                <a16:creationId xmlns:a16="http://schemas.microsoft.com/office/drawing/2014/main" id="{7C3F3879-F939-4CEB-A859-6CAC969CAFBB}"/>
              </a:ext>
            </a:extLst>
          </p:cNvPr>
          <p:cNvSpPr txBox="1"/>
          <p:nvPr/>
        </p:nvSpPr>
        <p:spPr>
          <a:xfrm>
            <a:off x="1023370" y="2057112"/>
            <a:ext cx="6301590" cy="2554545"/>
          </a:xfrm>
          <a:prstGeom prst="rect">
            <a:avLst/>
          </a:prstGeom>
          <a:noFill/>
        </p:spPr>
        <p:txBody>
          <a:bodyPr wrap="square">
            <a:spAutoFit/>
          </a:bodyPr>
          <a:lstStyle/>
          <a:p>
            <a:r>
              <a:rPr lang="en-GB" sz="3200">
                <a:latin typeface="Lato Hairline" panose="020F0502020204030203" pitchFamily="34" charset="0"/>
                <a:ea typeface="Lato Hairline" panose="020F0502020204030203" pitchFamily="34" charset="0"/>
                <a:cs typeface="Lato Hairline" panose="020F0502020204030203" pitchFamily="34" charset="0"/>
              </a:rPr>
              <a:t>ZMC and orbit fractures requiring ORIF routinely admitted overnight for eye observations</a:t>
            </a:r>
          </a:p>
          <a:p>
            <a:endParaRPr lang="en-GB" sz="3200">
              <a:latin typeface="Lato Hairline" panose="020F0502020204030203" pitchFamily="34" charset="0"/>
              <a:ea typeface="Lato Hairline" panose="020F0502020204030203" pitchFamily="34" charset="0"/>
              <a:cs typeface="Lato Hairline" panose="020F0502020204030203" pitchFamily="34" charset="0"/>
            </a:endParaRPr>
          </a:p>
          <a:p>
            <a:r>
              <a:rPr lang="en-GB" sz="3200">
                <a:latin typeface="Lato Hairline" panose="020F0502020204030203" pitchFamily="34" charset="0"/>
                <a:ea typeface="Lato Hairline" panose="020F0502020204030203" pitchFamily="34" charset="0"/>
                <a:cs typeface="Lato Hairline" panose="020F0502020204030203" pitchFamily="34" charset="0"/>
              </a:rPr>
              <a:t>Perceived risk of OCS</a:t>
            </a:r>
          </a:p>
        </p:txBody>
      </p:sp>
      <p:pic>
        <p:nvPicPr>
          <p:cNvPr id="34" name="Picture 33" descr="Text, logo&#10;&#10;Description automatically generated">
            <a:extLst>
              <a:ext uri="{FF2B5EF4-FFF2-40B4-BE49-F238E27FC236}">
                <a16:creationId xmlns:a16="http://schemas.microsoft.com/office/drawing/2014/main" id="{081B68FA-E451-EF45-8FD6-771B2A3D4B60}"/>
              </a:ext>
            </a:extLst>
          </p:cNvPr>
          <p:cNvPicPr>
            <a:picLocks noChangeAspect="1"/>
          </p:cNvPicPr>
          <p:nvPr/>
        </p:nvPicPr>
        <p:blipFill>
          <a:blip r:embed="rId4"/>
          <a:stretch>
            <a:fillRect/>
          </a:stretch>
        </p:blipFill>
        <p:spPr>
          <a:xfrm>
            <a:off x="9180000" y="5220000"/>
            <a:ext cx="2851200" cy="1439229"/>
          </a:xfrm>
          <a:prstGeom prst="rect">
            <a:avLst/>
          </a:prstGeom>
        </p:spPr>
      </p:pic>
    </p:spTree>
    <p:extLst>
      <p:ext uri="{BB962C8B-B14F-4D97-AF65-F5344CB8AC3E}">
        <p14:creationId xmlns:p14="http://schemas.microsoft.com/office/powerpoint/2010/main" val="3697053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 presetClass="entr" presetSubtype="3"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29508EE8-7E5B-46F1-A47A-575BC301962B}"/>
              </a:ext>
            </a:extLst>
          </p:cNvPr>
          <p:cNvSpPr/>
          <p:nvPr/>
        </p:nvSpPr>
        <p:spPr>
          <a:xfrm>
            <a:off x="1078305" y="3001885"/>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01</a:t>
            </a:r>
          </a:p>
        </p:txBody>
      </p:sp>
      <p:sp>
        <p:nvSpPr>
          <p:cNvPr id="32" name="TextBox 31">
            <a:extLst>
              <a:ext uri="{FF2B5EF4-FFF2-40B4-BE49-F238E27FC236}">
                <a16:creationId xmlns:a16="http://schemas.microsoft.com/office/drawing/2014/main" id="{BB3F4C45-5FA8-4230-8934-2DF1F66E1B1C}"/>
              </a:ext>
            </a:extLst>
          </p:cNvPr>
          <p:cNvSpPr txBox="1"/>
          <p:nvPr/>
        </p:nvSpPr>
        <p:spPr>
          <a:xfrm>
            <a:off x="1802580" y="2963785"/>
            <a:ext cx="2457000" cy="461665"/>
          </a:xfrm>
          <a:prstGeom prst="rect">
            <a:avLst/>
          </a:prstGeom>
          <a:noFill/>
        </p:spPr>
        <p:txBody>
          <a:bodyPr wrap="square" rtlCol="0">
            <a:spAutoFit/>
          </a:bodyPr>
          <a:lstStyle/>
          <a:p>
            <a:r>
              <a:rPr lang="en-GB" sz="2400" b="1">
                <a:latin typeface="Lato Hairline" panose="020F0502020204030203" pitchFamily="34" charset="0"/>
                <a:ea typeface="Lato Hairline" panose="020F0502020204030203" pitchFamily="34" charset="0"/>
                <a:cs typeface="Lato Hairline" panose="020F0502020204030203" pitchFamily="34" charset="0"/>
              </a:rPr>
              <a:t>Ord et al. 1981</a:t>
            </a:r>
          </a:p>
        </p:txBody>
      </p:sp>
      <p:sp>
        <p:nvSpPr>
          <p:cNvPr id="33" name="7 CuadroTexto">
            <a:extLst>
              <a:ext uri="{FF2B5EF4-FFF2-40B4-BE49-F238E27FC236}">
                <a16:creationId xmlns:a16="http://schemas.microsoft.com/office/drawing/2014/main" id="{1138206C-C4A7-4205-9A38-04A04AD558E2}"/>
              </a:ext>
            </a:extLst>
          </p:cNvPr>
          <p:cNvSpPr txBox="1"/>
          <p:nvPr/>
        </p:nvSpPr>
        <p:spPr>
          <a:xfrm>
            <a:off x="1408380" y="3641939"/>
            <a:ext cx="2851200" cy="1631216"/>
          </a:xfrm>
          <a:prstGeom prst="rect">
            <a:avLst/>
          </a:prstGeom>
          <a:noFill/>
        </p:spPr>
        <p:txBody>
          <a:bodyPr wrap="square">
            <a:spAutoFit/>
          </a:bodyPr>
          <a:lstStyle/>
          <a:p>
            <a:pPr marL="800100" lvl="1" indent="-342900">
              <a:buFont typeface="Arial" panose="020B0604020202020204" pitchFamily="34" charset="0"/>
              <a:buChar char="•"/>
            </a:pPr>
            <a:r>
              <a:rPr lang="en-GB" sz="2000" dirty="0">
                <a:latin typeface="Lato Hairline" panose="020F0502020204030203" pitchFamily="34" charset="0"/>
                <a:ea typeface="Lato Hairline" panose="020F0502020204030203" pitchFamily="34" charset="0"/>
                <a:cs typeface="Lato Hairline" panose="020F0502020204030203" pitchFamily="34" charset="0"/>
              </a:rPr>
              <a:t>1405 patients with zygoma and orbital floor fractures</a:t>
            </a:r>
          </a:p>
          <a:p>
            <a:pPr marL="800100" lvl="1" indent="-342900">
              <a:buFont typeface="Arial" panose="020B0604020202020204" pitchFamily="34" charset="0"/>
              <a:buChar char="•"/>
            </a:pPr>
            <a:r>
              <a:rPr lang="en-GB" sz="2000" dirty="0">
                <a:latin typeface="Lato Hairline" panose="020F0502020204030203" pitchFamily="34" charset="0"/>
                <a:ea typeface="Lato Hairline" panose="020F0502020204030203" pitchFamily="34" charset="0"/>
                <a:cs typeface="Lato Hairline" panose="020F0502020204030203" pitchFamily="34" charset="0"/>
              </a:rPr>
              <a:t>4 post-op RBH</a:t>
            </a:r>
          </a:p>
        </p:txBody>
      </p:sp>
      <p:sp>
        <p:nvSpPr>
          <p:cNvPr id="34" name="Rectangle: Rounded Corners 33">
            <a:extLst>
              <a:ext uri="{FF2B5EF4-FFF2-40B4-BE49-F238E27FC236}">
                <a16:creationId xmlns:a16="http://schemas.microsoft.com/office/drawing/2014/main" id="{423B6D72-1A8C-4577-A76A-66E0213A5EA6}"/>
              </a:ext>
            </a:extLst>
          </p:cNvPr>
          <p:cNvSpPr/>
          <p:nvPr/>
        </p:nvSpPr>
        <p:spPr>
          <a:xfrm>
            <a:off x="4585861" y="3001885"/>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02</a:t>
            </a:r>
          </a:p>
        </p:txBody>
      </p:sp>
      <p:sp>
        <p:nvSpPr>
          <p:cNvPr id="35" name="TextBox 34">
            <a:extLst>
              <a:ext uri="{FF2B5EF4-FFF2-40B4-BE49-F238E27FC236}">
                <a16:creationId xmlns:a16="http://schemas.microsoft.com/office/drawing/2014/main" id="{CDD474AC-2249-4FF4-BF1E-BA359A7817AF}"/>
              </a:ext>
            </a:extLst>
          </p:cNvPr>
          <p:cNvSpPr txBox="1"/>
          <p:nvPr/>
        </p:nvSpPr>
        <p:spPr>
          <a:xfrm>
            <a:off x="5310135" y="2963785"/>
            <a:ext cx="2457001" cy="461665"/>
          </a:xfrm>
          <a:prstGeom prst="rect">
            <a:avLst/>
          </a:prstGeom>
          <a:noFill/>
        </p:spPr>
        <p:txBody>
          <a:bodyPr wrap="square" rtlCol="0">
            <a:spAutoFit/>
          </a:bodyPr>
          <a:lstStyle/>
          <a:p>
            <a:r>
              <a:rPr lang="en-GB" sz="2400" b="1">
                <a:latin typeface="Lato Hairline" panose="020F0502020204030203" pitchFamily="34" charset="0"/>
                <a:ea typeface="Lato Hairline" panose="020F0502020204030203" pitchFamily="34" charset="0"/>
                <a:cs typeface="Lato Hairline" panose="020F0502020204030203" pitchFamily="34" charset="0"/>
              </a:rPr>
              <a:t>Barry et al. 2012</a:t>
            </a:r>
          </a:p>
        </p:txBody>
      </p:sp>
      <p:sp>
        <p:nvSpPr>
          <p:cNvPr id="36" name="7 CuadroTexto">
            <a:extLst>
              <a:ext uri="{FF2B5EF4-FFF2-40B4-BE49-F238E27FC236}">
                <a16:creationId xmlns:a16="http://schemas.microsoft.com/office/drawing/2014/main" id="{3588D986-3728-4CD5-B296-7B7839D421D3}"/>
              </a:ext>
            </a:extLst>
          </p:cNvPr>
          <p:cNvSpPr txBox="1"/>
          <p:nvPr/>
        </p:nvSpPr>
        <p:spPr>
          <a:xfrm>
            <a:off x="4968334" y="3641939"/>
            <a:ext cx="2851200" cy="1631216"/>
          </a:xfrm>
          <a:prstGeom prst="rect">
            <a:avLst/>
          </a:prstGeom>
          <a:noFill/>
        </p:spPr>
        <p:txBody>
          <a:bodyPr wrap="square">
            <a:spAutoFit/>
          </a:bodyPr>
          <a:lstStyle/>
          <a:p>
            <a:pPr marL="800100" lvl="1" indent="-342900">
              <a:buFont typeface="Arial" panose="020B0604020202020204" pitchFamily="34" charset="0"/>
              <a:buChar char="•"/>
            </a:pPr>
            <a:r>
              <a:rPr lang="en-GB" sz="2000" dirty="0">
                <a:latin typeface="Lato Hairline" panose="020F0502020204030203" pitchFamily="34" charset="0"/>
                <a:ea typeface="Lato Hairline" panose="020F0502020204030203" pitchFamily="34" charset="0"/>
                <a:cs typeface="Lato Hairline" panose="020F0502020204030203" pitchFamily="34" charset="0"/>
              </a:rPr>
              <a:t>1517 patients with zygoma fractures</a:t>
            </a:r>
          </a:p>
          <a:p>
            <a:pPr marL="800100" lvl="1" indent="-342900">
              <a:buFont typeface="Arial" panose="020B0604020202020204" pitchFamily="34" charset="0"/>
              <a:buChar char="•"/>
            </a:pPr>
            <a:r>
              <a:rPr lang="en-GB" sz="2000" dirty="0">
                <a:latin typeface="Lato Hairline" panose="020F0502020204030203" pitchFamily="34" charset="0"/>
                <a:ea typeface="Lato Hairline" panose="020F0502020204030203" pitchFamily="34" charset="0"/>
                <a:cs typeface="Lato Hairline" panose="020F0502020204030203" pitchFamily="34" charset="0"/>
              </a:rPr>
              <a:t>3 post-op RBH</a:t>
            </a:r>
            <a:br>
              <a:rPr lang="en-GB" sz="2000" dirty="0">
                <a:latin typeface="Lato Hairline" panose="020F0502020204030203" pitchFamily="34" charset="0"/>
                <a:ea typeface="Lato Hairline" panose="020F0502020204030203" pitchFamily="34" charset="0"/>
                <a:cs typeface="Lato Hairline" panose="020F0502020204030203" pitchFamily="34" charset="0"/>
              </a:rPr>
            </a:br>
            <a:r>
              <a:rPr lang="en-GB" sz="2000" dirty="0">
                <a:latin typeface="Lato Hairline" panose="020F0502020204030203" pitchFamily="34" charset="0"/>
                <a:ea typeface="Lato Hairline" panose="020F0502020204030203" pitchFamily="34" charset="0"/>
                <a:cs typeface="Lato Hairline" panose="020F0502020204030203" pitchFamily="34" charset="0"/>
              </a:rPr>
              <a:t>(All immediate)</a:t>
            </a:r>
            <a:endParaRPr lang="en-US" sz="2000" dirty="0">
              <a:solidFill>
                <a:schemeClr val="bg1">
                  <a:lumMod val="50000"/>
                </a:schemeClr>
              </a:solidFill>
              <a:latin typeface="Roboto" panose="02000000000000000000" pitchFamily="2" charset="0"/>
              <a:ea typeface="Roboto" panose="02000000000000000000" pitchFamily="2" charset="0"/>
              <a:cs typeface="Lato" charset="0"/>
            </a:endParaRPr>
          </a:p>
        </p:txBody>
      </p:sp>
      <p:sp>
        <p:nvSpPr>
          <p:cNvPr id="37" name="Rectangle: Rounded Corners 36">
            <a:extLst>
              <a:ext uri="{FF2B5EF4-FFF2-40B4-BE49-F238E27FC236}">
                <a16:creationId xmlns:a16="http://schemas.microsoft.com/office/drawing/2014/main" id="{F1C450A9-1E71-44DD-A8AD-308599101977}"/>
              </a:ext>
            </a:extLst>
          </p:cNvPr>
          <p:cNvSpPr/>
          <p:nvPr/>
        </p:nvSpPr>
        <p:spPr>
          <a:xfrm>
            <a:off x="8248888" y="2984839"/>
            <a:ext cx="558800" cy="5588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03</a:t>
            </a:r>
          </a:p>
        </p:txBody>
      </p:sp>
      <p:sp>
        <p:nvSpPr>
          <p:cNvPr id="38" name="TextBox 37">
            <a:extLst>
              <a:ext uri="{FF2B5EF4-FFF2-40B4-BE49-F238E27FC236}">
                <a16:creationId xmlns:a16="http://schemas.microsoft.com/office/drawing/2014/main" id="{234572CC-BEE2-4EF5-B1D1-1D49A4903B9F}"/>
              </a:ext>
            </a:extLst>
          </p:cNvPr>
          <p:cNvSpPr txBox="1"/>
          <p:nvPr/>
        </p:nvSpPr>
        <p:spPr>
          <a:xfrm>
            <a:off x="8973163" y="2946739"/>
            <a:ext cx="1804560" cy="461665"/>
          </a:xfrm>
          <a:prstGeom prst="rect">
            <a:avLst/>
          </a:prstGeom>
          <a:noFill/>
        </p:spPr>
        <p:txBody>
          <a:bodyPr wrap="square" rtlCol="0">
            <a:spAutoFit/>
          </a:bodyPr>
          <a:lstStyle/>
          <a:p>
            <a:r>
              <a:rPr lang="en-GB" sz="2400" b="1">
                <a:latin typeface="Lato Hairline" panose="020F0502020204030203" pitchFamily="34" charset="0"/>
                <a:ea typeface="Lato Hairline" panose="020F0502020204030203" pitchFamily="34" charset="0"/>
                <a:cs typeface="Lato Hairline" panose="020F0502020204030203" pitchFamily="34" charset="0"/>
              </a:rPr>
              <a:t>Combined</a:t>
            </a:r>
            <a:endParaRPr lang="en-US" sz="2400" b="1">
              <a:solidFill>
                <a:schemeClr val="tx1">
                  <a:lumMod val="75000"/>
                  <a:lumOff val="25000"/>
                </a:schemeClr>
              </a:solidFill>
              <a:latin typeface="Roboto" panose="02000000000000000000" pitchFamily="2" charset="0"/>
              <a:ea typeface="Roboto" panose="02000000000000000000" pitchFamily="2" charset="0"/>
              <a:cs typeface="Lato" charset="0"/>
            </a:endParaRPr>
          </a:p>
        </p:txBody>
      </p:sp>
      <p:sp>
        <p:nvSpPr>
          <p:cNvPr id="39" name="7 CuadroTexto">
            <a:extLst>
              <a:ext uri="{FF2B5EF4-FFF2-40B4-BE49-F238E27FC236}">
                <a16:creationId xmlns:a16="http://schemas.microsoft.com/office/drawing/2014/main" id="{6056202A-B7FA-4A2E-8BD8-A775F91376A2}"/>
              </a:ext>
            </a:extLst>
          </p:cNvPr>
          <p:cNvSpPr txBox="1"/>
          <p:nvPr/>
        </p:nvSpPr>
        <p:spPr>
          <a:xfrm>
            <a:off x="8528288" y="3641939"/>
            <a:ext cx="2851199" cy="400110"/>
          </a:xfrm>
          <a:prstGeom prst="rect">
            <a:avLst/>
          </a:prstGeom>
          <a:noFill/>
        </p:spPr>
        <p:txBody>
          <a:bodyPr wrap="square">
            <a:spAutoFit/>
          </a:bodyPr>
          <a:lstStyle/>
          <a:p>
            <a:pPr marL="800100" lvl="1" indent="-342900">
              <a:buFont typeface="Arial" panose="020B0604020202020204" pitchFamily="34" charset="0"/>
              <a:buChar char="•"/>
            </a:pPr>
            <a:r>
              <a:rPr lang="en-GB" sz="2000">
                <a:latin typeface="Lato Hairline" panose="020F0502020204030203" pitchFamily="34" charset="0"/>
                <a:ea typeface="Lato Hairline" panose="020F0502020204030203" pitchFamily="34" charset="0"/>
                <a:cs typeface="Lato Hairline" panose="020F0502020204030203" pitchFamily="34" charset="0"/>
              </a:rPr>
              <a:t>0.24%</a:t>
            </a:r>
            <a:endParaRPr lang="en-US" sz="2000">
              <a:solidFill>
                <a:schemeClr val="bg1">
                  <a:lumMod val="50000"/>
                </a:schemeClr>
              </a:solidFill>
              <a:latin typeface="Roboto" panose="02000000000000000000" pitchFamily="2" charset="0"/>
              <a:ea typeface="Roboto" panose="02000000000000000000" pitchFamily="2" charset="0"/>
              <a:cs typeface="Lato" charset="0"/>
            </a:endParaRPr>
          </a:p>
        </p:txBody>
      </p:sp>
      <p:sp>
        <p:nvSpPr>
          <p:cNvPr id="40" name="Rectangle 39">
            <a:extLst>
              <a:ext uri="{FF2B5EF4-FFF2-40B4-BE49-F238E27FC236}">
                <a16:creationId xmlns:a16="http://schemas.microsoft.com/office/drawing/2014/main" id="{BE2EDA37-360B-4697-9363-6A3D8247BE70}"/>
              </a:ext>
            </a:extLst>
          </p:cNvPr>
          <p:cNvSpPr/>
          <p:nvPr/>
        </p:nvSpPr>
        <p:spPr>
          <a:xfrm>
            <a:off x="0" y="343972"/>
            <a:ext cx="12192000" cy="1761051"/>
          </a:xfrm>
          <a:prstGeom prst="rect">
            <a:avLst/>
          </a:prstGeom>
          <a:solidFill>
            <a:schemeClr val="tx1">
              <a:lumMod val="95000"/>
              <a:lumOff val="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TextBox 41">
            <a:extLst>
              <a:ext uri="{FF2B5EF4-FFF2-40B4-BE49-F238E27FC236}">
                <a16:creationId xmlns:a16="http://schemas.microsoft.com/office/drawing/2014/main" id="{C3589454-8C13-4B50-AEA5-71A0DCCB02AE}"/>
              </a:ext>
            </a:extLst>
          </p:cNvPr>
          <p:cNvSpPr txBox="1"/>
          <p:nvPr/>
        </p:nvSpPr>
        <p:spPr>
          <a:xfrm>
            <a:off x="3071523" y="839776"/>
            <a:ext cx="6048954" cy="769441"/>
          </a:xfrm>
          <a:prstGeom prst="rect">
            <a:avLst/>
          </a:prstGeom>
          <a:noFill/>
        </p:spPr>
        <p:txBody>
          <a:bodyPr wrap="square" rtlCol="0">
            <a:spAutoFit/>
          </a:bodyPr>
          <a:lstStyle/>
          <a:p>
            <a:pPr algn="ctr"/>
            <a:r>
              <a:rPr lang="en-GB" sz="4400" b="1" cap="small" spc="60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Literature</a:t>
            </a:r>
            <a:endParaRPr lang="en-US" sz="4400" b="1">
              <a:solidFill>
                <a:schemeClr val="bg1"/>
              </a:solidFill>
              <a:latin typeface="Roboto" panose="02000000000000000000" pitchFamily="2" charset="0"/>
              <a:ea typeface="Roboto" panose="02000000000000000000" pitchFamily="2" charset="0"/>
              <a:cs typeface="Lato" charset="0"/>
            </a:endParaRPr>
          </a:p>
        </p:txBody>
      </p:sp>
      <p:pic>
        <p:nvPicPr>
          <p:cNvPr id="18" name="Picture 17" descr="Text, logo&#10;&#10;Description automatically generated">
            <a:extLst>
              <a:ext uri="{FF2B5EF4-FFF2-40B4-BE49-F238E27FC236}">
                <a16:creationId xmlns:a16="http://schemas.microsoft.com/office/drawing/2014/main" id="{0C8D1B21-D614-2B48-98DB-4A675034F5D1}"/>
              </a:ext>
            </a:extLst>
          </p:cNvPr>
          <p:cNvPicPr>
            <a:picLocks noChangeAspect="1"/>
          </p:cNvPicPr>
          <p:nvPr/>
        </p:nvPicPr>
        <p:blipFill>
          <a:blip r:embed="rId3"/>
          <a:stretch>
            <a:fillRect/>
          </a:stretch>
        </p:blipFill>
        <p:spPr>
          <a:xfrm>
            <a:off x="9180000" y="5220000"/>
            <a:ext cx="2851200" cy="1439229"/>
          </a:xfrm>
          <a:prstGeom prst="rect">
            <a:avLst/>
          </a:prstGeom>
        </p:spPr>
      </p:pic>
    </p:spTree>
    <p:extLst>
      <p:ext uri="{BB962C8B-B14F-4D97-AF65-F5344CB8AC3E}">
        <p14:creationId xmlns:p14="http://schemas.microsoft.com/office/powerpoint/2010/main" val="2705148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500"/>
                                        <p:tgtEl>
                                          <p:spTgt spid="40"/>
                                        </p:tgtEl>
                                      </p:cBhvr>
                                    </p:animEffect>
                                  </p:childTnLst>
                                </p:cTn>
                              </p:par>
                              <p:par>
                                <p:cTn id="8" presetID="16" presetClass="entr" presetSubtype="37"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Effect transition="in" filter="barn(out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anim calcmode="lin" valueType="num">
                                      <p:cBhvr>
                                        <p:cTn id="60" dur="1000" fill="hold"/>
                                        <p:tgtEl>
                                          <p:spTgt spid="39"/>
                                        </p:tgtEl>
                                        <p:attrNameLst>
                                          <p:attrName>ppt_x</p:attrName>
                                        </p:attrNameLst>
                                      </p:cBhvr>
                                      <p:tavLst>
                                        <p:tav tm="0">
                                          <p:val>
                                            <p:strVal val="#ppt_x"/>
                                          </p:val>
                                        </p:tav>
                                        <p:tav tm="100000">
                                          <p:val>
                                            <p:strVal val="#ppt_x"/>
                                          </p:val>
                                        </p:tav>
                                      </p:tavLst>
                                    </p:anim>
                                    <p:anim calcmode="lin" valueType="num">
                                      <p:cBhvr>
                                        <p:cTn id="6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animBg="1"/>
      <p:bldP spid="35" grpId="0"/>
      <p:bldP spid="36" grpId="0"/>
      <p:bldP spid="37" grpId="0" animBg="1"/>
      <p:bldP spid="38" grpId="0"/>
      <p:bldP spid="39" grpId="0"/>
      <p:bldP spid="40"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D83A658E-AE41-4E3E-B371-EF9F5B9C5B6B}"/>
              </a:ext>
            </a:extLst>
          </p:cNvPr>
          <p:cNvSpPr/>
          <p:nvPr/>
        </p:nvSpPr>
        <p:spPr>
          <a:xfrm>
            <a:off x="9476912" y="2748035"/>
            <a:ext cx="1016689" cy="101669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A95560-0D08-4833-9B83-9880F311E79A}"/>
              </a:ext>
            </a:extLst>
          </p:cNvPr>
          <p:cNvSpPr/>
          <p:nvPr/>
        </p:nvSpPr>
        <p:spPr>
          <a:xfrm>
            <a:off x="6926186" y="2748035"/>
            <a:ext cx="1016689" cy="101668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E83433F-A4CF-46B5-BC9E-4A6ABEDE6C69}"/>
              </a:ext>
            </a:extLst>
          </p:cNvPr>
          <p:cNvSpPr/>
          <p:nvPr/>
        </p:nvSpPr>
        <p:spPr>
          <a:xfrm>
            <a:off x="4280461" y="2755815"/>
            <a:ext cx="1016689" cy="101668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A075767-BAB3-4EA8-8FC4-5647A5DF9E98}"/>
              </a:ext>
            </a:extLst>
          </p:cNvPr>
          <p:cNvSpPr/>
          <p:nvPr/>
        </p:nvSpPr>
        <p:spPr>
          <a:xfrm>
            <a:off x="1634736" y="2755816"/>
            <a:ext cx="1016689" cy="10166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hevron 34">
            <a:extLst>
              <a:ext uri="{FF2B5EF4-FFF2-40B4-BE49-F238E27FC236}">
                <a16:creationId xmlns:a16="http://schemas.microsoft.com/office/drawing/2014/main" id="{E90BFEDA-86DF-4949-B49B-3A6E98CFFCBE}"/>
              </a:ext>
            </a:extLst>
          </p:cNvPr>
          <p:cNvSpPr/>
          <p:nvPr/>
        </p:nvSpPr>
        <p:spPr>
          <a:xfrm>
            <a:off x="3297756" y="3136229"/>
            <a:ext cx="353102" cy="35310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5">
            <a:extLst>
              <a:ext uri="{FF2B5EF4-FFF2-40B4-BE49-F238E27FC236}">
                <a16:creationId xmlns:a16="http://schemas.microsoft.com/office/drawing/2014/main" id="{8A5EAB94-E042-4607-8CF7-EA37BA3B7B0E}"/>
              </a:ext>
            </a:extLst>
          </p:cNvPr>
          <p:cNvSpPr/>
          <p:nvPr/>
        </p:nvSpPr>
        <p:spPr>
          <a:xfrm>
            <a:off x="5959174" y="3136230"/>
            <a:ext cx="353102" cy="35310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6">
            <a:extLst>
              <a:ext uri="{FF2B5EF4-FFF2-40B4-BE49-F238E27FC236}">
                <a16:creationId xmlns:a16="http://schemas.microsoft.com/office/drawing/2014/main" id="{4A217760-A37B-42F6-B4EB-B23EB8B2E3F6}"/>
              </a:ext>
            </a:extLst>
          </p:cNvPr>
          <p:cNvSpPr/>
          <p:nvPr/>
        </p:nvSpPr>
        <p:spPr>
          <a:xfrm>
            <a:off x="8586532" y="3087609"/>
            <a:ext cx="353102" cy="35310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E4FA4CF1-1C36-49B9-A3D3-840D29BD6DB5}"/>
              </a:ext>
            </a:extLst>
          </p:cNvPr>
          <p:cNvSpPr txBox="1"/>
          <p:nvPr/>
        </p:nvSpPr>
        <p:spPr>
          <a:xfrm>
            <a:off x="1155567" y="1101094"/>
            <a:ext cx="6048954" cy="769441"/>
          </a:xfrm>
          <a:prstGeom prst="rect">
            <a:avLst/>
          </a:prstGeom>
          <a:noFill/>
        </p:spPr>
        <p:txBody>
          <a:bodyPr wrap="square" rtlCol="0">
            <a:spAutoFit/>
          </a:bodyPr>
          <a:lstStyle/>
          <a:p>
            <a:r>
              <a:rPr lang="en-GB" sz="4400" b="1" cap="small" spc="60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Our Pathway</a:t>
            </a:r>
            <a:endParaRPr lang="en-US" sz="44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grpSp>
        <p:nvGrpSpPr>
          <p:cNvPr id="42" name="Group 41">
            <a:extLst>
              <a:ext uri="{FF2B5EF4-FFF2-40B4-BE49-F238E27FC236}">
                <a16:creationId xmlns:a16="http://schemas.microsoft.com/office/drawing/2014/main" id="{BCCB733E-3F24-4819-A043-1E11F83EC5CF}"/>
              </a:ext>
            </a:extLst>
          </p:cNvPr>
          <p:cNvGrpSpPr/>
          <p:nvPr/>
        </p:nvGrpSpPr>
        <p:grpSpPr>
          <a:xfrm>
            <a:off x="1564780" y="4039110"/>
            <a:ext cx="1156600" cy="352576"/>
            <a:chOff x="6583160" y="4806490"/>
            <a:chExt cx="1156600" cy="352576"/>
          </a:xfrm>
        </p:grpSpPr>
        <p:sp>
          <p:nvSpPr>
            <p:cNvPr id="43" name="Shape 592">
              <a:extLst>
                <a:ext uri="{FF2B5EF4-FFF2-40B4-BE49-F238E27FC236}">
                  <a16:creationId xmlns:a16="http://schemas.microsoft.com/office/drawing/2014/main" id="{87535539-921F-4A2B-9563-3829E521F335}"/>
                </a:ext>
              </a:extLst>
            </p:cNvPr>
            <p:cNvSpPr/>
            <p:nvPr/>
          </p:nvSpPr>
          <p:spPr>
            <a:xfrm>
              <a:off x="6583160" y="4806490"/>
              <a:ext cx="1135499" cy="352576"/>
            </a:xfrm>
            <a:prstGeom prst="roundRect">
              <a:avLst>
                <a:gd name="adj" fmla="val 50000"/>
              </a:avLst>
            </a:prstGeom>
            <a:solidFill>
              <a:schemeClr val="bg2">
                <a:lumMod val="90000"/>
              </a:schemeClr>
            </a:solidFill>
            <a:ln w="12700">
              <a:miter lim="400000"/>
            </a:ln>
          </p:spPr>
          <p:txBody>
            <a:bodyPr lIns="45719" rIns="45719" anchor="ctr"/>
            <a:lstStyle/>
            <a:p>
              <a:pPr lvl="0" defTabSz="914400">
                <a:defRPr sz="1800">
                  <a:solidFill>
                    <a:srgbClr val="000000"/>
                  </a:solidFill>
                  <a:latin typeface="Arial"/>
                  <a:ea typeface="Arial"/>
                  <a:cs typeface="Arial"/>
                  <a:sym typeface="Arial"/>
                </a:defRPr>
              </a:pPr>
              <a:endParaRPr>
                <a:solidFill>
                  <a:schemeClr val="bg1"/>
                </a:solidFill>
              </a:endParaRPr>
            </a:p>
          </p:txBody>
        </p:sp>
        <p:sp>
          <p:nvSpPr>
            <p:cNvPr id="44" name="TextBox 43">
              <a:extLst>
                <a:ext uri="{FF2B5EF4-FFF2-40B4-BE49-F238E27FC236}">
                  <a16:creationId xmlns:a16="http://schemas.microsoft.com/office/drawing/2014/main" id="{2C9CD103-CC05-4545-9509-C6383D03B0E0}"/>
                </a:ext>
              </a:extLst>
            </p:cNvPr>
            <p:cNvSpPr txBox="1"/>
            <p:nvPr/>
          </p:nvSpPr>
          <p:spPr>
            <a:xfrm>
              <a:off x="6596607" y="4851031"/>
              <a:ext cx="1143153" cy="261609"/>
            </a:xfrm>
            <a:prstGeom prst="rect">
              <a:avLst/>
            </a:prstGeom>
            <a:noFill/>
          </p:spPr>
          <p:txBody>
            <a:bodyPr wrap="square" rtlCol="0">
              <a:spAutoFit/>
            </a:bodyPr>
            <a:lstStyle/>
            <a:p>
              <a:pPr algn="ctr"/>
              <a:r>
                <a:rPr lang="en-GB" sz="1100" b="1" dirty="0">
                  <a:solidFill>
                    <a:schemeClr val="bg1"/>
                  </a:solidFill>
                  <a:latin typeface="Lato" charset="0"/>
                  <a:ea typeface="Lato" charset="0"/>
                  <a:cs typeface="Lato" charset="0"/>
                </a:rPr>
                <a:t>DAY 0</a:t>
              </a:r>
              <a:endParaRPr lang="en-US" sz="1100" b="1" dirty="0">
                <a:solidFill>
                  <a:schemeClr val="bg1"/>
                </a:solidFill>
                <a:latin typeface="Lato" charset="0"/>
                <a:ea typeface="Lato" charset="0"/>
                <a:cs typeface="Lato" charset="0"/>
              </a:endParaRPr>
            </a:p>
          </p:txBody>
        </p:sp>
      </p:grpSp>
      <p:sp>
        <p:nvSpPr>
          <p:cNvPr id="46" name="Shape 592">
            <a:extLst>
              <a:ext uri="{FF2B5EF4-FFF2-40B4-BE49-F238E27FC236}">
                <a16:creationId xmlns:a16="http://schemas.microsoft.com/office/drawing/2014/main" id="{8670A17C-0D9E-47C0-8C23-DF715008809B}"/>
              </a:ext>
            </a:extLst>
          </p:cNvPr>
          <p:cNvSpPr/>
          <p:nvPr/>
        </p:nvSpPr>
        <p:spPr>
          <a:xfrm>
            <a:off x="4210505" y="4038167"/>
            <a:ext cx="1135499" cy="352576"/>
          </a:xfrm>
          <a:prstGeom prst="roundRect">
            <a:avLst>
              <a:gd name="adj" fmla="val 50000"/>
            </a:avLst>
          </a:prstGeom>
          <a:solidFill>
            <a:schemeClr val="bg2">
              <a:lumMod val="90000"/>
            </a:schemeClr>
          </a:solidFill>
          <a:ln w="12700">
            <a:miter lim="400000"/>
          </a:ln>
        </p:spPr>
        <p:txBody>
          <a:bodyPr lIns="45719" rIns="45719" anchor="ctr"/>
          <a:lstStyle/>
          <a:p>
            <a:pPr lvl="0" defTabSz="914400">
              <a:defRPr sz="1800">
                <a:solidFill>
                  <a:srgbClr val="000000"/>
                </a:solidFill>
                <a:latin typeface="Arial"/>
                <a:ea typeface="Arial"/>
                <a:cs typeface="Arial"/>
                <a:sym typeface="Arial"/>
              </a:defRPr>
            </a:pPr>
            <a:endParaRPr>
              <a:solidFill>
                <a:schemeClr val="bg1"/>
              </a:solidFill>
            </a:endParaRPr>
          </a:p>
        </p:txBody>
      </p:sp>
      <p:sp>
        <p:nvSpPr>
          <p:cNvPr id="47" name="TextBox 46">
            <a:extLst>
              <a:ext uri="{FF2B5EF4-FFF2-40B4-BE49-F238E27FC236}">
                <a16:creationId xmlns:a16="http://schemas.microsoft.com/office/drawing/2014/main" id="{EBF727E8-5EE5-4E98-8704-91DD1DF2D930}"/>
              </a:ext>
            </a:extLst>
          </p:cNvPr>
          <p:cNvSpPr txBox="1"/>
          <p:nvPr/>
        </p:nvSpPr>
        <p:spPr>
          <a:xfrm>
            <a:off x="4223952" y="4082708"/>
            <a:ext cx="1143153" cy="261609"/>
          </a:xfrm>
          <a:prstGeom prst="rect">
            <a:avLst/>
          </a:prstGeom>
          <a:noFill/>
        </p:spPr>
        <p:txBody>
          <a:bodyPr wrap="square" rtlCol="0">
            <a:spAutoFit/>
          </a:bodyPr>
          <a:lstStyle/>
          <a:p>
            <a:pPr algn="ctr"/>
            <a:r>
              <a:rPr lang="en-US" sz="1100" b="1" dirty="0">
                <a:solidFill>
                  <a:schemeClr val="bg1"/>
                </a:solidFill>
                <a:latin typeface="Lato" charset="0"/>
                <a:ea typeface="Lato" charset="0"/>
                <a:cs typeface="Lato" charset="0"/>
              </a:rPr>
              <a:t>1</a:t>
            </a:r>
            <a:r>
              <a:rPr lang="id-ID" sz="1100" b="1" dirty="0">
                <a:solidFill>
                  <a:schemeClr val="bg1"/>
                </a:solidFill>
                <a:latin typeface="Lato" charset="0"/>
                <a:ea typeface="Lato" charset="0"/>
                <a:cs typeface="Lato" charset="0"/>
              </a:rPr>
              <a:t> WEEK</a:t>
            </a:r>
            <a:endParaRPr lang="en-US" sz="1100" b="1" dirty="0">
              <a:solidFill>
                <a:schemeClr val="bg1"/>
              </a:solidFill>
              <a:latin typeface="Lato" charset="0"/>
              <a:ea typeface="Lato" charset="0"/>
              <a:cs typeface="Lato" charset="0"/>
            </a:endParaRPr>
          </a:p>
        </p:txBody>
      </p:sp>
      <p:grpSp>
        <p:nvGrpSpPr>
          <p:cNvPr id="48" name="Group 47">
            <a:extLst>
              <a:ext uri="{FF2B5EF4-FFF2-40B4-BE49-F238E27FC236}">
                <a16:creationId xmlns:a16="http://schemas.microsoft.com/office/drawing/2014/main" id="{B7B0DEBC-C1F6-4574-A48D-4349421F59FF}"/>
              </a:ext>
            </a:extLst>
          </p:cNvPr>
          <p:cNvGrpSpPr/>
          <p:nvPr/>
        </p:nvGrpSpPr>
        <p:grpSpPr>
          <a:xfrm>
            <a:off x="6856230" y="4037224"/>
            <a:ext cx="1156600" cy="352576"/>
            <a:chOff x="6583160" y="4806490"/>
            <a:chExt cx="1156600" cy="352576"/>
          </a:xfrm>
        </p:grpSpPr>
        <p:sp>
          <p:nvSpPr>
            <p:cNvPr id="49" name="Shape 592">
              <a:extLst>
                <a:ext uri="{FF2B5EF4-FFF2-40B4-BE49-F238E27FC236}">
                  <a16:creationId xmlns:a16="http://schemas.microsoft.com/office/drawing/2014/main" id="{2B7BF580-BC54-448D-832C-ED7F3AA2B9C4}"/>
                </a:ext>
              </a:extLst>
            </p:cNvPr>
            <p:cNvSpPr/>
            <p:nvPr/>
          </p:nvSpPr>
          <p:spPr>
            <a:xfrm>
              <a:off x="6583160" y="4806490"/>
              <a:ext cx="1135499" cy="352576"/>
            </a:xfrm>
            <a:prstGeom prst="roundRect">
              <a:avLst>
                <a:gd name="adj" fmla="val 50000"/>
              </a:avLst>
            </a:prstGeom>
            <a:solidFill>
              <a:schemeClr val="bg2">
                <a:lumMod val="90000"/>
              </a:schemeClr>
            </a:solidFill>
            <a:ln w="12700">
              <a:miter lim="400000"/>
            </a:ln>
          </p:spPr>
          <p:txBody>
            <a:bodyPr lIns="45719" rIns="45719" anchor="ctr"/>
            <a:lstStyle/>
            <a:p>
              <a:pPr lvl="0" defTabSz="914400">
                <a:defRPr sz="1800">
                  <a:solidFill>
                    <a:srgbClr val="000000"/>
                  </a:solidFill>
                  <a:latin typeface="Arial"/>
                  <a:ea typeface="Arial"/>
                  <a:cs typeface="Arial"/>
                  <a:sym typeface="Arial"/>
                </a:defRPr>
              </a:pPr>
              <a:endParaRPr>
                <a:solidFill>
                  <a:schemeClr val="bg1"/>
                </a:solidFill>
              </a:endParaRPr>
            </a:p>
          </p:txBody>
        </p:sp>
        <p:sp>
          <p:nvSpPr>
            <p:cNvPr id="50" name="TextBox 49">
              <a:extLst>
                <a:ext uri="{FF2B5EF4-FFF2-40B4-BE49-F238E27FC236}">
                  <a16:creationId xmlns:a16="http://schemas.microsoft.com/office/drawing/2014/main" id="{10E8FA75-B12B-4244-98A6-3085954FEE12}"/>
                </a:ext>
              </a:extLst>
            </p:cNvPr>
            <p:cNvSpPr txBox="1"/>
            <p:nvPr/>
          </p:nvSpPr>
          <p:spPr>
            <a:xfrm>
              <a:off x="6596607" y="4851031"/>
              <a:ext cx="1143153" cy="261609"/>
            </a:xfrm>
            <a:prstGeom prst="rect">
              <a:avLst/>
            </a:prstGeom>
            <a:noFill/>
          </p:spPr>
          <p:txBody>
            <a:bodyPr wrap="square" rtlCol="0">
              <a:spAutoFit/>
            </a:bodyPr>
            <a:lstStyle/>
            <a:p>
              <a:pPr algn="ctr"/>
              <a:r>
                <a:rPr lang="en-GB" sz="1100" b="1" dirty="0">
                  <a:solidFill>
                    <a:schemeClr val="bg1"/>
                  </a:solidFill>
                  <a:latin typeface="Lato" charset="0"/>
                  <a:ea typeface="Lato" charset="0"/>
                  <a:cs typeface="Lato" charset="0"/>
                </a:rPr>
                <a:t>2 WEEKS</a:t>
              </a:r>
              <a:endParaRPr lang="en-US" sz="1100" b="1" dirty="0">
                <a:solidFill>
                  <a:schemeClr val="bg1"/>
                </a:solidFill>
                <a:latin typeface="Lato" charset="0"/>
                <a:ea typeface="Lato" charset="0"/>
                <a:cs typeface="Lato" charset="0"/>
              </a:endParaRPr>
            </a:p>
          </p:txBody>
        </p:sp>
      </p:grpSp>
      <p:grpSp>
        <p:nvGrpSpPr>
          <p:cNvPr id="51" name="Group 50">
            <a:extLst>
              <a:ext uri="{FF2B5EF4-FFF2-40B4-BE49-F238E27FC236}">
                <a16:creationId xmlns:a16="http://schemas.microsoft.com/office/drawing/2014/main" id="{1E9094AC-1746-4328-ACAD-9FC588C68726}"/>
              </a:ext>
            </a:extLst>
          </p:cNvPr>
          <p:cNvGrpSpPr/>
          <p:nvPr/>
        </p:nvGrpSpPr>
        <p:grpSpPr>
          <a:xfrm>
            <a:off x="9406960" y="4037224"/>
            <a:ext cx="1156600" cy="352576"/>
            <a:chOff x="6583160" y="4806490"/>
            <a:chExt cx="1156600" cy="352576"/>
          </a:xfrm>
        </p:grpSpPr>
        <p:sp>
          <p:nvSpPr>
            <p:cNvPr id="52" name="Shape 592">
              <a:extLst>
                <a:ext uri="{FF2B5EF4-FFF2-40B4-BE49-F238E27FC236}">
                  <a16:creationId xmlns:a16="http://schemas.microsoft.com/office/drawing/2014/main" id="{8A01BABD-B3EB-4A1B-8AEF-D336CF548A8E}"/>
                </a:ext>
              </a:extLst>
            </p:cNvPr>
            <p:cNvSpPr/>
            <p:nvPr/>
          </p:nvSpPr>
          <p:spPr>
            <a:xfrm>
              <a:off x="6583160" y="4806490"/>
              <a:ext cx="1135499" cy="352576"/>
            </a:xfrm>
            <a:prstGeom prst="roundRect">
              <a:avLst>
                <a:gd name="adj" fmla="val 50000"/>
              </a:avLst>
            </a:prstGeom>
            <a:solidFill>
              <a:schemeClr val="bg2">
                <a:lumMod val="90000"/>
              </a:schemeClr>
            </a:solidFill>
            <a:ln w="12700">
              <a:miter lim="400000"/>
            </a:ln>
          </p:spPr>
          <p:txBody>
            <a:bodyPr lIns="45719" rIns="45719" anchor="ctr"/>
            <a:lstStyle/>
            <a:p>
              <a:pPr lvl="0" defTabSz="914400">
                <a:defRPr sz="1800">
                  <a:solidFill>
                    <a:srgbClr val="000000"/>
                  </a:solidFill>
                  <a:latin typeface="Arial"/>
                  <a:ea typeface="Arial"/>
                  <a:cs typeface="Arial"/>
                  <a:sym typeface="Arial"/>
                </a:defRPr>
              </a:pPr>
              <a:endParaRPr>
                <a:solidFill>
                  <a:schemeClr val="bg1"/>
                </a:solidFill>
              </a:endParaRPr>
            </a:p>
          </p:txBody>
        </p:sp>
        <p:sp>
          <p:nvSpPr>
            <p:cNvPr id="53" name="TextBox 52">
              <a:extLst>
                <a:ext uri="{FF2B5EF4-FFF2-40B4-BE49-F238E27FC236}">
                  <a16:creationId xmlns:a16="http://schemas.microsoft.com/office/drawing/2014/main" id="{134ED575-0CD5-45C4-8D12-7410AD971F8E}"/>
                </a:ext>
              </a:extLst>
            </p:cNvPr>
            <p:cNvSpPr txBox="1"/>
            <p:nvPr/>
          </p:nvSpPr>
          <p:spPr>
            <a:xfrm>
              <a:off x="6596607" y="4851031"/>
              <a:ext cx="1143153" cy="261609"/>
            </a:xfrm>
            <a:prstGeom prst="rect">
              <a:avLst/>
            </a:prstGeom>
            <a:noFill/>
          </p:spPr>
          <p:txBody>
            <a:bodyPr wrap="square" rtlCol="0">
              <a:spAutoFit/>
            </a:bodyPr>
            <a:lstStyle/>
            <a:p>
              <a:pPr algn="ctr"/>
              <a:r>
                <a:rPr lang="en-US" sz="1100" b="1" dirty="0">
                  <a:solidFill>
                    <a:schemeClr val="bg1"/>
                  </a:solidFill>
                  <a:latin typeface="Lato" charset="0"/>
                  <a:ea typeface="Lato" charset="0"/>
                  <a:cs typeface="Lato" charset="0"/>
                </a:rPr>
                <a:t>4</a:t>
              </a:r>
              <a:r>
                <a:rPr lang="id-ID" sz="1100" b="1" dirty="0">
                  <a:solidFill>
                    <a:schemeClr val="bg1"/>
                  </a:solidFill>
                  <a:latin typeface="Lato" charset="0"/>
                  <a:ea typeface="Lato" charset="0"/>
                  <a:cs typeface="Lato" charset="0"/>
                </a:rPr>
                <a:t> WEEKS</a:t>
              </a:r>
              <a:endParaRPr lang="en-US" sz="1100" b="1" dirty="0">
                <a:solidFill>
                  <a:schemeClr val="bg1"/>
                </a:solidFill>
                <a:latin typeface="Lato" charset="0"/>
                <a:ea typeface="Lato" charset="0"/>
                <a:cs typeface="Lato" charset="0"/>
              </a:endParaRPr>
            </a:p>
          </p:txBody>
        </p:sp>
      </p:grpSp>
      <p:sp>
        <p:nvSpPr>
          <p:cNvPr id="54" name="TextBox 53">
            <a:extLst>
              <a:ext uri="{FF2B5EF4-FFF2-40B4-BE49-F238E27FC236}">
                <a16:creationId xmlns:a16="http://schemas.microsoft.com/office/drawing/2014/main" id="{1924B6A5-EB44-4047-B25F-E09D9E00E123}"/>
              </a:ext>
            </a:extLst>
          </p:cNvPr>
          <p:cNvSpPr txBox="1"/>
          <p:nvPr/>
        </p:nvSpPr>
        <p:spPr>
          <a:xfrm>
            <a:off x="1272617" y="4608365"/>
            <a:ext cx="1970035" cy="523220"/>
          </a:xfrm>
          <a:prstGeom prst="rect">
            <a:avLst/>
          </a:prstGeom>
          <a:noFill/>
        </p:spPr>
        <p:txBody>
          <a:bodyPr wrap="square" rtlCol="0">
            <a:spAutoFit/>
          </a:bodyPr>
          <a:lstStyle/>
          <a:p>
            <a:r>
              <a:rPr lang="id-ID" sz="28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A&amp;E</a:t>
            </a:r>
            <a:endParaRPr lang="en-US" sz="28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55" name="7 CuadroTexto">
            <a:extLst>
              <a:ext uri="{FF2B5EF4-FFF2-40B4-BE49-F238E27FC236}">
                <a16:creationId xmlns:a16="http://schemas.microsoft.com/office/drawing/2014/main" id="{D319A42D-E504-4DBB-A9A3-8D876683BA46}"/>
              </a:ext>
            </a:extLst>
          </p:cNvPr>
          <p:cNvSpPr txBox="1"/>
          <p:nvPr/>
        </p:nvSpPr>
        <p:spPr>
          <a:xfrm>
            <a:off x="1272617" y="4768467"/>
            <a:ext cx="2070459" cy="1820370"/>
          </a:xfrm>
          <a:prstGeom prst="rect">
            <a:avLst/>
          </a:prstGeom>
          <a:noFill/>
        </p:spPr>
        <p:txBody>
          <a:bodyPr wrap="square">
            <a:spAutoFit/>
          </a:bodyPr>
          <a:lstStyle/>
          <a:p>
            <a:pPr>
              <a:defRPr/>
            </a:pPr>
            <a:endParaRPr lang="en-US" sz="2000"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endParaRPr lang="en-GB" sz="2000"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r>
              <a:rPr lang="en-GB" sz="2000"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ED </a:t>
            </a:r>
          </a:p>
          <a:p>
            <a:pPr>
              <a:defRPr/>
            </a:pPr>
            <a:r>
              <a:rPr lang="en-GB" sz="2000"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workup </a:t>
            </a:r>
            <a:br>
              <a:rPr lang="en-GB" sz="2000"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br>
            <a:r>
              <a:rPr lang="en-GB" sz="2000"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referral</a:t>
            </a:r>
            <a:endParaRPr lang="en-US" sz="2000"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lnSpc>
                <a:spcPts val="1280"/>
              </a:lnSpc>
              <a:defRPr/>
            </a:pPr>
            <a:endParaRPr lang="en-US" sz="2000" dirty="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56" name="TextBox 55">
            <a:extLst>
              <a:ext uri="{FF2B5EF4-FFF2-40B4-BE49-F238E27FC236}">
                <a16:creationId xmlns:a16="http://schemas.microsoft.com/office/drawing/2014/main" id="{287D83A1-0330-4984-A6EC-32B592BB80DC}"/>
              </a:ext>
            </a:extLst>
          </p:cNvPr>
          <p:cNvSpPr txBox="1"/>
          <p:nvPr/>
        </p:nvSpPr>
        <p:spPr>
          <a:xfrm>
            <a:off x="3899357" y="4599190"/>
            <a:ext cx="1970035" cy="523220"/>
          </a:xfrm>
          <a:prstGeom prst="rect">
            <a:avLst/>
          </a:prstGeom>
          <a:noFill/>
        </p:spPr>
        <p:txBody>
          <a:bodyPr wrap="square" rtlCol="0">
            <a:spAutoFit/>
          </a:bodyPr>
          <a:lstStyle/>
          <a:p>
            <a:r>
              <a:rPr lang="id-ID" sz="2800" b="1" err="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Clinic</a:t>
            </a:r>
            <a:endParaRPr lang="en-US" sz="28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57" name="7 CuadroTexto">
            <a:extLst>
              <a:ext uri="{FF2B5EF4-FFF2-40B4-BE49-F238E27FC236}">
                <a16:creationId xmlns:a16="http://schemas.microsoft.com/office/drawing/2014/main" id="{B68193F0-DC50-4C53-BC22-FF0D01BEE32B}"/>
              </a:ext>
            </a:extLst>
          </p:cNvPr>
          <p:cNvSpPr txBox="1"/>
          <p:nvPr/>
        </p:nvSpPr>
        <p:spPr>
          <a:xfrm>
            <a:off x="3899357" y="4759292"/>
            <a:ext cx="2196643" cy="1631216"/>
          </a:xfrm>
          <a:prstGeom prst="rect">
            <a:avLst/>
          </a:prstGeom>
          <a:noFill/>
        </p:spPr>
        <p:txBody>
          <a:bodyPr wrap="square">
            <a:spAutoFit/>
          </a:bodyPr>
          <a:lstStyle/>
          <a:p>
            <a:pPr>
              <a:defRPr/>
            </a:pPr>
            <a:endParaRPr lang="en-US"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endPar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7 days </a:t>
            </a:r>
            <a:b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br>
            <a: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operative plan</a:t>
            </a:r>
            <a:endParaRPr lang="en-US"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endParaRPr lang="en-US"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60" name="TextBox 59">
            <a:extLst>
              <a:ext uri="{FF2B5EF4-FFF2-40B4-BE49-F238E27FC236}">
                <a16:creationId xmlns:a16="http://schemas.microsoft.com/office/drawing/2014/main" id="{B6AF3049-9082-4DBD-98C9-B964F5689845}"/>
              </a:ext>
            </a:extLst>
          </p:cNvPr>
          <p:cNvSpPr txBox="1"/>
          <p:nvPr/>
        </p:nvSpPr>
        <p:spPr>
          <a:xfrm>
            <a:off x="6526097" y="4609742"/>
            <a:ext cx="1970035" cy="523220"/>
          </a:xfrm>
          <a:prstGeom prst="rect">
            <a:avLst/>
          </a:prstGeom>
          <a:noFill/>
        </p:spPr>
        <p:txBody>
          <a:bodyPr wrap="square" rtlCol="0">
            <a:spAutoFit/>
          </a:bodyPr>
          <a:lstStyle/>
          <a:p>
            <a:r>
              <a:rPr lang="id-ID" sz="2800" b="1" err="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Surgery</a:t>
            </a:r>
            <a:endParaRPr lang="en-US" sz="28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61" name="7 CuadroTexto">
            <a:extLst>
              <a:ext uri="{FF2B5EF4-FFF2-40B4-BE49-F238E27FC236}">
                <a16:creationId xmlns:a16="http://schemas.microsoft.com/office/drawing/2014/main" id="{D2F21E2B-1DFB-4D73-888F-13654B7EE7D9}"/>
              </a:ext>
            </a:extLst>
          </p:cNvPr>
          <p:cNvSpPr txBox="1"/>
          <p:nvPr/>
        </p:nvSpPr>
        <p:spPr>
          <a:xfrm>
            <a:off x="6526097" y="4769844"/>
            <a:ext cx="2070459" cy="2246769"/>
          </a:xfrm>
          <a:prstGeom prst="rect">
            <a:avLst/>
          </a:prstGeom>
          <a:noFill/>
        </p:spPr>
        <p:txBody>
          <a:bodyPr wrap="square">
            <a:spAutoFit/>
          </a:bodyPr>
          <a:lstStyle/>
          <a:p>
            <a:pPr>
              <a:defRPr/>
            </a:pPr>
            <a:endParaRPr lang="en-US"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endPar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am surgery</a:t>
            </a:r>
            <a:b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br>
            <a: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7 hrs eye </a:t>
            </a:r>
            <a:r>
              <a:rPr lang="en-GB" sz="2000" err="1">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obs</a:t>
            </a:r>
            <a: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 </a:t>
            </a:r>
            <a:b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br>
            <a: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same day </a:t>
            </a:r>
            <a:b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br>
            <a:r>
              <a:rPr lang="en-GB" sz="200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&gt; </a:t>
            </a:r>
            <a: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discharge</a:t>
            </a:r>
            <a:endParaRPr lang="en-US"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a:p>
            <a:pPr>
              <a:defRPr/>
            </a:pPr>
            <a:endParaRPr lang="en-US"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62" name="TextBox 61">
            <a:extLst>
              <a:ext uri="{FF2B5EF4-FFF2-40B4-BE49-F238E27FC236}">
                <a16:creationId xmlns:a16="http://schemas.microsoft.com/office/drawing/2014/main" id="{D10AE9BE-84CD-425F-BDCA-61F048A76D81}"/>
              </a:ext>
            </a:extLst>
          </p:cNvPr>
          <p:cNvSpPr txBox="1"/>
          <p:nvPr/>
        </p:nvSpPr>
        <p:spPr>
          <a:xfrm>
            <a:off x="9106299" y="4616183"/>
            <a:ext cx="1970035" cy="523220"/>
          </a:xfrm>
          <a:prstGeom prst="rect">
            <a:avLst/>
          </a:prstGeom>
          <a:noFill/>
        </p:spPr>
        <p:txBody>
          <a:bodyPr wrap="square" rtlCol="0">
            <a:spAutoFit/>
          </a:bodyPr>
          <a:lstStyle/>
          <a:p>
            <a:r>
              <a:rPr lang="id-ID" sz="2800" b="1" err="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Follow</a:t>
            </a:r>
            <a:r>
              <a:rPr lang="id-ID" sz="28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 </a:t>
            </a:r>
            <a:r>
              <a:rPr lang="id-ID" sz="2800" b="1" err="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rPr>
              <a:t>Up</a:t>
            </a:r>
            <a:endParaRPr lang="en-US" sz="2800" b="1">
              <a:solidFill>
                <a:schemeClr val="tx1">
                  <a:lumMod val="75000"/>
                  <a:lumOff val="25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sp>
        <p:nvSpPr>
          <p:cNvPr id="63" name="7 CuadroTexto">
            <a:extLst>
              <a:ext uri="{FF2B5EF4-FFF2-40B4-BE49-F238E27FC236}">
                <a16:creationId xmlns:a16="http://schemas.microsoft.com/office/drawing/2014/main" id="{EA2B18E0-248F-47D9-94F8-53F54D2CBB13}"/>
              </a:ext>
            </a:extLst>
          </p:cNvPr>
          <p:cNvSpPr txBox="1"/>
          <p:nvPr/>
        </p:nvSpPr>
        <p:spPr>
          <a:xfrm>
            <a:off x="9106299" y="4776285"/>
            <a:ext cx="2070459" cy="1015663"/>
          </a:xfrm>
          <a:prstGeom prst="rect">
            <a:avLst/>
          </a:prstGeom>
          <a:noFill/>
        </p:spPr>
        <p:txBody>
          <a:bodyPr wrap="square">
            <a:spAutoFit/>
          </a:bodyPr>
          <a:lstStyle/>
          <a:p>
            <a:pPr>
              <a:defRPr/>
            </a:pPr>
            <a:endParaRPr lang="en-GB" sz="2000">
              <a:solidFill>
                <a:schemeClr val="bg1">
                  <a:lumMod val="50000"/>
                </a:schemeClr>
              </a:solidFill>
              <a:latin typeface="Roboto" panose="02000000000000000000" pitchFamily="2" charset="0"/>
              <a:ea typeface="Roboto" panose="02000000000000000000" pitchFamily="2" charset="0"/>
              <a:cs typeface="Lato" charset="0"/>
            </a:endParaRPr>
          </a:p>
          <a:p>
            <a:pPr>
              <a:defRPr/>
            </a:pPr>
            <a:endParaRPr lang="en-GB" sz="2000">
              <a:solidFill>
                <a:schemeClr val="bg1">
                  <a:lumMod val="50000"/>
                </a:schemeClr>
              </a:solidFill>
              <a:latin typeface="Roboto" panose="02000000000000000000" pitchFamily="2" charset="0"/>
              <a:ea typeface="Roboto" panose="02000000000000000000" pitchFamily="2" charset="0"/>
              <a:cs typeface="Lato" charset="0"/>
            </a:endParaRPr>
          </a:p>
          <a:p>
            <a:pPr>
              <a:defRPr/>
            </a:pPr>
            <a:r>
              <a:rPr lang="en-GB"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rPr>
              <a:t>&gt; 2/52 post op</a:t>
            </a:r>
            <a:endParaRPr lang="en-US" sz="2000">
              <a:solidFill>
                <a:schemeClr val="bg1">
                  <a:lumMod val="50000"/>
                </a:schemeClr>
              </a:solidFill>
              <a:latin typeface="Lato Hairline" panose="020F0502020204030203" pitchFamily="34" charset="0"/>
              <a:ea typeface="Lato Hairline" panose="020F0502020204030203" pitchFamily="34" charset="0"/>
              <a:cs typeface="Lato Hairline" panose="020F0502020204030203" pitchFamily="34" charset="0"/>
            </a:endParaRPr>
          </a:p>
        </p:txBody>
      </p:sp>
      <p:pic>
        <p:nvPicPr>
          <p:cNvPr id="4100" name="Picture 4">
            <a:extLst>
              <a:ext uri="{FF2B5EF4-FFF2-40B4-BE49-F238E27FC236}">
                <a16:creationId xmlns:a16="http://schemas.microsoft.com/office/drawing/2014/main" id="{E6E40F22-8901-BE4E-B3E8-7BADECA8DE26}"/>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789625" y="2898820"/>
            <a:ext cx="706909" cy="64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C5C75CD-811C-C340-A4CE-50CF74BC0D34}"/>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4502253" y="2924398"/>
            <a:ext cx="581498" cy="64165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1FBD3181-9DF3-2943-8396-8CE4D21159ED}"/>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7123952" y="2953659"/>
            <a:ext cx="648000" cy="621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1BE0398C-C038-924C-AFD5-4D0030106AA7}"/>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9661587" y="2898820"/>
            <a:ext cx="647338" cy="76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849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0-#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0-#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0-#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0-#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0-#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0-#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0-#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0-#ppt_w/2"/>
                                          </p:val>
                                        </p:tav>
                                        <p:tav tm="100000">
                                          <p:val>
                                            <p:strVal val="#ppt_x"/>
                                          </p:val>
                                        </p:tav>
                                      </p:tavLst>
                                    </p:anim>
                                    <p:anim calcmode="lin" valueType="num">
                                      <p:cBhvr additive="base">
                                        <p:cTn id="53" dur="500" fill="hold"/>
                                        <p:tgtEl>
                                          <p:spTgt spid="48"/>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0-#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additive="base">
                                        <p:cTn id="60" dur="500" fill="hold"/>
                                        <p:tgtEl>
                                          <p:spTgt spid="54"/>
                                        </p:tgtEl>
                                        <p:attrNameLst>
                                          <p:attrName>ppt_x</p:attrName>
                                        </p:attrNameLst>
                                      </p:cBhvr>
                                      <p:tavLst>
                                        <p:tav tm="0">
                                          <p:val>
                                            <p:strVal val="0-#ppt_w/2"/>
                                          </p:val>
                                        </p:tav>
                                        <p:tav tm="100000">
                                          <p:val>
                                            <p:strVal val="#ppt_x"/>
                                          </p:val>
                                        </p:tav>
                                      </p:tavLst>
                                    </p:anim>
                                    <p:anim calcmode="lin" valueType="num">
                                      <p:cBhvr additive="base">
                                        <p:cTn id="61" dur="500" fill="hold"/>
                                        <p:tgtEl>
                                          <p:spTgt spid="54"/>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additive="base">
                                        <p:cTn id="64" dur="500" fill="hold"/>
                                        <p:tgtEl>
                                          <p:spTgt spid="56"/>
                                        </p:tgtEl>
                                        <p:attrNameLst>
                                          <p:attrName>ppt_x</p:attrName>
                                        </p:attrNameLst>
                                      </p:cBhvr>
                                      <p:tavLst>
                                        <p:tav tm="0">
                                          <p:val>
                                            <p:strVal val="0-#ppt_w/2"/>
                                          </p:val>
                                        </p:tav>
                                        <p:tav tm="100000">
                                          <p:val>
                                            <p:strVal val="#ppt_x"/>
                                          </p:val>
                                        </p:tav>
                                      </p:tavLst>
                                    </p:anim>
                                    <p:anim calcmode="lin" valueType="num">
                                      <p:cBhvr additive="base">
                                        <p:cTn id="65" dur="500" fill="hold"/>
                                        <p:tgtEl>
                                          <p:spTgt spid="56"/>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0-#ppt_w/2"/>
                                          </p:val>
                                        </p:tav>
                                        <p:tav tm="100000">
                                          <p:val>
                                            <p:strVal val="#ppt_x"/>
                                          </p:val>
                                        </p:tav>
                                      </p:tavLst>
                                    </p:anim>
                                    <p:anim calcmode="lin" valueType="num">
                                      <p:cBhvr additive="base">
                                        <p:cTn id="69" dur="500" fill="hold"/>
                                        <p:tgtEl>
                                          <p:spTgt spid="60"/>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additive="base">
                                        <p:cTn id="72" dur="500" fill="hold"/>
                                        <p:tgtEl>
                                          <p:spTgt spid="62"/>
                                        </p:tgtEl>
                                        <p:attrNameLst>
                                          <p:attrName>ppt_x</p:attrName>
                                        </p:attrNameLst>
                                      </p:cBhvr>
                                      <p:tavLst>
                                        <p:tav tm="0">
                                          <p:val>
                                            <p:strVal val="0-#ppt_w/2"/>
                                          </p:val>
                                        </p:tav>
                                        <p:tav tm="100000">
                                          <p:val>
                                            <p:strVal val="#ppt_x"/>
                                          </p:val>
                                        </p:tav>
                                      </p:tavLst>
                                    </p:anim>
                                    <p:anim calcmode="lin" valueType="num">
                                      <p:cBhvr additive="base">
                                        <p:cTn id="73" dur="500" fill="hold"/>
                                        <p:tgtEl>
                                          <p:spTgt spid="62"/>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4100"/>
                                        </p:tgtEl>
                                        <p:attrNameLst>
                                          <p:attrName>style.visibility</p:attrName>
                                        </p:attrNameLst>
                                      </p:cBhvr>
                                      <p:to>
                                        <p:strVal val="visible"/>
                                      </p:to>
                                    </p:set>
                                    <p:anim calcmode="lin" valueType="num">
                                      <p:cBhvr additive="base">
                                        <p:cTn id="76" dur="500" fill="hold"/>
                                        <p:tgtEl>
                                          <p:spTgt spid="4100"/>
                                        </p:tgtEl>
                                        <p:attrNameLst>
                                          <p:attrName>ppt_x</p:attrName>
                                        </p:attrNameLst>
                                      </p:cBhvr>
                                      <p:tavLst>
                                        <p:tav tm="0">
                                          <p:val>
                                            <p:strVal val="0-#ppt_w/2"/>
                                          </p:val>
                                        </p:tav>
                                        <p:tav tm="100000">
                                          <p:val>
                                            <p:strVal val="#ppt_x"/>
                                          </p:val>
                                        </p:tav>
                                      </p:tavLst>
                                    </p:anim>
                                    <p:anim calcmode="lin" valueType="num">
                                      <p:cBhvr additive="base">
                                        <p:cTn id="77" dur="500" fill="hold"/>
                                        <p:tgtEl>
                                          <p:spTgt spid="4100"/>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4102"/>
                                        </p:tgtEl>
                                        <p:attrNameLst>
                                          <p:attrName>style.visibility</p:attrName>
                                        </p:attrNameLst>
                                      </p:cBhvr>
                                      <p:to>
                                        <p:strVal val="visible"/>
                                      </p:to>
                                    </p:set>
                                    <p:anim calcmode="lin" valueType="num">
                                      <p:cBhvr additive="base">
                                        <p:cTn id="80" dur="500" fill="hold"/>
                                        <p:tgtEl>
                                          <p:spTgt spid="4102"/>
                                        </p:tgtEl>
                                        <p:attrNameLst>
                                          <p:attrName>ppt_x</p:attrName>
                                        </p:attrNameLst>
                                      </p:cBhvr>
                                      <p:tavLst>
                                        <p:tav tm="0">
                                          <p:val>
                                            <p:strVal val="0-#ppt_w/2"/>
                                          </p:val>
                                        </p:tav>
                                        <p:tav tm="100000">
                                          <p:val>
                                            <p:strVal val="#ppt_x"/>
                                          </p:val>
                                        </p:tav>
                                      </p:tavLst>
                                    </p:anim>
                                    <p:anim calcmode="lin" valueType="num">
                                      <p:cBhvr additive="base">
                                        <p:cTn id="81" dur="500" fill="hold"/>
                                        <p:tgtEl>
                                          <p:spTgt spid="4102"/>
                                        </p:tgtEl>
                                        <p:attrNameLst>
                                          <p:attrName>ppt_y</p:attrName>
                                        </p:attrNameLst>
                                      </p:cBhvr>
                                      <p:tavLst>
                                        <p:tav tm="0">
                                          <p:val>
                                            <p:strVal val="#ppt_y"/>
                                          </p:val>
                                        </p:tav>
                                        <p:tav tm="100000">
                                          <p:val>
                                            <p:strVal val="#ppt_y"/>
                                          </p:val>
                                        </p:tav>
                                      </p:tavLst>
                                    </p:anim>
                                  </p:childTnLst>
                                </p:cTn>
                              </p:par>
                              <p:par>
                                <p:cTn id="82" presetID="2" presetClass="entr" presetSubtype="8" fill="hold" nodeType="withEffect">
                                  <p:stCondLst>
                                    <p:cond delay="0"/>
                                  </p:stCondLst>
                                  <p:childTnLst>
                                    <p:set>
                                      <p:cBhvr>
                                        <p:cTn id="83" dur="1" fill="hold">
                                          <p:stCondLst>
                                            <p:cond delay="0"/>
                                          </p:stCondLst>
                                        </p:cTn>
                                        <p:tgtEl>
                                          <p:spTgt spid="4104"/>
                                        </p:tgtEl>
                                        <p:attrNameLst>
                                          <p:attrName>style.visibility</p:attrName>
                                        </p:attrNameLst>
                                      </p:cBhvr>
                                      <p:to>
                                        <p:strVal val="visible"/>
                                      </p:to>
                                    </p:set>
                                    <p:anim calcmode="lin" valueType="num">
                                      <p:cBhvr additive="base">
                                        <p:cTn id="84" dur="500" fill="hold"/>
                                        <p:tgtEl>
                                          <p:spTgt spid="4104"/>
                                        </p:tgtEl>
                                        <p:attrNameLst>
                                          <p:attrName>ppt_x</p:attrName>
                                        </p:attrNameLst>
                                      </p:cBhvr>
                                      <p:tavLst>
                                        <p:tav tm="0">
                                          <p:val>
                                            <p:strVal val="0-#ppt_w/2"/>
                                          </p:val>
                                        </p:tav>
                                        <p:tav tm="100000">
                                          <p:val>
                                            <p:strVal val="#ppt_x"/>
                                          </p:val>
                                        </p:tav>
                                      </p:tavLst>
                                    </p:anim>
                                    <p:anim calcmode="lin" valueType="num">
                                      <p:cBhvr additive="base">
                                        <p:cTn id="85" dur="500" fill="hold"/>
                                        <p:tgtEl>
                                          <p:spTgt spid="4104"/>
                                        </p:tgtEl>
                                        <p:attrNameLst>
                                          <p:attrName>ppt_y</p:attrName>
                                        </p:attrNameLst>
                                      </p:cBhvr>
                                      <p:tavLst>
                                        <p:tav tm="0">
                                          <p:val>
                                            <p:strVal val="#ppt_y"/>
                                          </p:val>
                                        </p:tav>
                                        <p:tav tm="100000">
                                          <p:val>
                                            <p:strVal val="#ppt_y"/>
                                          </p:val>
                                        </p:tav>
                                      </p:tavLst>
                                    </p:anim>
                                  </p:childTnLst>
                                </p:cTn>
                              </p:par>
                              <p:par>
                                <p:cTn id="86" presetID="2" presetClass="entr" presetSubtype="8" fill="hold" nodeType="withEffect">
                                  <p:stCondLst>
                                    <p:cond delay="0"/>
                                  </p:stCondLst>
                                  <p:childTnLst>
                                    <p:set>
                                      <p:cBhvr>
                                        <p:cTn id="87" dur="1" fill="hold">
                                          <p:stCondLst>
                                            <p:cond delay="0"/>
                                          </p:stCondLst>
                                        </p:cTn>
                                        <p:tgtEl>
                                          <p:spTgt spid="4106"/>
                                        </p:tgtEl>
                                        <p:attrNameLst>
                                          <p:attrName>style.visibility</p:attrName>
                                        </p:attrNameLst>
                                      </p:cBhvr>
                                      <p:to>
                                        <p:strVal val="visible"/>
                                      </p:to>
                                    </p:set>
                                    <p:anim calcmode="lin" valueType="num">
                                      <p:cBhvr additive="base">
                                        <p:cTn id="88" dur="500" fill="hold"/>
                                        <p:tgtEl>
                                          <p:spTgt spid="4106"/>
                                        </p:tgtEl>
                                        <p:attrNameLst>
                                          <p:attrName>ppt_x</p:attrName>
                                        </p:attrNameLst>
                                      </p:cBhvr>
                                      <p:tavLst>
                                        <p:tav tm="0">
                                          <p:val>
                                            <p:strVal val="0-#ppt_w/2"/>
                                          </p:val>
                                        </p:tav>
                                        <p:tav tm="100000">
                                          <p:val>
                                            <p:strVal val="#ppt_x"/>
                                          </p:val>
                                        </p:tav>
                                      </p:tavLst>
                                    </p:anim>
                                    <p:anim calcmode="lin" valueType="num">
                                      <p:cBhvr additive="base">
                                        <p:cTn id="89"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500"/>
                                        <p:tgtEl>
                                          <p:spTgt spid="5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1" grpId="0" animBg="1"/>
      <p:bldP spid="32" grpId="0" animBg="1"/>
      <p:bldP spid="33" grpId="0" animBg="1"/>
      <p:bldP spid="36" grpId="0"/>
      <p:bldP spid="46" grpId="0" animBg="1"/>
      <p:bldP spid="47" grpId="0"/>
      <p:bldP spid="54" grpId="0"/>
      <p:bldP spid="55" grpId="0"/>
      <p:bldP spid="56" grpId="0"/>
      <p:bldP spid="57" grpId="0"/>
      <p:bldP spid="60" grpId="0"/>
      <p:bldP spid="61" grpId="0"/>
      <p:bldP spid="62"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cap="small" spc="600">
                <a:solidFill>
                  <a:schemeClr val="accent1"/>
                </a:solidFill>
                <a:latin typeface="Lato Hairline" panose="020F0502020204030203" pitchFamily="34" charset="0"/>
                <a:ea typeface="Lato Hairline" panose="020F0502020204030203" pitchFamily="34" charset="0"/>
                <a:cs typeface="Lato Hairline" panose="020F0502020204030203" pitchFamily="34" charset="0"/>
              </a:rPr>
              <a:t>Methodology</a:t>
            </a:r>
            <a:endParaRPr lang="en-GB" b="1"/>
          </a:p>
        </p:txBody>
      </p:sp>
      <p:sp>
        <p:nvSpPr>
          <p:cNvPr id="2" name="Content Placeholder 1">
            <a:extLst>
              <a:ext uri="{FF2B5EF4-FFF2-40B4-BE49-F238E27FC236}">
                <a16:creationId xmlns:a16="http://schemas.microsoft.com/office/drawing/2014/main" id="{17340DB0-550C-6F4A-B545-275D3149FAA4}"/>
              </a:ext>
            </a:extLst>
          </p:cNvPr>
          <p:cNvSpPr>
            <a:spLocks noGrp="1"/>
          </p:cNvSpPr>
          <p:nvPr>
            <p:ph idx="1"/>
          </p:nvPr>
        </p:nvSpPr>
        <p:spPr/>
        <p:txBody>
          <a:bodyPr/>
          <a:lstStyle/>
          <a:p>
            <a:pPr marL="285750" indent="-285750"/>
            <a:r>
              <a:rPr lang="en-GB" dirty="0">
                <a:latin typeface="Lato Hairline" panose="020F0502020204030203" pitchFamily="34" charset="0"/>
                <a:ea typeface="Lato Hairline" panose="020F0502020204030203" pitchFamily="34" charset="0"/>
                <a:cs typeface="Lato Hairline" panose="020F0502020204030203" pitchFamily="34" charset="0"/>
              </a:rPr>
              <a:t>Retrospective review </a:t>
            </a:r>
          </a:p>
          <a:p>
            <a:pPr marL="285750" indent="-285750"/>
            <a:r>
              <a:rPr lang="en-GB" dirty="0">
                <a:latin typeface="Lato Hairline" panose="020F0502020204030203" pitchFamily="34" charset="0"/>
                <a:ea typeface="Lato Hairline" panose="020F0502020204030203" pitchFamily="34" charset="0"/>
                <a:cs typeface="Lato Hairline" panose="020F0502020204030203" pitchFamily="34" charset="0"/>
              </a:rPr>
              <a:t>Jan 1</a:t>
            </a:r>
            <a:r>
              <a:rPr lang="en-GB" baseline="30000" dirty="0">
                <a:latin typeface="Lato Hairline" panose="020F0502020204030203" pitchFamily="34" charset="0"/>
                <a:ea typeface="Lato Hairline" panose="020F0502020204030203" pitchFamily="34" charset="0"/>
                <a:cs typeface="Lato Hairline" panose="020F0502020204030203" pitchFamily="34" charset="0"/>
              </a:rPr>
              <a:t>st</a:t>
            </a:r>
            <a:r>
              <a:rPr lang="en-GB" dirty="0">
                <a:latin typeface="Lato Hairline" panose="020F0502020204030203" pitchFamily="34" charset="0"/>
                <a:ea typeface="Lato Hairline" panose="020F0502020204030203" pitchFamily="34" charset="0"/>
                <a:cs typeface="Lato Hairline" panose="020F0502020204030203" pitchFamily="34" charset="0"/>
              </a:rPr>
              <a:t> 2014 – 31</a:t>
            </a:r>
            <a:r>
              <a:rPr lang="en-GB" baseline="30000" dirty="0">
                <a:latin typeface="Lato Hairline" panose="020F0502020204030203" pitchFamily="34" charset="0"/>
                <a:ea typeface="Lato Hairline" panose="020F0502020204030203" pitchFamily="34" charset="0"/>
                <a:cs typeface="Lato Hairline" panose="020F0502020204030203" pitchFamily="34" charset="0"/>
              </a:rPr>
              <a:t>st</a:t>
            </a:r>
            <a:r>
              <a:rPr lang="en-GB" dirty="0">
                <a:latin typeface="Lato Hairline" panose="020F0502020204030203" pitchFamily="34" charset="0"/>
                <a:ea typeface="Lato Hairline" panose="020F0502020204030203" pitchFamily="34" charset="0"/>
                <a:cs typeface="Lato Hairline" panose="020F0502020204030203" pitchFamily="34" charset="0"/>
              </a:rPr>
              <a:t> Dec 2020 </a:t>
            </a:r>
          </a:p>
          <a:p>
            <a:pPr marL="285750" indent="-285750"/>
            <a:r>
              <a:rPr lang="en-GB" dirty="0">
                <a:latin typeface="Lato Hairline" panose="020F0502020204030203" pitchFamily="34" charset="0"/>
                <a:ea typeface="Lato Hairline" panose="020F0502020204030203" pitchFamily="34" charset="0"/>
                <a:cs typeface="Lato Hairline" panose="020F0502020204030203" pitchFamily="34" charset="0"/>
              </a:rPr>
              <a:t>Key terms:	‘ZMC’, zygoma, orbital floor, orbit, cheek bone, </a:t>
            </a:r>
            <a:br>
              <a:rPr lang="en-GB" dirty="0">
                <a:latin typeface="Lato Hairline" panose="020F0502020204030203" pitchFamily="34" charset="0"/>
                <a:ea typeface="Lato Hairline" panose="020F0502020204030203" pitchFamily="34" charset="0"/>
                <a:cs typeface="Lato Hairline" panose="020F0502020204030203" pitchFamily="34" charset="0"/>
              </a:rPr>
            </a:br>
            <a:r>
              <a:rPr lang="en-GB" dirty="0">
                <a:latin typeface="Lato Hairline" panose="020F0502020204030203" pitchFamily="34" charset="0"/>
                <a:ea typeface="Lato Hairline" panose="020F0502020204030203" pitchFamily="34" charset="0"/>
                <a:cs typeface="Lato Hairline" panose="020F0502020204030203" pitchFamily="34" charset="0"/>
              </a:rPr>
              <a:t>			zygomatic maxillary complex</a:t>
            </a:r>
          </a:p>
          <a:p>
            <a:pPr marL="285750" indent="-285750"/>
            <a:r>
              <a:rPr lang="en-GB" dirty="0">
                <a:latin typeface="Lato Hairline" panose="020F0502020204030203" pitchFamily="34" charset="0"/>
                <a:ea typeface="Lato Hairline" panose="020F0502020204030203" pitchFamily="34" charset="0"/>
                <a:cs typeface="Lato Hairline" panose="020F0502020204030203" pitchFamily="34" charset="0"/>
              </a:rPr>
              <a:t>Collated on spreadsheet</a:t>
            </a:r>
          </a:p>
          <a:p>
            <a:pPr marL="285750" indent="-285750"/>
            <a:r>
              <a:rPr lang="en-GB" dirty="0">
                <a:latin typeface="Lato Hairline" panose="020F0502020204030203" pitchFamily="34" charset="0"/>
                <a:ea typeface="Lato Hairline" panose="020F0502020204030203" pitchFamily="34" charset="0"/>
                <a:cs typeface="Lato Hairline" panose="020F0502020204030203" pitchFamily="34" charset="0"/>
              </a:rPr>
              <a:t>Reviewed patient records</a:t>
            </a:r>
            <a:endParaRPr lang="en-US" dirty="0">
              <a:latin typeface="Lato Hairline" panose="020F0502020204030203" pitchFamily="34" charset="0"/>
              <a:ea typeface="Lato Hairline" panose="020F0502020204030203" pitchFamily="34" charset="0"/>
              <a:cs typeface="Lato Hairline" panose="020F0502020204030203" pitchFamily="34" charset="0"/>
            </a:endParaRPr>
          </a:p>
        </p:txBody>
      </p:sp>
      <p:pic>
        <p:nvPicPr>
          <p:cNvPr id="4" name="Picture 3" descr="Text, logo&#10;&#10;Description automatically generated">
            <a:extLst>
              <a:ext uri="{FF2B5EF4-FFF2-40B4-BE49-F238E27FC236}">
                <a16:creationId xmlns:a16="http://schemas.microsoft.com/office/drawing/2014/main" id="{104EB479-4488-344C-B373-B5112CE03632}"/>
              </a:ext>
            </a:extLst>
          </p:cNvPr>
          <p:cNvPicPr>
            <a:picLocks noChangeAspect="1"/>
          </p:cNvPicPr>
          <p:nvPr/>
        </p:nvPicPr>
        <p:blipFill>
          <a:blip r:embed="rId3"/>
          <a:stretch>
            <a:fillRect/>
          </a:stretch>
        </p:blipFill>
        <p:spPr>
          <a:xfrm>
            <a:off x="9180000" y="5220000"/>
            <a:ext cx="2851200" cy="1439229"/>
          </a:xfrm>
          <a:prstGeom prst="rect">
            <a:avLst/>
          </a:prstGeom>
        </p:spPr>
      </p:pic>
    </p:spTree>
    <p:extLst>
      <p:ext uri="{BB962C8B-B14F-4D97-AF65-F5344CB8AC3E}">
        <p14:creationId xmlns:p14="http://schemas.microsoft.com/office/powerpoint/2010/main" val="3965914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6686</TotalTime>
  <Words>1196</Words>
  <Application>Microsoft Macintosh PowerPoint</Application>
  <PresentationFormat>Widescreen</PresentationFormat>
  <Paragraphs>258</Paragraphs>
  <Slides>20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Lato</vt:lpstr>
      <vt:lpstr>Lato Hairline</vt:lpstr>
      <vt:lpstr>Lato Light</vt:lpstr>
      <vt:lpstr>Open Sans</vt:lpstr>
      <vt:lpstr>Roboto</vt:lpstr>
      <vt:lpstr>Symbol</vt:lpstr>
      <vt:lpstr>Office Theme</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Methodology</vt:lpstr>
      <vt:lpstr>PowerPoint Presentation</vt:lpstr>
      <vt:lpstr>PowerPoint Presentation</vt:lpstr>
      <vt:lpstr>PowerPoint Presentation</vt:lpstr>
      <vt:lpstr>PowerPoint Presentation</vt:lpstr>
      <vt:lpstr>to DC surgery</vt:lpstr>
      <vt:lpstr>PowerPoint Presentation</vt:lpstr>
      <vt:lpstr>PowerPoint Presentation</vt:lpstr>
      <vt:lpstr>PowerPoint Presentation</vt:lpstr>
      <vt:lpstr>PowerPoint Presentation</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hljdougl@liverpool.ac.uk</dc:creator>
  <cp:lastModifiedBy>PARMAR, Jiten (LEEDS TEACHING HOSPITALS NHS TRUST)</cp:lastModifiedBy>
  <cp:revision>70</cp:revision>
  <dcterms:created xsi:type="dcterms:W3CDTF">2021-03-01T16:17:42Z</dcterms:created>
  <dcterms:modified xsi:type="dcterms:W3CDTF">2022-11-24T12:45:39Z</dcterms:modified>
</cp:coreProperties>
</file>