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58" r:id="rId6"/>
    <p:sldId id="287" r:id="rId7"/>
    <p:sldId id="265" r:id="rId8"/>
    <p:sldId id="293" r:id="rId9"/>
    <p:sldId id="267" r:id="rId10"/>
    <p:sldId id="289" r:id="rId11"/>
    <p:sldId id="295" r:id="rId12"/>
    <p:sldId id="270" r:id="rId13"/>
    <p:sldId id="278" r:id="rId14"/>
    <p:sldId id="269" r:id="rId15"/>
    <p:sldId id="273" r:id="rId16"/>
    <p:sldId id="266" r:id="rId17"/>
    <p:sldId id="275" r:id="rId18"/>
    <p:sldId id="301" r:id="rId19"/>
    <p:sldId id="271" r:id="rId20"/>
    <p:sldId id="272" r:id="rId21"/>
    <p:sldId id="297" r:id="rId22"/>
    <p:sldId id="299" r:id="rId23"/>
    <p:sldId id="283" r:id="rId24"/>
    <p:sldId id="294" r:id="rId25"/>
    <p:sldId id="288" r:id="rId26"/>
    <p:sldId id="274" r:id="rId27"/>
    <p:sldId id="284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646" autoAdjust="0"/>
  </p:normalViewPr>
  <p:slideViewPr>
    <p:cSldViewPr snapToGrid="0" snapToObjects="1">
      <p:cViewPr varScale="1">
        <p:scale>
          <a:sx n="91" d="100"/>
          <a:sy n="91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AEC1A-C62C-42A6-A409-5B5823FACC6D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370EF-90A7-4E45-8EAD-3F358D0F1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1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Quite simply – STRIVE made a pledge to support full Trust learning in patient safety</a:t>
            </a:r>
          </a:p>
          <a:p>
            <a:endParaRPr lang="en-US" sz="1200" dirty="0"/>
          </a:p>
          <a:p>
            <a:r>
              <a:rPr lang="en-US" sz="1200" dirty="0"/>
              <a:t>We did this because we believe that leadership and safety are 2 sides of a coin and if we can come together and learn from each other we will lead a safer culture of care for our patients</a:t>
            </a:r>
          </a:p>
          <a:p>
            <a:endParaRPr lang="en-US" sz="1200" dirty="0"/>
          </a:p>
          <a:p>
            <a:r>
              <a:rPr lang="en-US" sz="1200" dirty="0"/>
              <a:t>Compassionate leadership enables shared learning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70EF-90A7-4E45-8EAD-3F358D0F10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1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CWEE 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70EF-90A7-4E45-8EAD-3F358D0F10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31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CWEE edit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70EF-90A7-4E45-8EAD-3F358D0F10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3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Thign</a:t>
            </a:r>
            <a:r>
              <a:rPr lang="en-GB" dirty="0"/>
              <a:t> to focus on is that inline with LISA mission, ¾ safety days included facilitated sessions around HF and </a:t>
            </a:r>
            <a:r>
              <a:rPr lang="en-GB" dirty="0" err="1"/>
              <a:t>civilty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70EF-90A7-4E45-8EAD-3F358D0F10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67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of the resources we developed was PESTO based on SIEPS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70EF-90A7-4E45-8EAD-3F358D0F104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44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Hospital based intelligence: Freedom to speak up, DATIX and CQC. E.g. crit care had a surge of SI’s and never events so </a:t>
            </a:r>
            <a:r>
              <a:rPr lang="en-GB" dirty="0" err="1"/>
              <a:t>programe</a:t>
            </a:r>
            <a:r>
              <a:rPr lang="en-GB" dirty="0"/>
              <a:t> of learning and support was offered to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70EF-90A7-4E45-8EAD-3F358D0F104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04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did the impact of COVID affected the way we work, report and respond to incidents.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70EF-90A7-4E45-8EAD-3F358D0F104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59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70EF-90A7-4E45-8EAD-3F358D0F104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27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70EF-90A7-4E45-8EAD-3F358D0F104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15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6485EE0-8D39-6341-9424-F245ABEAE585}"/>
              </a:ext>
            </a:extLst>
          </p:cNvPr>
          <p:cNvSpPr/>
          <p:nvPr userDrawn="1"/>
        </p:nvSpPr>
        <p:spPr>
          <a:xfrm>
            <a:off x="6755296" y="1570548"/>
            <a:ext cx="6092553" cy="609165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1ED1786A-C4A0-3544-93E2-AA11176DD2D7}"/>
              </a:ext>
            </a:extLst>
          </p:cNvPr>
          <p:cNvSpPr/>
          <p:nvPr userDrawn="1"/>
        </p:nvSpPr>
        <p:spPr>
          <a:xfrm>
            <a:off x="2700510" y="5771063"/>
            <a:ext cx="7614133" cy="7614162"/>
          </a:xfrm>
          <a:prstGeom prst="arc">
            <a:avLst>
              <a:gd name="adj1" fmla="val 13079278"/>
              <a:gd name="adj2" fmla="val 19266885"/>
            </a:avLst>
          </a:prstGeom>
          <a:ln w="355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791D3856-06DC-B74B-B0D8-D523207C3D51}"/>
              </a:ext>
            </a:extLst>
          </p:cNvPr>
          <p:cNvSpPr/>
          <p:nvPr userDrawn="1"/>
        </p:nvSpPr>
        <p:spPr>
          <a:xfrm>
            <a:off x="-409150" y="966651"/>
            <a:ext cx="734400" cy="733812"/>
          </a:xfrm>
          <a:prstGeom prst="arc">
            <a:avLst>
              <a:gd name="adj1" fmla="val 16200000"/>
              <a:gd name="adj2" fmla="val 5400000"/>
            </a:avLst>
          </a:prstGeom>
          <a:ln w="952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93038BDE-98A5-3B49-A39D-2F59724CC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858" y="3429000"/>
            <a:ext cx="5595039" cy="92637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Example cover title</a:t>
            </a:r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8632F23-9FFF-FB4D-B88E-8271F3A73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173" y="4486451"/>
            <a:ext cx="5595039" cy="92637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Gill Sans MT" panose="020B0502020104020203" pitchFamily="34" charset="77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Example subtitle</a:t>
            </a:r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E608962-EBD6-FA41-AAFF-53A019AF06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173" y="6135550"/>
            <a:ext cx="3087183" cy="29137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800" b="0" i="0">
                <a:solidFill>
                  <a:schemeClr val="accent1"/>
                </a:solidFill>
                <a:latin typeface="Gill Sans MT" panose="020B0502020104020203" pitchFamily="34" charset="77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00 January 0000</a:t>
            </a:r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CFE3EC9-59B4-554E-9438-8AF847DB22DA}"/>
              </a:ext>
            </a:extLst>
          </p:cNvPr>
          <p:cNvSpPr/>
          <p:nvPr userDrawn="1"/>
        </p:nvSpPr>
        <p:spPr>
          <a:xfrm>
            <a:off x="3512377" y="-1951952"/>
            <a:ext cx="2995200" cy="2995809"/>
          </a:xfrm>
          <a:prstGeom prst="arc">
            <a:avLst>
              <a:gd name="adj1" fmla="val 625918"/>
              <a:gd name="adj2" fmla="val 10185366"/>
            </a:avLst>
          </a:prstGeom>
          <a:ln w="3238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2CD22A7-BA76-E34C-B6D1-D4EA28D9EE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2970" y="2670541"/>
            <a:ext cx="3722866" cy="372309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427F5-5786-4C4C-B16C-897BF8375FCD}"/>
              </a:ext>
            </a:extLst>
          </p:cNvPr>
          <p:cNvGrpSpPr/>
          <p:nvPr userDrawn="1"/>
        </p:nvGrpSpPr>
        <p:grpSpPr>
          <a:xfrm>
            <a:off x="-3259198" y="-1742840"/>
            <a:ext cx="18563060" cy="10198857"/>
            <a:chOff x="-3259198" y="-1742840"/>
            <a:chExt cx="18563060" cy="1019885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1A4BC9-79D3-BB4F-8539-D7A8794CE317}"/>
                </a:ext>
              </a:extLst>
            </p:cNvPr>
            <p:cNvSpPr/>
            <p:nvPr userDrawn="1"/>
          </p:nvSpPr>
          <p:spPr>
            <a:xfrm>
              <a:off x="-2914760" y="-1742840"/>
              <a:ext cx="17691613" cy="174284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F8371FD-240B-444A-8131-D4BE62465190}"/>
                </a:ext>
              </a:extLst>
            </p:cNvPr>
            <p:cNvSpPr/>
            <p:nvPr userDrawn="1"/>
          </p:nvSpPr>
          <p:spPr>
            <a:xfrm flipV="1">
              <a:off x="12192000" y="-1332416"/>
              <a:ext cx="2908661" cy="948363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46D7A4-408C-5D4C-914A-8CEDC1B82C62}"/>
                </a:ext>
              </a:extLst>
            </p:cNvPr>
            <p:cNvSpPr/>
            <p:nvPr userDrawn="1"/>
          </p:nvSpPr>
          <p:spPr>
            <a:xfrm flipV="1">
              <a:off x="-2264227" y="6857999"/>
              <a:ext cx="17568089" cy="144562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9FF921-2376-0A45-88B7-C66D5781ADF7}"/>
                </a:ext>
              </a:extLst>
            </p:cNvPr>
            <p:cNvSpPr/>
            <p:nvPr userDrawn="1"/>
          </p:nvSpPr>
          <p:spPr>
            <a:xfrm flipV="1">
              <a:off x="-3259198" y="-1123410"/>
              <a:ext cx="3259198" cy="957942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355058CE-3D7C-3840-8B5F-6956FC0B0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952" y="342356"/>
            <a:ext cx="2222500" cy="88900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7E5A187-C111-4842-AF63-C686EA1419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540" y="2301407"/>
            <a:ext cx="2527634" cy="69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>
            <a:extLst>
              <a:ext uri="{FF2B5EF4-FFF2-40B4-BE49-F238E27FC236}">
                <a16:creationId xmlns:a16="http://schemas.microsoft.com/office/drawing/2014/main" id="{C17DA937-01C3-0A4E-AC85-B527754CCBA7}"/>
              </a:ext>
            </a:extLst>
          </p:cNvPr>
          <p:cNvSpPr/>
          <p:nvPr userDrawn="1"/>
        </p:nvSpPr>
        <p:spPr>
          <a:xfrm>
            <a:off x="-3027342" y="5695557"/>
            <a:ext cx="7484400" cy="7485045"/>
          </a:xfrm>
          <a:prstGeom prst="arc">
            <a:avLst>
              <a:gd name="adj1" fmla="val 15475585"/>
              <a:gd name="adj2" fmla="val 19266885"/>
            </a:avLst>
          </a:prstGeom>
          <a:ln w="254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53508E5-6C57-C54B-A162-4DE5EF40AC8F}"/>
              </a:ext>
            </a:extLst>
          </p:cNvPr>
          <p:cNvSpPr/>
          <p:nvPr userDrawn="1"/>
        </p:nvSpPr>
        <p:spPr>
          <a:xfrm>
            <a:off x="7134017" y="-2582779"/>
            <a:ext cx="7779600" cy="7780421"/>
          </a:xfrm>
          <a:prstGeom prst="arc">
            <a:avLst>
              <a:gd name="adj1" fmla="val 4035845"/>
              <a:gd name="adj2" fmla="val 12140926"/>
            </a:avLst>
          </a:prstGeom>
          <a:ln w="508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D1A81F1B-100D-9641-953B-665F431EF1AD}"/>
              </a:ext>
            </a:extLst>
          </p:cNvPr>
          <p:cNvSpPr/>
          <p:nvPr userDrawn="1"/>
        </p:nvSpPr>
        <p:spPr>
          <a:xfrm>
            <a:off x="-589371" y="753979"/>
            <a:ext cx="946800" cy="946484"/>
          </a:xfrm>
          <a:prstGeom prst="arc">
            <a:avLst>
              <a:gd name="adj1" fmla="val 16200000"/>
              <a:gd name="adj2" fmla="val 5400000"/>
            </a:avLst>
          </a:prstGeom>
          <a:ln w="952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68731D-E2B7-F94E-BB5A-2D95D16F3359}"/>
              </a:ext>
            </a:extLst>
          </p:cNvPr>
          <p:cNvSpPr/>
          <p:nvPr userDrawn="1"/>
        </p:nvSpPr>
        <p:spPr>
          <a:xfrm>
            <a:off x="6448927" y="5277852"/>
            <a:ext cx="432000" cy="43313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A135DC6-D760-F941-9787-64EAB1FEFE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858" y="3429000"/>
            <a:ext cx="5595039" cy="92637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Example cover title</a:t>
            </a:r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4072067-BE03-0449-A435-444F201190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173" y="4486451"/>
            <a:ext cx="5595039" cy="92637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Gill Sans MT" panose="020B0502020104020203" pitchFamily="34" charset="77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Example subtitle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7B7AAE24-41EC-B149-A0BE-465DF91A99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2907" y="6135550"/>
            <a:ext cx="3868133" cy="29154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None/>
              <a:defRPr sz="1800" b="0" i="0">
                <a:solidFill>
                  <a:schemeClr val="accent1"/>
                </a:solidFill>
                <a:latin typeface="Gill Sans MT" panose="020B0502020104020203" pitchFamily="34" charset="77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00 January 0000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D547AC-5EB6-2D45-9DC2-1E0FB834022E}"/>
              </a:ext>
            </a:extLst>
          </p:cNvPr>
          <p:cNvGrpSpPr/>
          <p:nvPr userDrawn="1"/>
        </p:nvGrpSpPr>
        <p:grpSpPr>
          <a:xfrm>
            <a:off x="-3185530" y="-1670428"/>
            <a:ext cx="18563060" cy="10198856"/>
            <a:chOff x="-3259198" y="-1742840"/>
            <a:chExt cx="18563060" cy="101988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882EC4-7B59-9746-A6B1-471CE0BEBC8F}"/>
                </a:ext>
              </a:extLst>
            </p:cNvPr>
            <p:cNvSpPr/>
            <p:nvPr userDrawn="1"/>
          </p:nvSpPr>
          <p:spPr>
            <a:xfrm>
              <a:off x="-2914760" y="-1742840"/>
              <a:ext cx="17691613" cy="167042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EE3FD4-3AA1-A44C-BC05-4D6888D0840B}"/>
                </a:ext>
              </a:extLst>
            </p:cNvPr>
            <p:cNvSpPr/>
            <p:nvPr userDrawn="1"/>
          </p:nvSpPr>
          <p:spPr>
            <a:xfrm flipV="1">
              <a:off x="12192000" y="-1332416"/>
              <a:ext cx="2908661" cy="948363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6E94FB-B162-AE4B-A547-20B0E4BC8F21}"/>
                </a:ext>
              </a:extLst>
            </p:cNvPr>
            <p:cNvSpPr/>
            <p:nvPr userDrawn="1"/>
          </p:nvSpPr>
          <p:spPr>
            <a:xfrm flipV="1">
              <a:off x="-2264227" y="6857999"/>
              <a:ext cx="17568089" cy="144562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06862A-A4C2-744F-BFEE-F05F50B7923F}"/>
                </a:ext>
              </a:extLst>
            </p:cNvPr>
            <p:cNvSpPr/>
            <p:nvPr userDrawn="1"/>
          </p:nvSpPr>
          <p:spPr>
            <a:xfrm flipV="1">
              <a:off x="-3259198" y="-1123411"/>
              <a:ext cx="3185530" cy="957942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F1A0402-CC19-984B-A9B6-C057425754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952" y="342356"/>
            <a:ext cx="2222500" cy="8890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259C687-51B6-D440-A53F-84F8E413C2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540" y="2301407"/>
            <a:ext cx="2527634" cy="69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3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CE306D94-1FFB-F141-B218-3FCD80F308EA}"/>
              </a:ext>
            </a:extLst>
          </p:cNvPr>
          <p:cNvSpPr/>
          <p:nvPr userDrawn="1"/>
        </p:nvSpPr>
        <p:spPr>
          <a:xfrm>
            <a:off x="6811579" y="6545352"/>
            <a:ext cx="2070000" cy="2070916"/>
          </a:xfrm>
          <a:prstGeom prst="arc">
            <a:avLst>
              <a:gd name="adj1" fmla="val 13148899"/>
              <a:gd name="adj2" fmla="val 19266885"/>
            </a:avLst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D7A5348C-023B-F249-9AAA-AA2EF9F2CD4E}"/>
              </a:ext>
            </a:extLst>
          </p:cNvPr>
          <p:cNvSpPr/>
          <p:nvPr userDrawn="1"/>
        </p:nvSpPr>
        <p:spPr>
          <a:xfrm>
            <a:off x="11409220" y="2979268"/>
            <a:ext cx="3412800" cy="3414294"/>
          </a:xfrm>
          <a:prstGeom prst="arc">
            <a:avLst>
              <a:gd name="adj1" fmla="val 7225337"/>
              <a:gd name="adj2" fmla="val 14362321"/>
            </a:avLst>
          </a:prstGeom>
          <a:ln w="257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6CA114C-4836-E041-AFF8-EC1B2E343AC4}"/>
              </a:ext>
            </a:extLst>
          </p:cNvPr>
          <p:cNvSpPr/>
          <p:nvPr userDrawn="1"/>
        </p:nvSpPr>
        <p:spPr>
          <a:xfrm>
            <a:off x="-231708" y="5015346"/>
            <a:ext cx="360000" cy="360218"/>
          </a:xfrm>
          <a:prstGeom prst="arc">
            <a:avLst>
              <a:gd name="adj1" fmla="val 16200000"/>
              <a:gd name="adj2" fmla="val 540000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EB29B7-32F7-B643-9B9E-2EC7EBA94DC9}"/>
              </a:ext>
            </a:extLst>
          </p:cNvPr>
          <p:cNvSpPr/>
          <p:nvPr userDrawn="1"/>
        </p:nvSpPr>
        <p:spPr>
          <a:xfrm>
            <a:off x="10457510" y="-194762"/>
            <a:ext cx="432000" cy="43313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E298D0-194F-5F47-A188-0A014223CB73}"/>
              </a:ext>
            </a:extLst>
          </p:cNvPr>
          <p:cNvGrpSpPr/>
          <p:nvPr userDrawn="1"/>
        </p:nvGrpSpPr>
        <p:grpSpPr>
          <a:xfrm>
            <a:off x="-3185530" y="-1670428"/>
            <a:ext cx="18563060" cy="10198855"/>
            <a:chOff x="-3259198" y="-1742840"/>
            <a:chExt cx="18563060" cy="101988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AF8ED2-1A00-4341-B96C-5B615E1E0957}"/>
                </a:ext>
              </a:extLst>
            </p:cNvPr>
            <p:cNvSpPr/>
            <p:nvPr userDrawn="1"/>
          </p:nvSpPr>
          <p:spPr>
            <a:xfrm>
              <a:off x="-2914760" y="-1742840"/>
              <a:ext cx="17691613" cy="167042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6FEDF1-87CA-5C4C-9900-FC0D570CA25F}"/>
                </a:ext>
              </a:extLst>
            </p:cNvPr>
            <p:cNvSpPr/>
            <p:nvPr userDrawn="1"/>
          </p:nvSpPr>
          <p:spPr>
            <a:xfrm flipV="1">
              <a:off x="12118332" y="-1332417"/>
              <a:ext cx="2982329" cy="948363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56B134-3A56-054E-A91B-BD973D42BD78}"/>
                </a:ext>
              </a:extLst>
            </p:cNvPr>
            <p:cNvSpPr/>
            <p:nvPr userDrawn="1"/>
          </p:nvSpPr>
          <p:spPr>
            <a:xfrm flipV="1">
              <a:off x="-2264227" y="6785588"/>
              <a:ext cx="17568089" cy="1518031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1916D6-D8B7-734D-B1EA-7ACC735DDF2B}"/>
                </a:ext>
              </a:extLst>
            </p:cNvPr>
            <p:cNvSpPr/>
            <p:nvPr userDrawn="1"/>
          </p:nvSpPr>
          <p:spPr>
            <a:xfrm flipV="1">
              <a:off x="-3259198" y="-1123412"/>
              <a:ext cx="3185530" cy="957942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AE6B546-30D7-4845-AC06-6062868E88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858" y="1606733"/>
            <a:ext cx="8899357" cy="4263778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SzPct val="130000"/>
              <a:defRPr sz="2400" b="0" i="0">
                <a:solidFill>
                  <a:schemeClr val="tx2"/>
                </a:solidFill>
                <a:latin typeface="Gill Sans MT" panose="020B0502020104020203" pitchFamily="34" charset="77"/>
                <a:cs typeface="Segoe UI" panose="020B0502040204020203" pitchFamily="34" charset="0"/>
              </a:defRPr>
            </a:lvl1pPr>
            <a:lvl2pPr>
              <a:lnSpc>
                <a:spcPct val="105000"/>
              </a:lnSpc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insert some bullet points, this slide is designed for four to five bullet points</a:t>
            </a:r>
          </a:p>
          <a:p>
            <a:pPr lvl="0"/>
            <a:r>
              <a:rPr lang="en-GB" dirty="0"/>
              <a:t>Click to insert some bullet points, this slide is designed for four to five bullet points</a:t>
            </a:r>
          </a:p>
          <a:p>
            <a:pPr lvl="0"/>
            <a:r>
              <a:rPr lang="en-GB" dirty="0"/>
              <a:t>Click to insert some bullet points, this slide is designed for four to five bullet points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713A41-799B-494A-91DC-C949DEABC3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858" y="585215"/>
            <a:ext cx="8899524" cy="1021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1"/>
                </a:solidFill>
              </a:defRPr>
            </a:lvl1pPr>
            <a:lvl2pPr marL="457200" indent="0">
              <a:buNone/>
              <a:defRPr sz="3000" b="1">
                <a:solidFill>
                  <a:schemeClr val="accent1"/>
                </a:solidFill>
              </a:defRPr>
            </a:lvl2pPr>
            <a:lvl3pPr marL="914400" indent="0">
              <a:buNone/>
              <a:defRPr sz="3000" b="1">
                <a:solidFill>
                  <a:schemeClr val="accent1"/>
                </a:solidFill>
              </a:defRPr>
            </a:lvl3pPr>
            <a:lvl4pPr marL="1371600" indent="0">
              <a:buNone/>
              <a:defRPr sz="3000" b="1">
                <a:solidFill>
                  <a:schemeClr val="accent1"/>
                </a:solidFill>
              </a:defRPr>
            </a:lvl4pPr>
            <a:lvl5pPr marL="1828800" indent="0">
              <a:buNone/>
              <a:defRPr sz="3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insert slide title</a:t>
            </a:r>
            <a:endParaRPr lang="en-US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45661B7-5882-FE4E-B8A1-FFE9DF778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540" y="6121761"/>
            <a:ext cx="1544444" cy="4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4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>
            <a:extLst>
              <a:ext uri="{FF2B5EF4-FFF2-40B4-BE49-F238E27FC236}">
                <a16:creationId xmlns:a16="http://schemas.microsoft.com/office/drawing/2014/main" id="{02D10FC9-EC83-3F44-AFA2-42B2284FAAC0}"/>
              </a:ext>
            </a:extLst>
          </p:cNvPr>
          <p:cNvSpPr/>
          <p:nvPr userDrawn="1"/>
        </p:nvSpPr>
        <p:spPr>
          <a:xfrm>
            <a:off x="6811579" y="6545352"/>
            <a:ext cx="2070000" cy="2070916"/>
          </a:xfrm>
          <a:prstGeom prst="arc">
            <a:avLst>
              <a:gd name="adj1" fmla="val 13148899"/>
              <a:gd name="adj2" fmla="val 19266885"/>
            </a:avLst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27052DA-A89E-9842-A9DC-09863F9E38A4}"/>
              </a:ext>
            </a:extLst>
          </p:cNvPr>
          <p:cNvSpPr/>
          <p:nvPr userDrawn="1"/>
        </p:nvSpPr>
        <p:spPr>
          <a:xfrm>
            <a:off x="11409220" y="2979268"/>
            <a:ext cx="3412800" cy="3414294"/>
          </a:xfrm>
          <a:prstGeom prst="arc">
            <a:avLst>
              <a:gd name="adj1" fmla="val 7225337"/>
              <a:gd name="adj2" fmla="val 14362321"/>
            </a:avLst>
          </a:prstGeom>
          <a:ln w="257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17BC4E3-88D8-5148-90FF-7EC9750C9FD2}"/>
              </a:ext>
            </a:extLst>
          </p:cNvPr>
          <p:cNvSpPr/>
          <p:nvPr userDrawn="1"/>
        </p:nvSpPr>
        <p:spPr>
          <a:xfrm>
            <a:off x="-231708" y="5015346"/>
            <a:ext cx="360000" cy="360218"/>
          </a:xfrm>
          <a:prstGeom prst="arc">
            <a:avLst>
              <a:gd name="adj1" fmla="val 16200000"/>
              <a:gd name="adj2" fmla="val 540000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57820C-57A8-E446-AFFD-9C92EF501817}"/>
              </a:ext>
            </a:extLst>
          </p:cNvPr>
          <p:cNvSpPr/>
          <p:nvPr userDrawn="1"/>
        </p:nvSpPr>
        <p:spPr>
          <a:xfrm>
            <a:off x="10457510" y="-194762"/>
            <a:ext cx="432000" cy="43313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920357-F1B9-B54C-B627-D5707D9E2515}"/>
              </a:ext>
            </a:extLst>
          </p:cNvPr>
          <p:cNvGrpSpPr/>
          <p:nvPr userDrawn="1"/>
        </p:nvGrpSpPr>
        <p:grpSpPr>
          <a:xfrm>
            <a:off x="-3185530" y="-1670428"/>
            <a:ext cx="18563060" cy="10198855"/>
            <a:chOff x="-3259198" y="-1742840"/>
            <a:chExt cx="18563060" cy="101988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5CC8DF-7D48-D543-9DDA-FFCA74105574}"/>
                </a:ext>
              </a:extLst>
            </p:cNvPr>
            <p:cNvSpPr/>
            <p:nvPr userDrawn="1"/>
          </p:nvSpPr>
          <p:spPr>
            <a:xfrm>
              <a:off x="-2914760" y="-1742840"/>
              <a:ext cx="17691613" cy="167042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47723E-9D59-0C40-87BC-CC183A0137F6}"/>
                </a:ext>
              </a:extLst>
            </p:cNvPr>
            <p:cNvSpPr/>
            <p:nvPr userDrawn="1"/>
          </p:nvSpPr>
          <p:spPr>
            <a:xfrm flipV="1">
              <a:off x="12118332" y="-1332417"/>
              <a:ext cx="2982329" cy="948363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AB2592-266E-0E4A-A2AF-6E44FC987E38}"/>
                </a:ext>
              </a:extLst>
            </p:cNvPr>
            <p:cNvSpPr/>
            <p:nvPr userDrawn="1"/>
          </p:nvSpPr>
          <p:spPr>
            <a:xfrm flipV="1">
              <a:off x="-2264227" y="6785588"/>
              <a:ext cx="17568089" cy="1518031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597D8B-868C-4F40-921B-A06E3B0B2E6C}"/>
                </a:ext>
              </a:extLst>
            </p:cNvPr>
            <p:cNvSpPr/>
            <p:nvPr userDrawn="1"/>
          </p:nvSpPr>
          <p:spPr>
            <a:xfrm flipV="1">
              <a:off x="-3259198" y="-1123412"/>
              <a:ext cx="3185530" cy="957942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10FB886-DCB5-224E-9E02-B4D5E3E974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484" y="1606733"/>
            <a:ext cx="3339929" cy="426377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tabLst/>
              <a:defRPr sz="1800" b="0" i="0">
                <a:solidFill>
                  <a:schemeClr val="tx2"/>
                </a:solidFill>
                <a:latin typeface="Gill Sans MT" panose="020B0502020104020203" pitchFamily="34" charset="77"/>
                <a:cs typeface="Segoe UI" panose="020B0502040204020203" pitchFamily="34" charset="0"/>
              </a:defRPr>
            </a:lvl1pPr>
            <a:lvl2pPr>
              <a:lnSpc>
                <a:spcPct val="105000"/>
              </a:lnSpc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some information or a few paragraphs text. Click to insert some information or a few paragraphs text.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some information or a few paragraphs text. Click to insert some information or a few paragraphs text. Click to insert some information or a few paragraphs text. 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41E97D9-A188-5343-8335-9EFD25B7F3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484" y="585215"/>
            <a:ext cx="8899524" cy="1021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1"/>
                </a:solidFill>
              </a:defRPr>
            </a:lvl1pPr>
            <a:lvl2pPr marL="457200" indent="0">
              <a:buNone/>
              <a:defRPr sz="3000" b="1">
                <a:solidFill>
                  <a:schemeClr val="accent1"/>
                </a:solidFill>
              </a:defRPr>
            </a:lvl2pPr>
            <a:lvl3pPr marL="914400" indent="0">
              <a:buNone/>
              <a:defRPr sz="3000" b="1">
                <a:solidFill>
                  <a:schemeClr val="accent1"/>
                </a:solidFill>
              </a:defRPr>
            </a:lvl3pPr>
            <a:lvl4pPr marL="1371600" indent="0">
              <a:buNone/>
              <a:defRPr sz="3000" b="1">
                <a:solidFill>
                  <a:schemeClr val="accent1"/>
                </a:solidFill>
              </a:defRPr>
            </a:lvl4pPr>
            <a:lvl5pPr marL="1828800" indent="0">
              <a:buNone/>
              <a:defRPr sz="3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insert slide title</a:t>
            </a:r>
            <a:endParaRPr lang="en-US" dirty="0"/>
          </a:p>
        </p:txBody>
      </p:sp>
      <p:sp>
        <p:nvSpPr>
          <p:cNvPr id="18" name="Chart Placeholder 2">
            <a:extLst>
              <a:ext uri="{FF2B5EF4-FFF2-40B4-BE49-F238E27FC236}">
                <a16:creationId xmlns:a16="http://schemas.microsoft.com/office/drawing/2014/main" id="{594AC8A3-C521-2D40-9E7C-546E234CC0A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530439" y="1591594"/>
            <a:ext cx="6096001" cy="391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a graph or chart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3C95F7-5C7D-CE46-8D45-4F3EFD6DF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540" y="6121761"/>
            <a:ext cx="1544444" cy="4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9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>
            <a:extLst>
              <a:ext uri="{FF2B5EF4-FFF2-40B4-BE49-F238E27FC236}">
                <a16:creationId xmlns:a16="http://schemas.microsoft.com/office/drawing/2014/main" id="{C6565A04-5314-2A46-9519-FFDE9F47B2FF}"/>
              </a:ext>
            </a:extLst>
          </p:cNvPr>
          <p:cNvSpPr/>
          <p:nvPr userDrawn="1"/>
        </p:nvSpPr>
        <p:spPr>
          <a:xfrm>
            <a:off x="-201370" y="5015346"/>
            <a:ext cx="360000" cy="360218"/>
          </a:xfrm>
          <a:prstGeom prst="arc">
            <a:avLst>
              <a:gd name="adj1" fmla="val 16200000"/>
              <a:gd name="adj2" fmla="val 540000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938E12-8050-884D-AA65-8464B1ABE47F}"/>
              </a:ext>
            </a:extLst>
          </p:cNvPr>
          <p:cNvSpPr/>
          <p:nvPr userDrawn="1"/>
        </p:nvSpPr>
        <p:spPr>
          <a:xfrm>
            <a:off x="10457510" y="-250078"/>
            <a:ext cx="432000" cy="43313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1D93C0-37B9-804C-AE47-AD374BAB3086}"/>
              </a:ext>
            </a:extLst>
          </p:cNvPr>
          <p:cNvSpPr/>
          <p:nvPr userDrawn="1"/>
        </p:nvSpPr>
        <p:spPr>
          <a:xfrm>
            <a:off x="6714679" y="665572"/>
            <a:ext cx="5646325" cy="56479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0CDE817-0A75-3440-8E1D-CC5335D4BC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3822" y="1665879"/>
            <a:ext cx="3648037" cy="3647285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CF48B7A-1514-3C40-A289-086462E88B7C}"/>
              </a:ext>
            </a:extLst>
          </p:cNvPr>
          <p:cNvSpPr/>
          <p:nvPr userDrawn="1"/>
        </p:nvSpPr>
        <p:spPr>
          <a:xfrm>
            <a:off x="4905331" y="5459836"/>
            <a:ext cx="6128478" cy="6129228"/>
          </a:xfrm>
          <a:prstGeom prst="arc">
            <a:avLst>
              <a:gd name="adj1" fmla="val 12535680"/>
              <a:gd name="adj2" fmla="val 19936611"/>
            </a:avLst>
          </a:prstGeom>
          <a:ln w="203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5FC3FA-2559-C94A-90A2-BD155F58E8B2}"/>
              </a:ext>
            </a:extLst>
          </p:cNvPr>
          <p:cNvGrpSpPr/>
          <p:nvPr userDrawn="1"/>
        </p:nvGrpSpPr>
        <p:grpSpPr>
          <a:xfrm>
            <a:off x="-3185530" y="-1670427"/>
            <a:ext cx="18563060" cy="10198854"/>
            <a:chOff x="-3259198" y="-1742840"/>
            <a:chExt cx="18563060" cy="101988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CF112A-AE72-3F47-83FE-EED1E00073FD}"/>
                </a:ext>
              </a:extLst>
            </p:cNvPr>
            <p:cNvSpPr/>
            <p:nvPr userDrawn="1"/>
          </p:nvSpPr>
          <p:spPr>
            <a:xfrm>
              <a:off x="-2914760" y="-1742840"/>
              <a:ext cx="17691613" cy="164603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193FBB-2458-A54A-A358-7721A1ED883A}"/>
                </a:ext>
              </a:extLst>
            </p:cNvPr>
            <p:cNvSpPr/>
            <p:nvPr userDrawn="1"/>
          </p:nvSpPr>
          <p:spPr>
            <a:xfrm flipV="1">
              <a:off x="12118332" y="-1332418"/>
              <a:ext cx="2982329" cy="948363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E21A97-547E-F247-90C5-142EEFA1BA98}"/>
                </a:ext>
              </a:extLst>
            </p:cNvPr>
            <p:cNvSpPr/>
            <p:nvPr userDrawn="1"/>
          </p:nvSpPr>
          <p:spPr>
            <a:xfrm flipV="1">
              <a:off x="-2264227" y="6761195"/>
              <a:ext cx="17568089" cy="154242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3363E6-4715-8F4D-ADCF-3F0C175D5E36}"/>
                </a:ext>
              </a:extLst>
            </p:cNvPr>
            <p:cNvSpPr/>
            <p:nvPr userDrawn="1"/>
          </p:nvSpPr>
          <p:spPr>
            <a:xfrm flipV="1">
              <a:off x="-3259198" y="-1123413"/>
              <a:ext cx="3185530" cy="957942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3986C12-1122-C846-AAFD-C3F433DFB0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387" y="1606733"/>
            <a:ext cx="5046337" cy="4263778"/>
          </a:xfrm>
          <a:prstGeom prst="rect">
            <a:avLst/>
          </a:prstGeom>
        </p:spPr>
        <p:txBody>
          <a:bodyPr lIns="0" tIns="0" rIns="0" bIns="0" anchor="t"/>
          <a:lstStyle>
            <a:lvl1pPr marL="285750" marR="0" indent="-28575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2"/>
                </a:solidFill>
                <a:latin typeface="Gill Sans MT" panose="020B0502020104020203" pitchFamily="34" charset="77"/>
                <a:cs typeface="Segoe UI" panose="020B0502040204020203" pitchFamily="34" charset="0"/>
              </a:defRPr>
            </a:lvl1pPr>
            <a:lvl2pPr>
              <a:lnSpc>
                <a:spcPct val="105000"/>
              </a:lnSpc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some information or a few paragraphs text. Click to insert some information or a few paragraphs text. Click to insert some information or a few paragraphs text. Click to insert some information or a few paragraphs text. Click to insert some information or a few paragraphs text.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tabLst/>
              <a:defRPr/>
            </a:pPr>
            <a:endParaRPr lang="en-GB" dirty="0"/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tabLst/>
              <a:defRPr/>
            </a:pPr>
            <a:endParaRPr lang="en-GB" dirty="0"/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D7D24BA-9812-2E4D-85AE-41ED54EEA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387" y="585215"/>
            <a:ext cx="6531863" cy="1021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1"/>
                </a:solidFill>
              </a:defRPr>
            </a:lvl1pPr>
            <a:lvl2pPr marL="457200" indent="0">
              <a:buNone/>
              <a:defRPr sz="3000" b="1">
                <a:solidFill>
                  <a:schemeClr val="accent1"/>
                </a:solidFill>
              </a:defRPr>
            </a:lvl2pPr>
            <a:lvl3pPr marL="914400" indent="0">
              <a:buNone/>
              <a:defRPr sz="3000" b="1">
                <a:solidFill>
                  <a:schemeClr val="accent1"/>
                </a:solidFill>
              </a:defRPr>
            </a:lvl3pPr>
            <a:lvl4pPr marL="1371600" indent="0">
              <a:buNone/>
              <a:defRPr sz="3000" b="1">
                <a:solidFill>
                  <a:schemeClr val="accent1"/>
                </a:solidFill>
              </a:defRPr>
            </a:lvl4pPr>
            <a:lvl5pPr marL="1828800" indent="0">
              <a:buNone/>
              <a:defRPr sz="3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insert slide title</a:t>
            </a:r>
            <a:endParaRPr lang="en-US" dirty="0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DA7CE90F-28A5-A14C-9431-A92B773FC7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540" y="6121761"/>
            <a:ext cx="1544444" cy="4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1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11">
            <a:extLst>
              <a:ext uri="{FF2B5EF4-FFF2-40B4-BE49-F238E27FC236}">
                <a16:creationId xmlns:a16="http://schemas.microsoft.com/office/drawing/2014/main" id="{2E7B14EB-1D46-8A4B-AF7F-FAB8562D0BB0}"/>
              </a:ext>
            </a:extLst>
          </p:cNvPr>
          <p:cNvSpPr/>
          <p:nvPr userDrawn="1"/>
        </p:nvSpPr>
        <p:spPr>
          <a:xfrm>
            <a:off x="-180000" y="5015346"/>
            <a:ext cx="360000" cy="360218"/>
          </a:xfrm>
          <a:prstGeom prst="arc">
            <a:avLst>
              <a:gd name="adj1" fmla="val 16200000"/>
              <a:gd name="adj2" fmla="val 540000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224767-DC4B-444B-BB56-B9B5199DFB8A}"/>
              </a:ext>
            </a:extLst>
          </p:cNvPr>
          <p:cNvSpPr/>
          <p:nvPr userDrawn="1"/>
        </p:nvSpPr>
        <p:spPr>
          <a:xfrm>
            <a:off x="1207653" y="-925772"/>
            <a:ext cx="1533600" cy="1533680"/>
          </a:xfrm>
          <a:prstGeom prst="ellipse">
            <a:avLst/>
          </a:prstGeom>
          <a:noFill/>
          <a:ln w="152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5BCCB6-080F-E442-A63F-40EE480FC556}"/>
              </a:ext>
            </a:extLst>
          </p:cNvPr>
          <p:cNvSpPr/>
          <p:nvPr userDrawn="1"/>
        </p:nvSpPr>
        <p:spPr>
          <a:xfrm>
            <a:off x="3411481" y="-2524739"/>
            <a:ext cx="10702321" cy="10698585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379BD910-9519-454D-B798-17250AAD95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23379" y="-615345"/>
            <a:ext cx="6878526" cy="6879799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5089829-47D0-A149-9AD1-B65A2C98A07A}"/>
              </a:ext>
            </a:extLst>
          </p:cNvPr>
          <p:cNvSpPr/>
          <p:nvPr userDrawn="1"/>
        </p:nvSpPr>
        <p:spPr>
          <a:xfrm>
            <a:off x="2773007" y="5834392"/>
            <a:ext cx="5313924" cy="5312774"/>
          </a:xfrm>
          <a:prstGeom prst="arc">
            <a:avLst>
              <a:gd name="adj1" fmla="val 11938199"/>
              <a:gd name="adj2" fmla="val 20464502"/>
            </a:avLst>
          </a:prstGeom>
          <a:ln w="203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2420F6-FFFD-1443-BEB0-E20DFC5B108C}"/>
              </a:ext>
            </a:extLst>
          </p:cNvPr>
          <p:cNvGrpSpPr/>
          <p:nvPr userDrawn="1"/>
        </p:nvGrpSpPr>
        <p:grpSpPr>
          <a:xfrm>
            <a:off x="-3185530" y="-2775004"/>
            <a:ext cx="18563060" cy="11265782"/>
            <a:chOff x="-3259198" y="-2809768"/>
            <a:chExt cx="18563060" cy="112657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ED5CF3-0410-2443-866E-67BB29E36639}"/>
                </a:ext>
              </a:extLst>
            </p:cNvPr>
            <p:cNvSpPr/>
            <p:nvPr userDrawn="1"/>
          </p:nvSpPr>
          <p:spPr>
            <a:xfrm>
              <a:off x="-2914760" y="-2809768"/>
              <a:ext cx="17691613" cy="277500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D2E934-E876-BC49-8468-A2A4E526F1A9}"/>
                </a:ext>
              </a:extLst>
            </p:cNvPr>
            <p:cNvSpPr/>
            <p:nvPr userDrawn="1"/>
          </p:nvSpPr>
          <p:spPr>
            <a:xfrm flipV="1">
              <a:off x="12246018" y="-1332418"/>
              <a:ext cx="2854643" cy="948363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BCFFAF-1212-6649-8FB2-A23178E4F548}"/>
                </a:ext>
              </a:extLst>
            </p:cNvPr>
            <p:cNvSpPr/>
            <p:nvPr userDrawn="1"/>
          </p:nvSpPr>
          <p:spPr>
            <a:xfrm flipV="1">
              <a:off x="-2264227" y="6857998"/>
              <a:ext cx="17568089" cy="1445621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23D729-8310-B844-B3D4-B0A19AD4C464}"/>
                </a:ext>
              </a:extLst>
            </p:cNvPr>
            <p:cNvSpPr/>
            <p:nvPr userDrawn="1"/>
          </p:nvSpPr>
          <p:spPr>
            <a:xfrm flipV="1">
              <a:off x="-3259198" y="-1123413"/>
              <a:ext cx="3184047" cy="957942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56824D7-79CB-E046-A998-393D632053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526" y="4424889"/>
            <a:ext cx="2626623" cy="1349461"/>
          </a:xfrm>
          <a:prstGeom prst="rect">
            <a:avLst/>
          </a:prstGeom>
        </p:spPr>
        <p:txBody>
          <a:bodyPr lIns="0" tIns="0" rIns="0" bIns="0" anchor="t"/>
          <a:lstStyle>
            <a:lvl1pPr marL="285750" marR="0" indent="-28575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/>
              <a:defRPr sz="1800" b="1" i="0">
                <a:solidFill>
                  <a:schemeClr val="accent1"/>
                </a:solidFill>
                <a:latin typeface="Gill Sans MT" panose="020B0502020104020203" pitchFamily="34" charset="77"/>
                <a:cs typeface="Segoe UI" panose="020B0502040204020203" pitchFamily="34" charset="0"/>
              </a:defRPr>
            </a:lvl1pPr>
            <a:lvl2pPr>
              <a:lnSpc>
                <a:spcPct val="105000"/>
              </a:lnSpc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1"/>
              </a:buClr>
              <a:buSzPct val="130000"/>
              <a:defRPr sz="1800" b="0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a short paragraph or caption.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tabLst/>
              <a:defRPr/>
            </a:pPr>
            <a:endParaRPr lang="en-GB" dirty="0"/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tabLst/>
              <a:defRPr/>
            </a:pPr>
            <a:endParaRPr lang="en-GB" dirty="0"/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FB9E926-BC5D-0347-B4AF-835D2EA30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540" y="6121761"/>
            <a:ext cx="1544444" cy="4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6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62B55D2-326C-274B-8E76-F09FE1433188}"/>
              </a:ext>
            </a:extLst>
          </p:cNvPr>
          <p:cNvSpPr/>
          <p:nvPr userDrawn="1"/>
        </p:nvSpPr>
        <p:spPr>
          <a:xfrm>
            <a:off x="2618796" y="-2644017"/>
            <a:ext cx="10702321" cy="10698585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27C9C5-5344-764B-B768-C8C4A7011FCA}"/>
              </a:ext>
            </a:extLst>
          </p:cNvPr>
          <p:cNvSpPr/>
          <p:nvPr userDrawn="1"/>
        </p:nvSpPr>
        <p:spPr>
          <a:xfrm>
            <a:off x="4530693" y="-733988"/>
            <a:ext cx="6878526" cy="6878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9472678B-D727-DF4B-8259-0E3CA441E936}"/>
              </a:ext>
            </a:extLst>
          </p:cNvPr>
          <p:cNvSpPr/>
          <p:nvPr userDrawn="1"/>
        </p:nvSpPr>
        <p:spPr>
          <a:xfrm>
            <a:off x="-943725" y="2948060"/>
            <a:ext cx="2387921" cy="2386317"/>
          </a:xfrm>
          <a:prstGeom prst="arc">
            <a:avLst>
              <a:gd name="adj1" fmla="val 15029481"/>
              <a:gd name="adj2" fmla="val 6694670"/>
            </a:avLst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BA5D50-DE57-BE4B-BA4B-0762065C19E7}"/>
              </a:ext>
            </a:extLst>
          </p:cNvPr>
          <p:cNvSpPr/>
          <p:nvPr userDrawn="1"/>
        </p:nvSpPr>
        <p:spPr>
          <a:xfrm>
            <a:off x="597594" y="-942379"/>
            <a:ext cx="2044907" cy="2044800"/>
          </a:xfrm>
          <a:prstGeom prst="ellipse">
            <a:avLst/>
          </a:prstGeom>
          <a:noFill/>
          <a:ln w="152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9B6766D-5488-864F-A2AE-C5C8FF7FC5C4}"/>
              </a:ext>
            </a:extLst>
          </p:cNvPr>
          <p:cNvSpPr/>
          <p:nvPr userDrawn="1"/>
        </p:nvSpPr>
        <p:spPr>
          <a:xfrm>
            <a:off x="2461227" y="5767513"/>
            <a:ext cx="4955324" cy="4954251"/>
          </a:xfrm>
          <a:prstGeom prst="arc">
            <a:avLst>
              <a:gd name="adj1" fmla="val 11938199"/>
              <a:gd name="adj2" fmla="val 20464502"/>
            </a:avLst>
          </a:prstGeom>
          <a:ln w="203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FDDA75-3AB5-A647-A3B4-6635D3CCF7FF}"/>
              </a:ext>
            </a:extLst>
          </p:cNvPr>
          <p:cNvGrpSpPr/>
          <p:nvPr userDrawn="1"/>
        </p:nvGrpSpPr>
        <p:grpSpPr>
          <a:xfrm>
            <a:off x="-3259198" y="-3152129"/>
            <a:ext cx="18563060" cy="11608147"/>
            <a:chOff x="-3688504" y="-3981998"/>
            <a:chExt cx="18563060" cy="116081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1EDB85-4113-9344-AFE3-06F9461DD7A5}"/>
                </a:ext>
              </a:extLst>
            </p:cNvPr>
            <p:cNvSpPr/>
            <p:nvPr userDrawn="1"/>
          </p:nvSpPr>
          <p:spPr>
            <a:xfrm>
              <a:off x="-3344066" y="-3981998"/>
              <a:ext cx="17691613" cy="3152129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C34970-8F4B-1B42-9BDB-6E605D500162}"/>
                </a:ext>
              </a:extLst>
            </p:cNvPr>
            <p:cNvSpPr/>
            <p:nvPr userDrawn="1"/>
          </p:nvSpPr>
          <p:spPr>
            <a:xfrm flipV="1">
              <a:off x="11762694" y="-2162286"/>
              <a:ext cx="2908661" cy="948363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ACB94A-E9E2-BA47-A23F-9039FACDE092}"/>
                </a:ext>
              </a:extLst>
            </p:cNvPr>
            <p:cNvSpPr/>
            <p:nvPr userDrawn="1"/>
          </p:nvSpPr>
          <p:spPr>
            <a:xfrm flipV="1">
              <a:off x="-2693533" y="6028131"/>
              <a:ext cx="17568089" cy="1445621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20C574-7053-BA45-A26E-C0B3D1BE2FDE}"/>
                </a:ext>
              </a:extLst>
            </p:cNvPr>
            <p:cNvSpPr/>
            <p:nvPr userDrawn="1"/>
          </p:nvSpPr>
          <p:spPr>
            <a:xfrm flipV="1">
              <a:off x="-3688504" y="-1953278"/>
              <a:ext cx="3259198" cy="957942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C60CBBD-EA7C-2A4B-8BF4-5EE659EDDE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3556" y="1541626"/>
            <a:ext cx="4878900" cy="102151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0" b="1">
                <a:solidFill>
                  <a:schemeClr val="accent1"/>
                </a:solidFill>
              </a:defRPr>
            </a:lvl1pPr>
            <a:lvl2pPr marL="457200" indent="0">
              <a:buNone/>
              <a:defRPr sz="3000" b="1">
                <a:solidFill>
                  <a:schemeClr val="accent1"/>
                </a:solidFill>
              </a:defRPr>
            </a:lvl2pPr>
            <a:lvl3pPr marL="914400" indent="0">
              <a:buNone/>
              <a:defRPr sz="3000" b="1">
                <a:solidFill>
                  <a:schemeClr val="accent1"/>
                </a:solidFill>
              </a:defRPr>
            </a:lvl3pPr>
            <a:lvl4pPr marL="1371600" indent="0">
              <a:buNone/>
              <a:defRPr sz="3000" b="1">
                <a:solidFill>
                  <a:schemeClr val="accent1"/>
                </a:solidFill>
              </a:defRPr>
            </a:lvl4pPr>
            <a:lvl5pPr marL="1828800" indent="0">
              <a:buNone/>
              <a:defRPr sz="3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234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7B64362-D214-764C-B436-D6886C053F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3556" y="2816225"/>
            <a:ext cx="4878900" cy="251777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914400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13716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8288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some support information or a short paragraph here. Click to insert some support information or a short paragraph here.</a:t>
            </a:r>
            <a:r>
              <a:rPr lang="en-US" dirty="0"/>
              <a:t> </a:t>
            </a:r>
            <a:r>
              <a:rPr lang="en-GB" dirty="0"/>
              <a:t>Click to insert some support information or a short paragraph here.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0FC2D37-314E-2644-8D0E-51E078937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540" y="6121761"/>
            <a:ext cx="1544444" cy="4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6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52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>
            <a:extLst>
              <a:ext uri="{FF2B5EF4-FFF2-40B4-BE49-F238E27FC236}">
                <a16:creationId xmlns:a16="http://schemas.microsoft.com/office/drawing/2014/main" id="{658F3D02-3948-B843-9051-563B5BAF2787}"/>
              </a:ext>
            </a:extLst>
          </p:cNvPr>
          <p:cNvSpPr/>
          <p:nvPr userDrawn="1"/>
        </p:nvSpPr>
        <p:spPr>
          <a:xfrm>
            <a:off x="-876428" y="3680158"/>
            <a:ext cx="1981331" cy="1980000"/>
          </a:xfrm>
          <a:prstGeom prst="arc">
            <a:avLst>
              <a:gd name="adj1" fmla="val 15029481"/>
              <a:gd name="adj2" fmla="val 6694670"/>
            </a:avLst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593E69-2C1C-C848-80E4-998CE2AA46FC}"/>
              </a:ext>
            </a:extLst>
          </p:cNvPr>
          <p:cNvSpPr/>
          <p:nvPr userDrawn="1"/>
        </p:nvSpPr>
        <p:spPr>
          <a:xfrm>
            <a:off x="2726709" y="-3660377"/>
            <a:ext cx="12499845" cy="124992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F946EAB7-A561-7847-8CDA-0EB99B7B60B7}"/>
              </a:ext>
            </a:extLst>
          </p:cNvPr>
          <p:cNvSpPr/>
          <p:nvPr userDrawn="1"/>
        </p:nvSpPr>
        <p:spPr>
          <a:xfrm>
            <a:off x="3016323" y="5594267"/>
            <a:ext cx="5960309" cy="5961600"/>
          </a:xfrm>
          <a:prstGeom prst="arc">
            <a:avLst>
              <a:gd name="adj1" fmla="val 11938199"/>
              <a:gd name="adj2" fmla="val 20464502"/>
            </a:avLst>
          </a:prstGeom>
          <a:ln w="203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13A3E5-5117-614B-92A0-57CC26755979}"/>
              </a:ext>
            </a:extLst>
          </p:cNvPr>
          <p:cNvSpPr/>
          <p:nvPr userDrawn="1"/>
        </p:nvSpPr>
        <p:spPr>
          <a:xfrm>
            <a:off x="1820560" y="-1640073"/>
            <a:ext cx="3518059" cy="3517200"/>
          </a:xfrm>
          <a:prstGeom prst="ellipse">
            <a:avLst/>
          </a:prstGeom>
          <a:noFill/>
          <a:ln w="203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A934B7-5A80-BA4E-A0B9-C1D1D1E99D58}"/>
              </a:ext>
            </a:extLst>
          </p:cNvPr>
          <p:cNvGrpSpPr/>
          <p:nvPr userDrawn="1"/>
        </p:nvGrpSpPr>
        <p:grpSpPr>
          <a:xfrm>
            <a:off x="-3271555" y="-4163123"/>
            <a:ext cx="18636728" cy="13323795"/>
            <a:chOff x="-3259198" y="-4175480"/>
            <a:chExt cx="18636728" cy="133237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C5A825-1800-F248-A1A8-A2E60CEAB845}"/>
                </a:ext>
              </a:extLst>
            </p:cNvPr>
            <p:cNvSpPr/>
            <p:nvPr userDrawn="1"/>
          </p:nvSpPr>
          <p:spPr>
            <a:xfrm>
              <a:off x="-2914760" y="-4175480"/>
              <a:ext cx="17691613" cy="4163123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913404-A857-BA45-9745-82EFF348453F}"/>
                </a:ext>
              </a:extLst>
            </p:cNvPr>
            <p:cNvSpPr/>
            <p:nvPr userDrawn="1"/>
          </p:nvSpPr>
          <p:spPr>
            <a:xfrm flipV="1">
              <a:off x="12192000" y="-1332418"/>
              <a:ext cx="3185530" cy="948363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CF630B-8728-2C47-9D17-1F65D8A4DB20}"/>
                </a:ext>
              </a:extLst>
            </p:cNvPr>
            <p:cNvSpPr/>
            <p:nvPr userDrawn="1"/>
          </p:nvSpPr>
          <p:spPr>
            <a:xfrm flipV="1">
              <a:off x="-2264227" y="6857999"/>
              <a:ext cx="17568089" cy="229031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49B9D9-B0E8-7349-8456-F6E83AE68C3A}"/>
                </a:ext>
              </a:extLst>
            </p:cNvPr>
            <p:cNvSpPr/>
            <p:nvPr userDrawn="1"/>
          </p:nvSpPr>
          <p:spPr>
            <a:xfrm flipV="1">
              <a:off x="-3259198" y="-1123409"/>
              <a:ext cx="3259198" cy="957942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BA3B5E0-0FE0-0141-B3CF-B946E8E19F8F}"/>
              </a:ext>
            </a:extLst>
          </p:cNvPr>
          <p:cNvSpPr txBox="1"/>
          <p:nvPr userDrawn="1"/>
        </p:nvSpPr>
        <p:spPr>
          <a:xfrm>
            <a:off x="4990937" y="2589223"/>
            <a:ext cx="6620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6FEA848-D658-4948-8091-C10E802AE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540" y="6121761"/>
            <a:ext cx="1544444" cy="4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3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491648282?h=8504e0f502&amp;app_id=12296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4BA63C-E83B-3741-9CD7-2731B65A7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858" y="3429000"/>
            <a:ext cx="5861433" cy="926379"/>
          </a:xfrm>
        </p:spPr>
        <p:txBody>
          <a:bodyPr/>
          <a:lstStyle/>
          <a:p>
            <a:r>
              <a:rPr lang="en-GB" dirty="0"/>
              <a:t>Integrating Human Factors and Ergonomics into Health and Social Care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44DC8-9A02-B549-969E-8AA8B509A4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Laura Askins- Postgraduate Clinical Lecturer- HF </a:t>
            </a:r>
            <a:r>
              <a:rPr lang="en-US"/>
              <a:t>&amp; Civility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C0D97-C783-0A4F-B706-AD663141E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Nov 2022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9FD922-E70C-8842-82F5-4025B13138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4209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CC996-D24A-4AD1-A382-2436454D6A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Patient Safety Day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E8440D7-F0B2-41DB-8B2E-43EEDFE0EB00}"/>
              </a:ext>
            </a:extLst>
          </p:cNvPr>
          <p:cNvSpPr txBox="1">
            <a:spLocks/>
          </p:cNvSpPr>
          <p:nvPr/>
        </p:nvSpPr>
        <p:spPr>
          <a:xfrm>
            <a:off x="677858" y="1606732"/>
            <a:ext cx="2457228" cy="4263778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FEB75D5-8A2D-4F35-B5F0-624CA4A51AC7}"/>
              </a:ext>
            </a:extLst>
          </p:cNvPr>
          <p:cNvSpPr txBox="1">
            <a:spLocks/>
          </p:cNvSpPr>
          <p:nvPr/>
        </p:nvSpPr>
        <p:spPr>
          <a:xfrm>
            <a:off x="830258" y="1759132"/>
            <a:ext cx="2457228" cy="4263778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DA2DE0A-E6BA-4ACF-8CB8-FF3710506F9A}"/>
              </a:ext>
            </a:extLst>
          </p:cNvPr>
          <p:cNvSpPr txBox="1">
            <a:spLocks/>
          </p:cNvSpPr>
          <p:nvPr/>
        </p:nvSpPr>
        <p:spPr>
          <a:xfrm>
            <a:off x="982658" y="1911532"/>
            <a:ext cx="2457228" cy="4263778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46B9674-EFBC-4BA6-B0F7-3B40A734FE14}"/>
              </a:ext>
            </a:extLst>
          </p:cNvPr>
          <p:cNvSpPr txBox="1">
            <a:spLocks/>
          </p:cNvSpPr>
          <p:nvPr/>
        </p:nvSpPr>
        <p:spPr>
          <a:xfrm>
            <a:off x="8260253" y="1606733"/>
            <a:ext cx="2457228" cy="4263778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7E3FE5B-E15D-4790-A7C0-FC6814D3A1F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77858" y="2008760"/>
            <a:ext cx="2472930" cy="4264025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>
              <a:buNone/>
            </a:pPr>
            <a:r>
              <a:rPr lang="en-GB" u="sng" dirty="0"/>
              <a:t>Patient Safety Day 1</a:t>
            </a:r>
          </a:p>
          <a:p>
            <a:r>
              <a:rPr lang="en-GB" sz="1800" dirty="0"/>
              <a:t>Safer Surgery Audits 2019 and 2020</a:t>
            </a:r>
          </a:p>
          <a:p>
            <a:r>
              <a:rPr lang="en-GB" sz="1800" dirty="0"/>
              <a:t>2 half day safety education sessions</a:t>
            </a:r>
          </a:p>
          <a:p>
            <a:r>
              <a:rPr lang="en-GB" sz="1800" dirty="0"/>
              <a:t>Shared learning across all surgical specialities with theatres leading to changes within theatre setting</a:t>
            </a:r>
          </a:p>
          <a:p>
            <a:r>
              <a:rPr lang="en-GB" sz="1800" dirty="0"/>
              <a:t>Facilitated learning around safety incidents and what would make us safer</a:t>
            </a:r>
          </a:p>
          <a:p>
            <a:endParaRPr lang="en-GB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AEA1788-BF9C-4E22-9B22-A5D8B36577ED}"/>
              </a:ext>
            </a:extLst>
          </p:cNvPr>
          <p:cNvSpPr txBox="1">
            <a:spLocks/>
          </p:cNvSpPr>
          <p:nvPr/>
        </p:nvSpPr>
        <p:spPr>
          <a:xfrm>
            <a:off x="3307087" y="1846072"/>
            <a:ext cx="2630576" cy="4264025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/>
              <a:t>Patient Safety Day 2</a:t>
            </a:r>
          </a:p>
          <a:p>
            <a:r>
              <a:rPr lang="en-GB" sz="1800" dirty="0"/>
              <a:t>Nov 2020</a:t>
            </a:r>
          </a:p>
          <a:p>
            <a:r>
              <a:rPr lang="en-GB" sz="1800" dirty="0"/>
              <a:t>Compassionate Leadership</a:t>
            </a:r>
          </a:p>
          <a:p>
            <a:r>
              <a:rPr lang="en-GB" sz="1800" dirty="0"/>
              <a:t>Learning from incidents – medication safety, ng tubes, iv </a:t>
            </a:r>
            <a:r>
              <a:rPr lang="en-GB" sz="1800" dirty="0" err="1"/>
              <a:t>oromorph</a:t>
            </a:r>
            <a:endParaRPr lang="en-GB" sz="1800" dirty="0"/>
          </a:p>
          <a:p>
            <a:r>
              <a:rPr lang="en-GB" sz="1800" dirty="0" err="1"/>
              <a:t>LocSSIPS</a:t>
            </a:r>
            <a:endParaRPr lang="en-GB" sz="1800" dirty="0"/>
          </a:p>
          <a:p>
            <a:r>
              <a:rPr lang="en-GB" sz="1800" dirty="0"/>
              <a:t>LISA – what safety training means in STRIVE</a:t>
            </a:r>
          </a:p>
          <a:p>
            <a:r>
              <a:rPr lang="en-GB" sz="1800" dirty="0"/>
              <a:t>Civility Saves Lives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FBFE046-754E-4213-8845-4C8F080B05B1}"/>
              </a:ext>
            </a:extLst>
          </p:cNvPr>
          <p:cNvSpPr txBox="1">
            <a:spLocks/>
          </p:cNvSpPr>
          <p:nvPr/>
        </p:nvSpPr>
        <p:spPr>
          <a:xfrm>
            <a:off x="6055403" y="1924991"/>
            <a:ext cx="2509650" cy="4264025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/>
              <a:t>Patient Safety Day 3</a:t>
            </a:r>
          </a:p>
          <a:p>
            <a:r>
              <a:rPr lang="en-GB" sz="1800" dirty="0"/>
              <a:t>July 2021</a:t>
            </a:r>
          </a:p>
          <a:p>
            <a:r>
              <a:rPr lang="en-GB" sz="1800" dirty="0"/>
              <a:t>Civility and Human Factors </a:t>
            </a:r>
          </a:p>
          <a:p>
            <a:r>
              <a:rPr lang="en-GB" sz="1800" dirty="0"/>
              <a:t>Culture – how we each make a difference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C35A6C4-FB9C-4C0F-AC47-FCE1AEDDABAF}"/>
              </a:ext>
            </a:extLst>
          </p:cNvPr>
          <p:cNvSpPr txBox="1">
            <a:spLocks/>
          </p:cNvSpPr>
          <p:nvPr/>
        </p:nvSpPr>
        <p:spPr>
          <a:xfrm>
            <a:off x="8717453" y="2008760"/>
            <a:ext cx="2509650" cy="4264025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/>
              <a:t>Patient Safety Day 4</a:t>
            </a:r>
          </a:p>
          <a:p>
            <a:r>
              <a:rPr lang="en-GB" sz="1800" dirty="0"/>
              <a:t>Oct 2021</a:t>
            </a:r>
          </a:p>
          <a:p>
            <a:r>
              <a:rPr lang="en-GB" sz="1800" dirty="0"/>
              <a:t>Civility saves lives</a:t>
            </a:r>
          </a:p>
          <a:p>
            <a:r>
              <a:rPr lang="en-GB" sz="1800" dirty="0"/>
              <a:t>Learning from excellence – where can we go with Safety 2 learning?</a:t>
            </a:r>
          </a:p>
          <a:p>
            <a:r>
              <a:rPr lang="en-GB" sz="1800" dirty="0"/>
              <a:t>Learning from incidents – </a:t>
            </a:r>
            <a:r>
              <a:rPr lang="en-GB" sz="1800" dirty="0" err="1"/>
              <a:t>nasogatric</a:t>
            </a:r>
            <a:r>
              <a:rPr lang="en-GB" sz="1800" dirty="0"/>
              <a:t> tubes</a:t>
            </a:r>
          </a:p>
          <a:p>
            <a:r>
              <a:rPr lang="en-GB" sz="1800" dirty="0"/>
              <a:t>Culture for learning</a:t>
            </a:r>
          </a:p>
          <a:p>
            <a:r>
              <a:rPr lang="en-GB" sz="1800" dirty="0"/>
              <a:t>Simulation and human factors</a:t>
            </a:r>
          </a:p>
          <a:p>
            <a:r>
              <a:rPr lang="en-GB" sz="1800" dirty="0"/>
              <a:t>Maternity safety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01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2794CD-DF65-4AA0-A357-CC31214E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01C0D-2651-4056-A91D-6158E5C81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CA6E31-36DE-4E61-BC85-A924EE821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487669"/>
            <a:ext cx="9313333" cy="58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27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ABA635-9CA0-4C16-A780-A97ED9EE1B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06F9-54CD-4127-AE4A-489327EB75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3DEF7-A061-427B-A9C3-630175FA4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33" y="585215"/>
            <a:ext cx="6552934" cy="588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6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723E1-4716-4C13-A07B-50EE720DBA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Risk arises when we interact with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C4B77-549E-40BB-8F96-18EE9D09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45" y="1715360"/>
            <a:ext cx="5698998" cy="415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DDF2-1CEF-47F7-9F65-EFF9F08CDEDA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77863" y="1988468"/>
            <a:ext cx="8899525" cy="350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charset="2"/>
              <a:buChar char=""/>
            </a:pPr>
            <a:r>
              <a:rPr lang="en-US" sz="4000" dirty="0">
                <a:solidFill>
                  <a:srgbClr val="00B050"/>
                </a:solidFill>
              </a:rPr>
              <a:t>P</a:t>
            </a:r>
            <a:r>
              <a:rPr lang="en-US" sz="2800" dirty="0"/>
              <a:t>eople</a:t>
            </a:r>
          </a:p>
          <a:p>
            <a:pPr>
              <a:buFont typeface="Wingdings 3" charset="2"/>
              <a:buChar char=""/>
            </a:pPr>
            <a:r>
              <a:rPr lang="en-US" sz="4000" dirty="0">
                <a:solidFill>
                  <a:srgbClr val="00B050"/>
                </a:solidFill>
              </a:rPr>
              <a:t>E</a:t>
            </a:r>
            <a:r>
              <a:rPr lang="en-US" sz="2800" dirty="0"/>
              <a:t>nvironment</a:t>
            </a:r>
            <a:r>
              <a:rPr lang="en-US" sz="4000" dirty="0"/>
              <a:t> </a:t>
            </a:r>
            <a:r>
              <a:rPr lang="en-US" sz="2800" dirty="0"/>
              <a:t>&amp;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B050"/>
                </a:solidFill>
              </a:rPr>
              <a:t>E</a:t>
            </a:r>
            <a:r>
              <a:rPr lang="en-US" sz="2800" dirty="0"/>
              <a:t>quipment</a:t>
            </a:r>
          </a:p>
          <a:p>
            <a:pPr>
              <a:buFont typeface="Wingdings 3" charset="2"/>
              <a:buChar char=""/>
            </a:pPr>
            <a:r>
              <a:rPr lang="en-US" sz="4000" dirty="0">
                <a:solidFill>
                  <a:srgbClr val="00B050"/>
                </a:solidFill>
              </a:rPr>
              <a:t>S</a:t>
            </a:r>
            <a:r>
              <a:rPr lang="en-US" sz="2800" dirty="0"/>
              <a:t>ystems</a:t>
            </a:r>
          </a:p>
          <a:p>
            <a:pPr>
              <a:buFont typeface="Wingdings 3" charset="2"/>
              <a:buChar char=""/>
            </a:pPr>
            <a:r>
              <a:rPr lang="en-US" sz="4000" dirty="0">
                <a:solidFill>
                  <a:srgbClr val="00B050"/>
                </a:solidFill>
              </a:rPr>
              <a:t>T</a:t>
            </a:r>
            <a:r>
              <a:rPr lang="en-US" sz="2800" dirty="0"/>
              <a:t>asks</a:t>
            </a:r>
          </a:p>
          <a:p>
            <a:pPr>
              <a:buFont typeface="Wingdings 3" charset="2"/>
              <a:buChar char=""/>
            </a:pPr>
            <a:r>
              <a:rPr lang="en-US" sz="4000" dirty="0" err="1">
                <a:solidFill>
                  <a:srgbClr val="00B050"/>
                </a:solidFill>
              </a:rPr>
              <a:t>O</a:t>
            </a:r>
            <a:r>
              <a:rPr lang="en-US" sz="2800" dirty="0" err="1"/>
              <a:t>rganisation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467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657EF1-19CF-4BD3-8EEE-78A70EA211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7858" y="1606733"/>
            <a:ext cx="4119773" cy="4263778"/>
          </a:xfrm>
        </p:spPr>
        <p:txBody>
          <a:bodyPr/>
          <a:lstStyle/>
          <a:p>
            <a:r>
              <a:rPr lang="en-GB" dirty="0"/>
              <a:t>45 minute session at induction</a:t>
            </a:r>
          </a:p>
          <a:p>
            <a:r>
              <a:rPr lang="en-GB" dirty="0"/>
              <a:t>Online and Face to face teaching</a:t>
            </a:r>
          </a:p>
          <a:p>
            <a:r>
              <a:rPr lang="en-GB" dirty="0"/>
              <a:t>Hospital based intelligence on teams that needed support</a:t>
            </a:r>
          </a:p>
          <a:p>
            <a:r>
              <a:rPr lang="en-GB" dirty="0"/>
              <a:t>Worked with HR and safety team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57619-41A7-4DF6-867C-A9B75D809C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How did we deliver this?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5255225-BD67-441C-B5F5-55646F3E32FF}"/>
              </a:ext>
            </a:extLst>
          </p:cNvPr>
          <p:cNvSpPr txBox="1">
            <a:spLocks/>
          </p:cNvSpPr>
          <p:nvPr/>
        </p:nvSpPr>
        <p:spPr>
          <a:xfrm>
            <a:off x="6623370" y="798348"/>
            <a:ext cx="3760519" cy="4263778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Videos</a:t>
            </a:r>
          </a:p>
          <a:p>
            <a:r>
              <a:rPr lang="en-GB" dirty="0"/>
              <a:t>Targeted introductions</a:t>
            </a:r>
          </a:p>
          <a:p>
            <a:r>
              <a:rPr lang="en-GB" dirty="0"/>
              <a:t>Induction</a:t>
            </a:r>
          </a:p>
          <a:p>
            <a:r>
              <a:rPr lang="en-GB" dirty="0"/>
              <a:t>Online resources</a:t>
            </a:r>
          </a:p>
          <a:p>
            <a:r>
              <a:rPr lang="en-GB" dirty="0"/>
              <a:t>Consulting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F323A3-EEA8-4094-B79E-3769C9413219}"/>
              </a:ext>
            </a:extLst>
          </p:cNvPr>
          <p:cNvSpPr txBox="1">
            <a:spLocks/>
          </p:cNvSpPr>
          <p:nvPr/>
        </p:nvSpPr>
        <p:spPr>
          <a:xfrm>
            <a:off x="6623370" y="585214"/>
            <a:ext cx="4252381" cy="102151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691560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decorated, plant, close&#10;&#10;Description automatically generated">
            <a:extLst>
              <a:ext uri="{FF2B5EF4-FFF2-40B4-BE49-F238E27FC236}">
                <a16:creationId xmlns:a16="http://schemas.microsoft.com/office/drawing/2014/main" id="{4355B532-6E98-424B-B33C-76AB9EC1AF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650" r="19650"/>
          <a:stretch>
            <a:fillRect/>
          </a:stretch>
        </p:blipFill>
        <p:spPr>
          <a:xfrm>
            <a:off x="5367116" y="233917"/>
            <a:ext cx="6146358" cy="6147495"/>
          </a:xfrm>
        </p:spPr>
      </p:pic>
    </p:spTree>
    <p:extLst>
      <p:ext uri="{BB962C8B-B14F-4D97-AF65-F5344CB8AC3E}">
        <p14:creationId xmlns:p14="http://schemas.microsoft.com/office/powerpoint/2010/main" val="3736259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CCB870-B491-4353-8FE2-17050B167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4DABA-386C-4039-8761-F65E762252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1F78F-02BC-4C2B-A820-6A15D9A78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85" y="1606732"/>
            <a:ext cx="7021664" cy="36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3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99285-E0BA-4316-A92C-F5EEEA97E4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1B7CB-21C2-439A-AB54-5B1902A218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3B740E-9F16-41E7-AF72-E6C9AF63E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4260" y="1809920"/>
            <a:ext cx="6883122" cy="344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559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8F0AB-44C0-421E-B182-21A87581B1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Incident levels during COVID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33573-C880-44E7-B4EB-37C2BF85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84" y="117383"/>
            <a:ext cx="11357832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7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226EC8-BB38-41E9-8CED-22D09D3703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103" y="669502"/>
            <a:ext cx="6741042" cy="1489255"/>
          </a:xfrm>
        </p:spPr>
        <p:txBody>
          <a:bodyPr/>
          <a:lstStyle/>
          <a:p>
            <a:r>
              <a:rPr lang="en-GB" sz="8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case study</a:t>
            </a:r>
          </a:p>
          <a:p>
            <a:r>
              <a:rPr lang="en-GB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factors: the impact of Covid-19</a:t>
            </a:r>
            <a:endParaRPr lang="en-GB" sz="80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61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A83DF-9B47-1748-A355-C5FACCC91B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hare the experiences of South Tees NHS Foundation Trust in regards to integrating Human Factors princip</a:t>
            </a:r>
            <a:r>
              <a:rPr lang="en-GB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les to improve patient safety</a:t>
            </a:r>
            <a:endParaRPr lang="en-GB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Discuss the application of Human Factors and civility within our trust to improve quality of care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the impact of Covid-19 on safety at South Tees NHS Foundation Trust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Share a case study that demonstrates the application of the PESTO model (South Tees adapted SIEPS)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DE26D-6305-C749-B93E-6F865E896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Aims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1879423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ORAMORPH Video - 16/12/2020">
            <a:hlinkClick r:id="" action="ppaction://media"/>
            <a:extLst>
              <a:ext uri="{FF2B5EF4-FFF2-40B4-BE49-F238E27FC236}">
                <a16:creationId xmlns:a16="http://schemas.microsoft.com/office/drawing/2014/main" id="{04E84444-DDE1-45EE-ABA7-68DA8B5FA5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6952" y="263315"/>
            <a:ext cx="10176767" cy="57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2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723E1-4716-4C13-A07B-50EE720DBA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7857" y="585215"/>
            <a:ext cx="10901229" cy="1021517"/>
          </a:xfrm>
        </p:spPr>
        <p:txBody>
          <a:bodyPr/>
          <a:lstStyle/>
          <a:p>
            <a:r>
              <a:rPr lang="en-GB" dirty="0"/>
              <a:t>Task: Consider the content of the video and apply PESTO to understand why it may have happened?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C4B77-549E-40BB-8F96-18EE9D09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45" y="1715360"/>
            <a:ext cx="5698998" cy="415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DDF2-1CEF-47F7-9F65-EFF9F08CDEDA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77863" y="1988468"/>
            <a:ext cx="8899525" cy="350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charset="2"/>
              <a:buChar char=""/>
            </a:pPr>
            <a:r>
              <a:rPr lang="en-US" sz="4000" dirty="0">
                <a:solidFill>
                  <a:srgbClr val="00B050"/>
                </a:solidFill>
              </a:rPr>
              <a:t>P</a:t>
            </a:r>
            <a:r>
              <a:rPr lang="en-US" sz="2800" dirty="0"/>
              <a:t>eople</a:t>
            </a:r>
          </a:p>
          <a:p>
            <a:pPr>
              <a:buFont typeface="Wingdings 3" charset="2"/>
              <a:buChar char=""/>
            </a:pPr>
            <a:r>
              <a:rPr lang="en-US" sz="4000" dirty="0">
                <a:solidFill>
                  <a:srgbClr val="00B050"/>
                </a:solidFill>
              </a:rPr>
              <a:t>E</a:t>
            </a:r>
            <a:r>
              <a:rPr lang="en-US" sz="2800" dirty="0"/>
              <a:t>nvironment</a:t>
            </a:r>
            <a:r>
              <a:rPr lang="en-US" sz="4000" dirty="0"/>
              <a:t> </a:t>
            </a:r>
            <a:r>
              <a:rPr lang="en-US" sz="2800" dirty="0"/>
              <a:t>&amp;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B050"/>
                </a:solidFill>
              </a:rPr>
              <a:t>E</a:t>
            </a:r>
            <a:r>
              <a:rPr lang="en-US" sz="2800" dirty="0"/>
              <a:t>quipment</a:t>
            </a:r>
          </a:p>
          <a:p>
            <a:pPr>
              <a:buFont typeface="Wingdings 3" charset="2"/>
              <a:buChar char=""/>
            </a:pPr>
            <a:r>
              <a:rPr lang="en-US" sz="4000" dirty="0">
                <a:solidFill>
                  <a:srgbClr val="00B050"/>
                </a:solidFill>
              </a:rPr>
              <a:t>S</a:t>
            </a:r>
            <a:r>
              <a:rPr lang="en-US" sz="2800" dirty="0"/>
              <a:t>ystems</a:t>
            </a:r>
          </a:p>
          <a:p>
            <a:pPr>
              <a:buFont typeface="Wingdings 3" charset="2"/>
              <a:buChar char=""/>
            </a:pPr>
            <a:r>
              <a:rPr lang="en-US" sz="4000" dirty="0">
                <a:solidFill>
                  <a:srgbClr val="00B050"/>
                </a:solidFill>
              </a:rPr>
              <a:t>T</a:t>
            </a:r>
            <a:r>
              <a:rPr lang="en-US" sz="2800" dirty="0"/>
              <a:t>asks</a:t>
            </a:r>
          </a:p>
          <a:p>
            <a:pPr>
              <a:buFont typeface="Wingdings 3" charset="2"/>
              <a:buChar char=""/>
            </a:pPr>
            <a:r>
              <a:rPr lang="en-US" sz="4000" dirty="0" err="1">
                <a:solidFill>
                  <a:srgbClr val="00B050"/>
                </a:solidFill>
              </a:rPr>
              <a:t>O</a:t>
            </a:r>
            <a:r>
              <a:rPr lang="en-US" sz="2800" dirty="0" err="1"/>
              <a:t>rganisation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7916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F0A02-BB99-4A6C-8C32-067F2EA43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5199" y="1896724"/>
            <a:ext cx="6474691" cy="1021517"/>
          </a:xfrm>
        </p:spPr>
        <p:txBody>
          <a:bodyPr/>
          <a:lstStyle/>
          <a:p>
            <a:r>
              <a:rPr lang="en-GB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3400361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FF6B4-ECE4-4471-97D3-641B2408F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Staff survey has improved- 2 years in a row</a:t>
            </a:r>
          </a:p>
          <a:p>
            <a:r>
              <a:rPr lang="en-GB" dirty="0"/>
              <a:t>Incidence reporting initially increased, then levelled out however levels of harm have decreased significantly </a:t>
            </a:r>
          </a:p>
          <a:p>
            <a:r>
              <a:rPr lang="en-GB" dirty="0"/>
              <a:t>Feedback is unanimously positive, tangible increase of awareness across the trust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3D131-B9EA-4110-A54F-3486B2D842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46731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5902E2-27CC-433A-B864-CF3B5D2AF3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Build on HF and civility with psychological safety and joy at work</a:t>
            </a:r>
          </a:p>
          <a:p>
            <a:r>
              <a:rPr lang="en-GB" dirty="0"/>
              <a:t>Restorative Just Culture integration</a:t>
            </a:r>
          </a:p>
          <a:p>
            <a:r>
              <a:rPr lang="en-GB" dirty="0"/>
              <a:t>Discovery interviews and stronger links with OD</a:t>
            </a:r>
          </a:p>
          <a:p>
            <a:r>
              <a:rPr lang="en-GB" dirty="0"/>
              <a:t>Measuring the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1309F-F88A-4991-874E-B5D0A5D44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What's next?</a:t>
            </a:r>
          </a:p>
        </p:txBody>
      </p:sp>
    </p:spTree>
    <p:extLst>
      <p:ext uri="{BB962C8B-B14F-4D97-AF65-F5344CB8AC3E}">
        <p14:creationId xmlns:p14="http://schemas.microsoft.com/office/powerpoint/2010/main" val="2927891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35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F0A02-BB99-4A6C-8C32-067F2EA43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5199" y="2407483"/>
            <a:ext cx="6474691" cy="1021517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23845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D7A517-9CEB-4B93-A126-910D0BE21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7F9A5-AC11-4F7A-A82D-A0EA7B23B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0A232-DEE1-4F38-836A-2A76E67A0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8" y="1606733"/>
            <a:ext cx="4352852" cy="3125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620102-B31F-499D-A3DE-E6C807B64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08" y="1606732"/>
            <a:ext cx="4714582" cy="35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6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F1668-4AEB-48CA-9044-EE404AA331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387" y="1606733"/>
            <a:ext cx="6076222" cy="4263778"/>
          </a:xfrm>
        </p:spPr>
        <p:txBody>
          <a:bodyPr/>
          <a:lstStyle/>
          <a:p>
            <a:pPr lvl="0"/>
            <a:r>
              <a:rPr lang="en-GB" sz="2000" b="1" dirty="0"/>
              <a:t>Objective: </a:t>
            </a:r>
            <a:r>
              <a:rPr lang="en-GB" sz="2000" dirty="0"/>
              <a:t>Safety and Quality First</a:t>
            </a:r>
          </a:p>
          <a:p>
            <a:pPr lvl="0"/>
            <a:endParaRPr lang="en-GB" sz="2000" dirty="0"/>
          </a:p>
          <a:p>
            <a:pPr lvl="0"/>
            <a:r>
              <a:rPr lang="en-GB" sz="2000" b="1" dirty="0"/>
              <a:t>Strategy: </a:t>
            </a:r>
            <a:r>
              <a:rPr lang="en-GB" sz="2000" dirty="0"/>
              <a:t>Provide Leadership and Safety Development to support our clinical leaders of today and tomorrow to shape the safe care - and the teams delivering safe care – for the now and the future.</a:t>
            </a:r>
          </a:p>
          <a:p>
            <a:pPr lvl="0"/>
            <a:endParaRPr lang="en-GB" sz="2000" dirty="0"/>
          </a:p>
          <a:p>
            <a:pPr lvl="0"/>
            <a:r>
              <a:rPr lang="en-GB" sz="2000" b="1" dirty="0"/>
              <a:t>Tactics: </a:t>
            </a:r>
            <a:r>
              <a:rPr lang="en-GB" sz="2000" dirty="0"/>
              <a:t>To provide a range of evidence-based development opportunities to enable clinical leaders to have the core skills and leadership training to support the delivery of safe, quality care.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1DF34-4EC4-467F-9596-061925E581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LISA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C19C70E-DA71-4509-A233-C68857F9CF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r="16705"/>
          <a:stretch>
            <a:fillRect/>
          </a:stretch>
        </p:blipFill>
        <p:spPr>
          <a:xfrm>
            <a:off x="7713663" y="1665288"/>
            <a:ext cx="3648075" cy="36480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8379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68769E-452E-440F-A4B0-10AF844542A3}"/>
              </a:ext>
            </a:extLst>
          </p:cNvPr>
          <p:cNvGrpSpPr/>
          <p:nvPr/>
        </p:nvGrpSpPr>
        <p:grpSpPr>
          <a:xfrm>
            <a:off x="3453963" y="830774"/>
            <a:ext cx="4633783" cy="4967416"/>
            <a:chOff x="2854411" y="4129980"/>
            <a:chExt cx="4324865" cy="433699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8704266-B925-4ED5-9AFA-52D66AA9F61C}"/>
                </a:ext>
              </a:extLst>
            </p:cNvPr>
            <p:cNvSpPr/>
            <p:nvPr/>
          </p:nvSpPr>
          <p:spPr>
            <a:xfrm>
              <a:off x="2854411" y="4129980"/>
              <a:ext cx="4324865" cy="2740377"/>
            </a:xfrm>
            <a:prstGeom prst="ellipse">
              <a:avLst/>
            </a:prstGeom>
            <a:ln w="28575">
              <a:solidFill>
                <a:schemeClr val="tx1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9C9501-E210-4268-BF6F-B5A9B79FAAF4}"/>
                </a:ext>
              </a:extLst>
            </p:cNvPr>
            <p:cNvSpPr txBox="1"/>
            <p:nvPr/>
          </p:nvSpPr>
          <p:spPr>
            <a:xfrm>
              <a:off x="3361037" y="4947938"/>
              <a:ext cx="331161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PEOPLE ARE INSPIRED &amp; ENERGISED WHEN THINGS WORK BETTER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DEC8B4-B6D2-468E-BF19-22734562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701" y="7284798"/>
              <a:ext cx="2916857" cy="1182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567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F0A02-BB99-4A6C-8C32-067F2EA43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5199" y="1579419"/>
            <a:ext cx="6474691" cy="1849582"/>
          </a:xfrm>
        </p:spPr>
        <p:txBody>
          <a:bodyPr/>
          <a:lstStyle/>
          <a:p>
            <a:r>
              <a:rPr lang="en-GB" dirty="0"/>
              <a:t>Where did we start?</a:t>
            </a:r>
          </a:p>
        </p:txBody>
      </p:sp>
    </p:spTree>
    <p:extLst>
      <p:ext uri="{BB962C8B-B14F-4D97-AF65-F5344CB8AC3E}">
        <p14:creationId xmlns:p14="http://schemas.microsoft.com/office/powerpoint/2010/main" val="123570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9A1A2-7988-4CAE-9C2F-CC3ABC725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7858" y="1606733"/>
            <a:ext cx="5069799" cy="4263778"/>
          </a:xfrm>
        </p:spPr>
        <p:txBody>
          <a:bodyPr/>
          <a:lstStyle/>
          <a:p>
            <a:r>
              <a:rPr lang="en-GB" dirty="0"/>
              <a:t>Faculty- difficult, initially targeted senior members of staff, spoke with SLT, CEO</a:t>
            </a:r>
          </a:p>
          <a:p>
            <a:r>
              <a:rPr lang="en-GB" dirty="0"/>
              <a:t>Compiled a strategy </a:t>
            </a:r>
          </a:p>
          <a:p>
            <a:r>
              <a:rPr lang="en-GB" dirty="0"/>
              <a:t>Recognised the link with leadership, OD and QI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5693-4F97-447C-AF2D-A532149A78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standing in front of a sign&#10;&#10;Description automatically generated with medium confidence">
            <a:extLst>
              <a:ext uri="{FF2B5EF4-FFF2-40B4-BE49-F238E27FC236}">
                <a16:creationId xmlns:a16="http://schemas.microsoft.com/office/drawing/2014/main" id="{C9109204-7341-49E5-8FAB-D63A0D77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816" y="3789716"/>
            <a:ext cx="2601197" cy="2080795"/>
          </a:xfrm>
          <a:prstGeom prst="rect">
            <a:avLst/>
          </a:prstGeom>
        </p:spPr>
      </p:pic>
      <p:pic>
        <p:nvPicPr>
          <p:cNvPr id="1026" name="Picture 2" descr="Profile photo of Chris Bridle">
            <a:extLst>
              <a:ext uri="{FF2B5EF4-FFF2-40B4-BE49-F238E27FC236}">
                <a16:creationId xmlns:a16="http://schemas.microsoft.com/office/drawing/2014/main" id="{FB0CD498-B5DE-4D4E-97BC-1B7E9CE6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99" y="405737"/>
            <a:ext cx="2670835" cy="26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946246D-EA01-44F3-B23F-CD82A6220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448" y="3608268"/>
            <a:ext cx="2256577" cy="24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0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1B12E9-F1E9-4EED-8F58-188DE5B329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9C235-6146-49F0-94D8-84BFE98C4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0E16EE-5346-40D3-8CCC-09B092BBC67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77" y="1214140"/>
            <a:ext cx="7591541" cy="4521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TRIVE NEW">
      <a:dk1>
        <a:srgbClr val="263038"/>
      </a:dk1>
      <a:lt1>
        <a:srgbClr val="FFFFFF"/>
      </a:lt1>
      <a:dk2>
        <a:srgbClr val="465C6C"/>
      </a:dk2>
      <a:lt2>
        <a:srgbClr val="F0F7FA"/>
      </a:lt2>
      <a:accent1>
        <a:srgbClr val="005EDF"/>
      </a:accent1>
      <a:accent2>
        <a:srgbClr val="113689"/>
      </a:accent2>
      <a:accent3>
        <a:srgbClr val="0CD1FE"/>
      </a:accent3>
      <a:accent4>
        <a:srgbClr val="66C733"/>
      </a:accent4>
      <a:accent5>
        <a:srgbClr val="E4029B"/>
      </a:accent5>
      <a:accent6>
        <a:srgbClr val="D3EFFB"/>
      </a:accent6>
      <a:hlink>
        <a:srgbClr val="2C4CFF"/>
      </a:hlink>
      <a:folHlink>
        <a:srgbClr val="31D3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DA2679408A3429E563B29FAB0C2A8" ma:contentTypeVersion="8" ma:contentTypeDescription="Create a new document." ma:contentTypeScope="" ma:versionID="92fe3d117f7d3c9a775bd2b53286f9d0">
  <xsd:schema xmlns:xsd="http://www.w3.org/2001/XMLSchema" xmlns:xs="http://www.w3.org/2001/XMLSchema" xmlns:p="http://schemas.microsoft.com/office/2006/metadata/properties" xmlns:ns3="b2bebb5d-9a8c-409a-a241-e47833d64ad8" xmlns:ns4="9a6daea7-cff2-4572-83c0-ce9963e627f0" targetNamespace="http://schemas.microsoft.com/office/2006/metadata/properties" ma:root="true" ma:fieldsID="0ccee3a8a4cda149924f2d4bae5b4057" ns3:_="" ns4:_="">
    <xsd:import namespace="b2bebb5d-9a8c-409a-a241-e47833d64ad8"/>
    <xsd:import namespace="9a6daea7-cff2-4572-83c0-ce9963e627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ebb5d-9a8c-409a-a241-e47833d64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daea7-cff2-4572-83c0-ce9963e627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F20FA3-1DCC-4F6F-A4C4-DA0666DC44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3F399-F609-477C-AAD8-0B19D7B42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bebb5d-9a8c-409a-a241-e47833d64ad8"/>
    <ds:schemaRef ds:uri="9a6daea7-cff2-4572-83c0-ce9963e627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3FFD22-A933-4A49-A0E6-85D388FB2BF1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9a6daea7-cff2-4572-83c0-ce9963e627f0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2bebb5d-9a8c-409a-a241-e47833d64ad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660</Words>
  <Application>Microsoft Office PowerPoint</Application>
  <PresentationFormat>Widescreen</PresentationFormat>
  <Paragraphs>109</Paragraphs>
  <Slides>25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Gill Sans MT</vt:lpstr>
      <vt:lpstr>Segoe UI</vt:lpstr>
      <vt:lpstr>Symbol</vt:lpstr>
      <vt:lpstr>Tahoma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HOLMES, Neil (SOUTH TEES HOSPITALS NHS FOUNDATION TRUST)</dc:creator>
  <cp:lastModifiedBy>ASKINS, Laura (SOUTH TEES HOSPITALS NHS FOUNDATION TRUST)</cp:lastModifiedBy>
  <cp:revision>14</cp:revision>
  <dcterms:created xsi:type="dcterms:W3CDTF">2022-02-27T10:21:27Z</dcterms:created>
  <dcterms:modified xsi:type="dcterms:W3CDTF">2022-11-07T14:14:07Z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0x010100A0EDA2679408A3429E563B29FAB0C2A8</vt:lpwstr>
  </property>
</Properties>
</file>