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5" r:id="rId4"/>
    <p:sldId id="299" r:id="rId5"/>
    <p:sldId id="301" r:id="rId6"/>
    <p:sldId id="328" r:id="rId7"/>
    <p:sldId id="330" r:id="rId8"/>
    <p:sldId id="331" r:id="rId9"/>
    <p:sldId id="268" r:id="rId10"/>
    <p:sldId id="261" r:id="rId11"/>
    <p:sldId id="266" r:id="rId12"/>
    <p:sldId id="287" r:id="rId13"/>
    <p:sldId id="264" r:id="rId14"/>
    <p:sldId id="343" r:id="rId15"/>
    <p:sldId id="341" r:id="rId16"/>
    <p:sldId id="350" r:id="rId17"/>
    <p:sldId id="352" r:id="rId18"/>
    <p:sldId id="356" r:id="rId19"/>
    <p:sldId id="358" r:id="rId20"/>
    <p:sldId id="267" r:id="rId21"/>
    <p:sldId id="263" r:id="rId22"/>
    <p:sldId id="3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5AD3-A804-46F5-882B-ABD9D57A4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75885-EFB4-4539-AF13-5C6327292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1B0A1-952A-4A0F-B64A-8C116F83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32C-B208-46F3-BD4C-71929FE8279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30FC3-B1DC-47AD-8E5F-04F27455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EC5DA-BE01-41AA-B65B-243D389E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0F03-D401-48D7-9467-F740F046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11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F665-A8DA-4EBB-A9A4-6F8A3862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AAC26-82AF-4F63-98F0-F778D0393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97EE8-A742-4291-8615-E9D721F5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32C-B208-46F3-BD4C-71929FE8279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05B15-E67C-45D4-A94C-2B9F9A4D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28C8F-6BD3-4B29-A7A2-B3517580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0F03-D401-48D7-9467-F740F046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5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FBFA41-B5A4-4A34-AFCD-779434EEA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A4636-E56A-4B42-9BA3-B6F2341CF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7362C-1FC8-4B45-A132-4E1E75ED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32C-B208-46F3-BD4C-71929FE8279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BEC9C-BC15-4C1D-BE16-CA43E851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2C7DD-7634-45D5-8431-6B51B72D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0F03-D401-48D7-9467-F740F046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8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F7AC-AF65-4A49-9805-9C2AC805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571E5-115F-4F1A-9FD7-4D707672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21FAF-CE8A-4906-951A-C27EFE62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32C-B208-46F3-BD4C-71929FE8279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8ABFA-31F9-47A1-A155-050ADC81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70142-8EA6-4C20-9FCA-A5E0F6A5E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0F03-D401-48D7-9467-F740F046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2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E158-DE1C-4644-A3F0-1B6CF39C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AA330-2713-46D4-9F8A-7F4EC2FF0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8F81F-1872-453E-92EF-91BEBCF4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32C-B208-46F3-BD4C-71929FE8279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8DE70-279B-4CC4-AEA1-1D0FA3AC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DF722-899A-4303-9CDD-88A0DA24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0F03-D401-48D7-9467-F740F046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7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1D08-A040-40A2-8F28-EE896DE4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EE02-AF24-43B3-8895-430C6112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81D0E-F2DF-4865-A537-5DFB5AB80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4D820-5D1F-4476-8420-82CD70FA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32C-B208-46F3-BD4C-71929FE8279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E31B8-2ACE-4628-A837-25549CADD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CFE55-8E6B-469F-9BC4-624AF0C6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0F03-D401-48D7-9467-F740F046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9F1D-5722-4904-B696-307333C1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E989B-577D-4040-AB39-236AFC986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8662B-F44A-44E7-9609-ED6F32427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42928-8378-4F6E-9473-215E4250D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CA79B-7CB1-43D7-9ABC-ADA0CA18C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889F5-D9B6-4A86-A1F1-1527AFC6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32C-B208-46F3-BD4C-71929FE8279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730DC-3748-4EBC-BE4F-CE954377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79E766-9ED6-40C7-B874-9BEF7863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0F03-D401-48D7-9467-F740F046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6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7AD5-6F0C-480D-947F-2435C022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5A6F5-AA5F-4B73-8A48-13AF25B1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32C-B208-46F3-BD4C-71929FE8279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2261A-E12A-4828-974C-574588E3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80862-DE02-4A3A-BB90-C16CE5E7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0F03-D401-48D7-9467-F740F046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7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E121E-DF36-4B00-B65A-E5659F46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32C-B208-46F3-BD4C-71929FE8279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4C551-A36B-4B04-8EC7-5A8E0544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24698-47DE-4703-8269-36BCEC5B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0F03-D401-48D7-9467-F740F046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8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BE07-B240-4B46-92A6-EC784817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64C-3827-44DF-AB4E-C1D9FEF71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F79F4-C586-41F9-924C-395F479CC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C0345-CC00-415F-9253-CDD0416B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32C-B208-46F3-BD4C-71929FE8279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ED5B3-EC81-4DDB-8D79-0C135DAF3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E5525-E916-45EB-8C18-4531F654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0F03-D401-48D7-9467-F740F046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1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1830-424D-4005-89DD-8F233A8A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3A3FC-C98A-4C67-89AC-7E01179B4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214EB-9D5E-4D8A-A34A-9DF318E51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AA222-74FB-453A-B008-B29F88BD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632C-B208-46F3-BD4C-71929FE8279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CCB42-B66C-4045-BC1B-A1A721E5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CE407-F159-480D-89B2-3169B102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0F03-D401-48D7-9467-F740F046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8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BB933-31E8-4825-BFB0-2F31ADD0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59397-93AD-4506-AFBF-D16D06746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C6AA6-3263-4018-8872-C567E8077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1632C-B208-46F3-BD4C-71929FE8279A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165B-A3F8-4DDB-9F20-946249257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87260-6E1B-4259-B1CB-46A391BAD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0F03-D401-48D7-9467-F740F046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5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.org.uk/safeguarding/adults/practice/sharing-informa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1078488/ALH_SH_National_Review_26-5-22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.org.uk/safeguarding/adults/practice/sharing-inform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2EC72-7194-425B-85D1-88C0FD420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Caldicott Guardian and Safeguarding Concerns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6160A-E6D6-44A2-9442-525696DBC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Dr Joy Shacklock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dirty="0"/>
              <a:t>RCGP Safeguarding Representative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dirty="0"/>
              <a:t>Named GP for Adult and Child Safeguarding, North Yorkshire and City of York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dirty="0"/>
              <a:t>GP Partner, Practice Safeguarding Lead and Homeless Health Lead, The Spa Surgery, Harrogate</a:t>
            </a:r>
          </a:p>
        </p:txBody>
      </p:sp>
    </p:spTree>
    <p:extLst>
      <p:ext uri="{BB962C8B-B14F-4D97-AF65-F5344CB8AC3E}">
        <p14:creationId xmlns:p14="http://schemas.microsoft.com/office/powerpoint/2010/main" val="15721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00683-B8D8-4696-9DB4-8416F48B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Challenges of information sharing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2F3E6-5E3B-43DD-8FB4-868A612C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000" dirty="0"/>
              <a:t>Increased requests from other agencies to share information </a:t>
            </a:r>
            <a:r>
              <a:rPr lang="en-GB" sz="2000" dirty="0" err="1"/>
              <a:t>e.g</a:t>
            </a:r>
            <a:r>
              <a:rPr lang="en-GB" sz="2000" dirty="0"/>
              <a:t> social care, Police</a:t>
            </a:r>
          </a:p>
          <a:p>
            <a:pPr lvl="1"/>
            <a:r>
              <a:rPr lang="en-GB" sz="2000" dirty="0"/>
              <a:t>Often no information shared about why the information has been requested – e.g. what is the risk</a:t>
            </a:r>
          </a:p>
          <a:p>
            <a:pPr lvl="1"/>
            <a:r>
              <a:rPr lang="en-GB" sz="2000" dirty="0"/>
              <a:t>Other agencies don’t understand complexity of confidentiality in a health setting nor that as GPs we are data controllers [Case study – Prevent]</a:t>
            </a:r>
          </a:p>
          <a:p>
            <a:pPr lvl="1"/>
            <a:r>
              <a:rPr lang="en-GB" sz="2000" dirty="0"/>
              <a:t>GP’s lifelong relationship with patients often misunderstood</a:t>
            </a:r>
          </a:p>
          <a:p>
            <a:pPr lvl="1"/>
            <a:r>
              <a:rPr lang="en-GB" sz="2000" dirty="0"/>
              <a:t>Agencies pick and choose which laws to quote to health</a:t>
            </a:r>
          </a:p>
          <a:p>
            <a:pPr lvl="1"/>
            <a:r>
              <a:rPr lang="en-GB" sz="2000" dirty="0"/>
              <a:t>Consent - has it been given and who has given it – even if yes, is it true informed consent – do patients know what is in their record? [Case study – Police request/LD patient] </a:t>
            </a:r>
          </a:p>
          <a:p>
            <a:pPr lvl="1"/>
            <a:r>
              <a:rPr lang="en-GB" sz="2000" dirty="0"/>
              <a:t>It is often information about parents/carers/adults that causes the most challenges</a:t>
            </a:r>
          </a:p>
        </p:txBody>
      </p:sp>
    </p:spTree>
    <p:extLst>
      <p:ext uri="{BB962C8B-B14F-4D97-AF65-F5344CB8AC3E}">
        <p14:creationId xmlns:p14="http://schemas.microsoft.com/office/powerpoint/2010/main" val="223005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2F324-6492-478B-991F-59D6DF6F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Challenges of information sharing continued..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D82F5-416E-40E4-B016-A7DD0C53B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Low level safeguarding concerns</a:t>
            </a:r>
          </a:p>
          <a:p>
            <a:pPr lvl="1"/>
            <a:r>
              <a:rPr lang="en-GB" dirty="0"/>
              <a:t>To share or not to share?</a:t>
            </a:r>
          </a:p>
          <a:p>
            <a:pPr lvl="1"/>
            <a:r>
              <a:rPr lang="en-GB" dirty="0"/>
              <a:t>If consent not given?</a:t>
            </a:r>
          </a:p>
          <a:p>
            <a:r>
              <a:rPr lang="en-GB" dirty="0"/>
              <a:t>Subject Access Requests [Case study – abusive parent requesting child’s records]</a:t>
            </a:r>
          </a:p>
        </p:txBody>
      </p:sp>
    </p:spTree>
    <p:extLst>
      <p:ext uri="{BB962C8B-B14F-4D97-AF65-F5344CB8AC3E}">
        <p14:creationId xmlns:p14="http://schemas.microsoft.com/office/powerpoint/2010/main" val="292323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When can information be shared without consent?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42900" indent="-342900"/>
            <a:r>
              <a:rPr lang="en-GB" sz="1800"/>
              <a:t>Other people are, or may be, at risk, including children</a:t>
            </a:r>
          </a:p>
          <a:p>
            <a:pPr marL="342900" indent="-342900"/>
            <a:r>
              <a:rPr lang="en-GB" sz="1800"/>
              <a:t>Sharing the information could prevent a serious crime</a:t>
            </a:r>
          </a:p>
          <a:p>
            <a:pPr marL="342900" indent="-342900"/>
            <a:r>
              <a:rPr lang="en-GB" sz="1800"/>
              <a:t>The alleged abuser has care and support needs and may also be at risk</a:t>
            </a:r>
          </a:p>
          <a:p>
            <a:pPr marL="342900" indent="-342900"/>
            <a:r>
              <a:rPr lang="en-GB" sz="1800"/>
              <a:t>A serious crime has been committed</a:t>
            </a:r>
          </a:p>
          <a:p>
            <a:pPr marL="342900" indent="-342900"/>
            <a:r>
              <a:rPr lang="en-GB" sz="1800"/>
              <a:t>Staff are implicated</a:t>
            </a:r>
          </a:p>
          <a:p>
            <a:pPr marL="342900" indent="-342900"/>
            <a:r>
              <a:rPr lang="en-GB" sz="1800"/>
              <a:t>The person has the mental capacity to make that decision but they may be under duress or being coerced</a:t>
            </a:r>
          </a:p>
          <a:p>
            <a:pPr marL="342900" indent="-342900"/>
            <a:r>
              <a:rPr lang="en-GB" sz="1800"/>
              <a:t>The risk is unreasonably high and meets the criteria for a multi-agency risk assessment conference referral</a:t>
            </a:r>
          </a:p>
          <a:p>
            <a:pPr marL="342900" indent="-342900"/>
            <a:r>
              <a:rPr lang="en-GB" sz="1800"/>
              <a:t>A court order or other legal authority has requested the information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r>
              <a:rPr lang="en-GB" sz="1800" i="1"/>
              <a:t>Safeguarding Adults: Sharing Information January 2015, updated January 2019 </a:t>
            </a:r>
          </a:p>
          <a:p>
            <a:pPr marL="0" indent="0">
              <a:buNone/>
            </a:pPr>
            <a:r>
              <a:rPr lang="en-GB" sz="1800">
                <a:hlinkClick r:id="rId2"/>
              </a:rPr>
              <a:t>https://www.scie.org.uk/safeguarding/adults/practice/sharing-information</a:t>
            </a:r>
            <a:r>
              <a:rPr lang="en-GB" sz="1800"/>
              <a:t> </a:t>
            </a:r>
          </a:p>
          <a:p>
            <a:pPr marL="0" indent="0">
              <a:buNone/>
            </a:pPr>
            <a:endParaRPr lang="en-GB" sz="1800"/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6067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C2CEF-004A-4028-A020-31A0A265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Patient online access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Laptop Secure">
            <a:extLst>
              <a:ext uri="{FF2B5EF4-FFF2-40B4-BE49-F238E27FC236}">
                <a16:creationId xmlns:a16="http://schemas.microsoft.com/office/drawing/2014/main" id="{818FD18B-A518-C8DE-57E9-4E36455AB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2678" y="895604"/>
            <a:ext cx="5051479" cy="5051479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782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11950-B4A4-4B25-856B-2804BC1F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information is potentially harmful?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462A-8BDB-4D43-9B8A-842F7909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285750">
              <a:spcBef>
                <a:spcPts val="300"/>
              </a:spcBef>
              <a:spcAft>
                <a:spcPts val="500"/>
              </a:spcAft>
            </a:pPr>
            <a:r>
              <a:rPr lang="en-GB" sz="2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Important: any information can be used by perpetrators of abuse</a:t>
            </a:r>
          </a:p>
          <a:p>
            <a:pPr marL="285750">
              <a:spcBef>
                <a:spcPts val="300"/>
              </a:spcBef>
              <a:spcAft>
                <a:spcPts val="500"/>
              </a:spcAft>
            </a:pPr>
            <a:r>
              <a:rPr lang="en-GB" sz="2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Personal disclosures by patients of </a:t>
            </a:r>
            <a:r>
              <a:rPr lang="en-GB" sz="2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their experience of abuse</a:t>
            </a:r>
            <a:r>
              <a:rPr lang="en-GB" sz="2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or information about </a:t>
            </a:r>
            <a:r>
              <a:rPr lang="en-GB" sz="2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perpetrators of abuse </a:t>
            </a:r>
            <a:r>
              <a:rPr lang="en-GB" sz="2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including criminal records  </a:t>
            </a:r>
          </a:p>
          <a:p>
            <a:pPr marL="285750">
              <a:spcBef>
                <a:spcPts val="300"/>
              </a:spcBef>
              <a:spcAft>
                <a:spcPts val="500"/>
              </a:spcAft>
            </a:pPr>
            <a:r>
              <a:rPr lang="en-GB" sz="2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Information from the </a:t>
            </a:r>
            <a:r>
              <a:rPr lang="en-GB" sz="2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police, social care and education services</a:t>
            </a:r>
          </a:p>
          <a:p>
            <a:pPr marL="285750">
              <a:spcBef>
                <a:spcPts val="300"/>
              </a:spcBef>
              <a:spcAft>
                <a:spcPts val="500"/>
              </a:spcAft>
            </a:pPr>
            <a:r>
              <a:rPr lang="en-GB" sz="2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Confidential </a:t>
            </a:r>
            <a:r>
              <a:rPr lang="en-GB" sz="2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third-party information </a:t>
            </a:r>
          </a:p>
          <a:p>
            <a:pPr marL="285750">
              <a:spcBef>
                <a:spcPts val="300"/>
              </a:spcBef>
            </a:pPr>
            <a:r>
              <a:rPr lang="en-US" sz="2200">
                <a:uFill>
                  <a:solidFill>
                    <a:srgbClr val="000000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Mental health, substance abuse, contraception, sexual health, pregnancy, terminations, gender identity, </a:t>
            </a:r>
            <a:r>
              <a:rPr lang="en-US" sz="2200" err="1">
                <a:uFill>
                  <a:solidFill>
                    <a:srgbClr val="000000"/>
                  </a:solidFill>
                </a:u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etc</a:t>
            </a:r>
            <a:endParaRPr lang="en-US" sz="2200">
              <a:uFill>
                <a:solidFill>
                  <a:srgbClr val="000000"/>
                </a:solidFill>
              </a:u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2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2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C4807-4E85-4721-BB6E-810406020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harm can be caused?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8729-F086-4141-8C98-1C02FD213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600" b="1" dirty="0"/>
              <a:t>DIRECT HARM</a:t>
            </a:r>
          </a:p>
          <a:p>
            <a:r>
              <a:rPr lang="en-GB" sz="1600" dirty="0"/>
              <a:t>Coercion to share records (coercive control) </a:t>
            </a:r>
          </a:p>
          <a:p>
            <a:r>
              <a:rPr lang="en-GB" sz="1600" dirty="0"/>
              <a:t>Increased risk of harm to victims of abuse, which could be life-threatening</a:t>
            </a:r>
          </a:p>
          <a:p>
            <a:pPr lvl="1"/>
            <a:r>
              <a:rPr lang="en-GB" sz="1600" dirty="0"/>
              <a:t>e.g. victim of domestic abuse suffers physical violence as a ‘punishment’ for disclosure of abuse to a health professional</a:t>
            </a:r>
          </a:p>
          <a:p>
            <a:pPr lvl="1"/>
            <a:r>
              <a:rPr lang="en-GB" sz="1600" dirty="0"/>
              <a:t>The ‘absence’ of information in the record can also infer to a perpetrator that their victim has disclosed abuse or other information</a:t>
            </a:r>
          </a:p>
          <a:p>
            <a:r>
              <a:rPr lang="en-GB" sz="1600" dirty="0"/>
              <a:t>Can be used as another tool of abuse to control victims</a:t>
            </a:r>
          </a:p>
          <a:p>
            <a:pPr lvl="1"/>
            <a:r>
              <a:rPr lang="en-GB" sz="1600" dirty="0"/>
              <a:t>Just as other methods are used such as monitoring emails, social media etc</a:t>
            </a:r>
          </a:p>
          <a:p>
            <a:r>
              <a:rPr lang="en-GB" sz="1600" dirty="0"/>
              <a:t>Triggering significant distress or trauma reactions</a:t>
            </a:r>
          </a:p>
          <a:p>
            <a:r>
              <a:rPr lang="en-GB" sz="1600" dirty="0"/>
              <a:t>Aggressive behaviour towards practice staff</a:t>
            </a:r>
          </a:p>
          <a:p>
            <a:r>
              <a:rPr lang="en-GB" sz="1600" dirty="0" err="1"/>
              <a:t>Retraumatisation</a:t>
            </a:r>
            <a:r>
              <a:rPr lang="en-GB" sz="1600" dirty="0"/>
              <a:t> </a:t>
            </a:r>
          </a:p>
          <a:p>
            <a:endParaRPr lang="en-GB" sz="1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B6F3E-F577-46B0-818E-233A1706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harm can be caused?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C0CD8-6BB7-4D4B-90E1-9D690E12B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/>
              <a:t>INDIRECT HARM</a:t>
            </a:r>
          </a:p>
          <a:p>
            <a:r>
              <a:rPr lang="en-GB" sz="1600" dirty="0"/>
              <a:t>Barrier to healthcare</a:t>
            </a:r>
          </a:p>
          <a:p>
            <a:pPr lvl="1"/>
            <a:r>
              <a:rPr lang="en-GB" sz="1600" dirty="0"/>
              <a:t>Loss of trust in confidential health service </a:t>
            </a:r>
            <a:r>
              <a:rPr lang="en-GB" sz="1600" dirty="0" err="1"/>
              <a:t>e.g</a:t>
            </a:r>
            <a:r>
              <a:rPr lang="en-GB" sz="1600" dirty="0"/>
              <a:t> victim of sexual exploitation no longer seeks healthcare for any health issues due to consultations no longer being confidential from their abuser</a:t>
            </a:r>
          </a:p>
          <a:p>
            <a:pPr lvl="1"/>
            <a:r>
              <a:rPr lang="en-GB" sz="1600" dirty="0"/>
              <a:t>Persuasion to share records e.g. parents wanting to see records to support their child with their health but this can act as a barrier to the child seeking healthcare</a:t>
            </a:r>
          </a:p>
          <a:p>
            <a:r>
              <a:rPr lang="en-GB" sz="1600" dirty="0"/>
              <a:t>Increasing health inequalities</a:t>
            </a:r>
          </a:p>
          <a:p>
            <a:pPr lvl="1"/>
            <a:r>
              <a:rPr lang="en-GB" sz="1600" dirty="0" err="1"/>
              <a:t>E.g</a:t>
            </a:r>
            <a:r>
              <a:rPr lang="en-GB" sz="1600" dirty="0"/>
              <a:t> digital poverty, poor literacy, blind/visually impaired, use languages other than English, communicate in different ways</a:t>
            </a:r>
          </a:p>
          <a:p>
            <a:r>
              <a:rPr lang="en-GB" sz="1600" dirty="0"/>
              <a:t>Professional behaviour change</a:t>
            </a:r>
          </a:p>
          <a:p>
            <a:pPr lvl="1"/>
            <a:r>
              <a:rPr lang="en-GB" sz="1600" dirty="0"/>
              <a:t>Stop recording important information - especially ‘soft’ safeguarding information, professional concerns </a:t>
            </a:r>
          </a:p>
          <a:p>
            <a:pPr lvl="1"/>
            <a:r>
              <a:rPr lang="en-GB" sz="1600" dirty="0"/>
              <a:t>Other professionals stop sharing information with primary care</a:t>
            </a:r>
          </a:p>
          <a:p>
            <a:endParaRPr lang="en-GB" sz="11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2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CAE68-F55E-4BA8-8192-71209CEE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Who might be more vulnerable to coercion to share or misuse online access?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C2E7CE-8117-436F-B435-11114037EE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16 – 17 year olds, especially LAC, those on CPP</a:t>
            </a:r>
          </a:p>
          <a:p>
            <a:r>
              <a:rPr lang="en-GB" dirty="0"/>
              <a:t>Victims of any type of abuse, especially domestic abuse, modern slavery, trafficking &amp; exploitation of any kind</a:t>
            </a:r>
          </a:p>
          <a:p>
            <a:r>
              <a:rPr lang="en-GB" dirty="0"/>
              <a:t>Those with learning disabilities, dementia, autism</a:t>
            </a:r>
          </a:p>
          <a:p>
            <a:r>
              <a:rPr lang="en-GB" dirty="0"/>
              <a:t>Asylum seekers and those whose immigration status is uncertain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95040-FAB5-4BC9-9C01-422B3AD601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Those with severe mental illness</a:t>
            </a:r>
          </a:p>
          <a:p>
            <a:r>
              <a:rPr lang="en-GB" dirty="0"/>
              <a:t>Those with substance misuse issues</a:t>
            </a:r>
          </a:p>
          <a:p>
            <a:r>
              <a:rPr lang="en-GB" dirty="0"/>
              <a:t>Prisoners</a:t>
            </a:r>
          </a:p>
          <a:p>
            <a:r>
              <a:rPr lang="en-GB" dirty="0"/>
              <a:t>Those with visual impairment/blind, poor literacy, use languages other than English, communicate in different ways, have other accessibility issues such as dyslexia</a:t>
            </a:r>
          </a:p>
          <a:p>
            <a:pPr lvl="1"/>
            <a:r>
              <a:rPr lang="en-US" sz="19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Arial"/>
              </a:rPr>
              <a:t>https://www.rcgp.org.uk/patientonline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EE55B-0713-4802-8B90-336FDAFC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do you do if you suspect a patient is in an abusive situation?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D9B12-30D6-4F3B-BAC5-4E643C1F4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000" dirty="0"/>
              <a:t>Ideally: discuss with the patient F2F on their own </a:t>
            </a:r>
          </a:p>
          <a:p>
            <a:r>
              <a:rPr lang="en-GB" sz="2000" dirty="0"/>
              <a:t>share your concerns, </a:t>
            </a:r>
          </a:p>
          <a:p>
            <a:r>
              <a:rPr lang="en-GB" sz="2000" dirty="0"/>
              <a:t>manage risk and concerns about abuse in the usual way, follow your usual safeguarding procedures (child and adult) </a:t>
            </a:r>
          </a:p>
          <a:p>
            <a:r>
              <a:rPr lang="en-GB" sz="2000" dirty="0"/>
              <a:t>discuss online access</a:t>
            </a:r>
          </a:p>
          <a:p>
            <a:pPr lvl="1"/>
            <a:r>
              <a:rPr lang="en-GB" sz="2000" dirty="0"/>
              <a:t>Risk of coercion to access records?</a:t>
            </a:r>
          </a:p>
          <a:p>
            <a:pPr lvl="1"/>
            <a:r>
              <a:rPr lang="en-GB" sz="2000" dirty="0"/>
              <a:t>How risks can be mitigated as much as possible</a:t>
            </a:r>
          </a:p>
          <a:p>
            <a:r>
              <a:rPr lang="en-GB" sz="2000" dirty="0"/>
              <a:t>If the patient is adamant that there is no abuse but you still have significant concerns:</a:t>
            </a:r>
          </a:p>
          <a:p>
            <a:pPr lvl="1"/>
            <a:r>
              <a:rPr lang="en-GB" sz="2000" dirty="0"/>
              <a:t>Discuss with practice safeguarding lead/Caldicott guardian to make a decision on whether online access should be granted/disabled</a:t>
            </a:r>
          </a:p>
          <a:p>
            <a:pPr lvl="1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92516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66CCDF-C462-42C6-B7C9-3FAAFBA7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Risk assessment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02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B1E26-4C14-4C5C-918D-C0610669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Importance of information sharing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C34E1-D9AA-4669-AE05-50D13AA4D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Golden thread of safeguarding</a:t>
            </a:r>
          </a:p>
          <a:p>
            <a:r>
              <a:rPr lang="en-GB" dirty="0"/>
              <a:t>Essential to keeping children and adults safe from harm</a:t>
            </a:r>
          </a:p>
          <a:p>
            <a:endParaRPr lang="en-GB" dirty="0"/>
          </a:p>
          <a:p>
            <a:r>
              <a:rPr lang="en-GB" dirty="0"/>
              <a:t>Case study </a:t>
            </a:r>
          </a:p>
          <a:p>
            <a:pPr lvl="1"/>
            <a:r>
              <a:rPr lang="en-GB" dirty="0"/>
              <a:t>Parent sharing concerns about their child being groomed</a:t>
            </a:r>
          </a:p>
        </p:txBody>
      </p:sp>
    </p:spTree>
    <p:extLst>
      <p:ext uri="{BB962C8B-B14F-4D97-AF65-F5344CB8AC3E}">
        <p14:creationId xmlns:p14="http://schemas.microsoft.com/office/powerpoint/2010/main" val="28044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025-7749-4DFA-83E8-4BD6CFA9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How do you risk assess 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28FE0-0908-4A1E-B11F-1E40E29D1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282147"/>
            <a:ext cx="5536397" cy="5108713"/>
          </a:xfrm>
        </p:spPr>
        <p:txBody>
          <a:bodyPr>
            <a:noAutofit/>
          </a:bodyPr>
          <a:lstStyle/>
          <a:p>
            <a:r>
              <a:rPr lang="en-GB" sz="1800" dirty="0"/>
              <a:t>Do we have all the information we need to make a decision? </a:t>
            </a:r>
          </a:p>
          <a:p>
            <a:pPr lvl="1"/>
            <a:r>
              <a:rPr lang="en-GB" sz="1800" dirty="0"/>
              <a:t>If not – request the information you need</a:t>
            </a:r>
          </a:p>
          <a:p>
            <a:r>
              <a:rPr lang="en-GB" sz="1800" dirty="0"/>
              <a:t>What is the risk of harm to this child/adult?</a:t>
            </a:r>
          </a:p>
          <a:p>
            <a:pPr lvl="1"/>
            <a:r>
              <a:rPr lang="en-GB" sz="1800" dirty="0"/>
              <a:t>The most vulnerable person in the situation may not be your patient</a:t>
            </a:r>
          </a:p>
          <a:p>
            <a:r>
              <a:rPr lang="en-GB" sz="1800" dirty="0"/>
              <a:t>Consent</a:t>
            </a:r>
          </a:p>
          <a:p>
            <a:pPr lvl="1"/>
            <a:r>
              <a:rPr lang="en-GB" sz="1800" dirty="0"/>
              <a:t>Do you have it? Is it from the right person?</a:t>
            </a:r>
          </a:p>
          <a:p>
            <a:pPr lvl="1"/>
            <a:r>
              <a:rPr lang="en-GB" sz="1800" dirty="0"/>
              <a:t>Do you need it?</a:t>
            </a:r>
          </a:p>
          <a:p>
            <a:pPr lvl="1"/>
            <a:r>
              <a:rPr lang="en-GB" sz="1800" dirty="0"/>
              <a:t>Do you need to gain consent yourself? [case study – Army request for records]</a:t>
            </a:r>
          </a:p>
          <a:p>
            <a:r>
              <a:rPr lang="en-GB" sz="1800" dirty="0"/>
              <a:t>What is the risk of sharing information?</a:t>
            </a:r>
          </a:p>
          <a:p>
            <a:r>
              <a:rPr lang="en-GB" sz="1800" dirty="0"/>
              <a:t>What is the risk of </a:t>
            </a:r>
            <a:r>
              <a:rPr lang="en-GB" sz="1800" i="1" dirty="0"/>
              <a:t>not</a:t>
            </a:r>
            <a:r>
              <a:rPr lang="en-GB" sz="1800" dirty="0"/>
              <a:t> sharing information?</a:t>
            </a:r>
          </a:p>
          <a:p>
            <a:r>
              <a:rPr lang="en-GB" sz="1800" dirty="0"/>
              <a:t>High risk decisions should always be discussed and shared</a:t>
            </a:r>
          </a:p>
          <a:p>
            <a:r>
              <a:rPr lang="en-GB" sz="1800" dirty="0"/>
              <a:t>Relevant and proportionate information sharing </a:t>
            </a:r>
          </a:p>
        </p:txBody>
      </p:sp>
    </p:spTree>
    <p:extLst>
      <p:ext uri="{BB962C8B-B14F-4D97-AF65-F5344CB8AC3E}">
        <p14:creationId xmlns:p14="http://schemas.microsoft.com/office/powerpoint/2010/main" val="29501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FAC1-FA80-46E4-AD4E-7EB3887A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/>
              <a:t>Be a critical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50FAF-8277-43AF-A199-46596633F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/>
              <a:t>As a Caldicott Guardian you are so, so important in safeguarding</a:t>
            </a:r>
          </a:p>
          <a:p>
            <a:r>
              <a:rPr lang="en-GB" sz="2000"/>
              <a:t>Embed a culture of openness, discussion and respectful challenge</a:t>
            </a:r>
          </a:p>
          <a:p>
            <a:r>
              <a:rPr lang="en-GB" sz="2000"/>
              <a:t>Be a critical friend to your colleagues and in particular, your safeguarding lead</a:t>
            </a:r>
          </a:p>
          <a:p>
            <a:r>
              <a:rPr lang="en-GB" sz="2000"/>
              <a:t>Don’t be afraid to ask for advice or help</a:t>
            </a:r>
          </a:p>
          <a:p>
            <a:endParaRPr lang="en-GB" sz="2000"/>
          </a:p>
        </p:txBody>
      </p:sp>
      <p:pic>
        <p:nvPicPr>
          <p:cNvPr id="4" name="Content Placeholder 4" descr="A picture containing text, person, public&#10;&#10;Description automatically generated">
            <a:extLst>
              <a:ext uri="{FF2B5EF4-FFF2-40B4-BE49-F238E27FC236}">
                <a16:creationId xmlns:a16="http://schemas.microsoft.com/office/drawing/2014/main" id="{91A91334-A5F6-4584-AA18-20C50F01A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9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9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46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07785-53ED-4A0D-A564-9A4E1845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170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3D364DE-E3DA-4449-9BDE-9393E52FE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51" y="481688"/>
            <a:ext cx="3927265" cy="5491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80F551-08CE-4F6C-9289-68BAB5BDF715}"/>
              </a:ext>
            </a:extLst>
          </p:cNvPr>
          <p:cNvSpPr txBox="1"/>
          <p:nvPr/>
        </p:nvSpPr>
        <p:spPr>
          <a:xfrm>
            <a:off x="8289561" y="4912466"/>
            <a:ext cx="335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3"/>
              </a:rPr>
              <a:t>Child Protection in England - May 2022 (publishing.service.gov.uk)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4A31C-BC80-41D4-930D-E653A784E9D2}"/>
              </a:ext>
            </a:extLst>
          </p:cNvPr>
          <p:cNvSpPr txBox="1"/>
          <p:nvPr/>
        </p:nvSpPr>
        <p:spPr>
          <a:xfrm>
            <a:off x="363984" y="639192"/>
            <a:ext cx="2547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National Review into the murders of Arthur </a:t>
            </a:r>
            <a:r>
              <a:rPr lang="en-GB" dirty="0" err="1"/>
              <a:t>Labinjo</a:t>
            </a:r>
            <a:r>
              <a:rPr lang="en-GB" dirty="0"/>
              <a:t>-Hughes and Star Hobson</a:t>
            </a:r>
          </a:p>
        </p:txBody>
      </p:sp>
    </p:spTree>
    <p:extLst>
      <p:ext uri="{BB962C8B-B14F-4D97-AF65-F5344CB8AC3E}">
        <p14:creationId xmlns:p14="http://schemas.microsoft.com/office/powerpoint/2010/main" val="282865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C94C1-B25F-4957-9D9F-65E23E0F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Learning lessons from review around appropriate information sharing and seeking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E9AD-5782-4204-942E-00942E9C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To make good decisions about children in need of protection, professionals have to have a full picture of what is happening in a child’s life.</a:t>
            </a:r>
          </a:p>
          <a:p>
            <a:r>
              <a:rPr lang="en-GB" dirty="0"/>
              <a:t>In Arthur and Star’s cases, three main information sharing issues: </a:t>
            </a:r>
          </a:p>
          <a:p>
            <a:pPr lvl="1"/>
            <a:r>
              <a:rPr lang="en-GB" dirty="0"/>
              <a:t>a lack of timely and appropriate information sharing; </a:t>
            </a:r>
          </a:p>
          <a:p>
            <a:pPr lvl="1"/>
            <a:r>
              <a:rPr lang="en-GB" dirty="0"/>
              <a:t>limited information seeking</a:t>
            </a:r>
          </a:p>
          <a:p>
            <a:pPr lvl="1"/>
            <a:r>
              <a:rPr lang="en-GB" dirty="0"/>
              <a:t>evidence not being pieced together</a:t>
            </a:r>
          </a:p>
        </p:txBody>
      </p:sp>
    </p:spTree>
    <p:extLst>
      <p:ext uri="{BB962C8B-B14F-4D97-AF65-F5344CB8AC3E}">
        <p14:creationId xmlns:p14="http://schemas.microsoft.com/office/powerpoint/2010/main" val="755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E780C-0F2C-4C3C-9EF9-18ACFE82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Learning lessons around critical thinking and challenge within and between agencies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0BE58-E541-40CC-AAE9-088CBB37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Prominent issues:</a:t>
            </a:r>
          </a:p>
          <a:p>
            <a:pPr lvl="1"/>
            <a:r>
              <a:rPr lang="en-GB" dirty="0"/>
              <a:t>a lack of confidence to challenge decisions</a:t>
            </a:r>
          </a:p>
          <a:p>
            <a:pPr lvl="1"/>
            <a:r>
              <a:rPr lang="en-GB" dirty="0"/>
              <a:t>a lack of clarity about how to escalate concerns</a:t>
            </a:r>
          </a:p>
          <a:p>
            <a:pPr lvl="1"/>
            <a:r>
              <a:rPr lang="en-GB" dirty="0"/>
              <a:t>a lack of reflective space</a:t>
            </a:r>
          </a:p>
        </p:txBody>
      </p:sp>
    </p:spTree>
    <p:extLst>
      <p:ext uri="{BB962C8B-B14F-4D97-AF65-F5344CB8AC3E}">
        <p14:creationId xmlns:p14="http://schemas.microsoft.com/office/powerpoint/2010/main" val="191984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Information Sharing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The GMC provides detailed guidance based on the law on confidentiality and information sharing. </a:t>
            </a:r>
          </a:p>
          <a:p>
            <a:pPr marL="0" indent="0">
              <a:buNone/>
            </a:pPr>
            <a:r>
              <a:rPr lang="en-GB"/>
              <a:t>“Sharing information appropriately is essential to providing safe, effective care both for the individual and for the wider community.”</a:t>
            </a:r>
          </a:p>
          <a:p>
            <a:pPr marL="0" indent="0">
              <a:buNone/>
            </a:pPr>
            <a:r>
              <a:rPr lang="en-GB" i="1"/>
              <a:t>GMC: Protecting children and young people: The responsibilities of all doctors</a:t>
            </a:r>
            <a:endParaRPr lang="en-GB" b="0" i="1"/>
          </a:p>
          <a:p>
            <a:pPr marL="0" indent="0">
              <a:buNone/>
            </a:pPr>
            <a:r>
              <a:rPr lang="en-GB"/>
              <a:t>“Confidentiality is an important ethical and legal duty but it is not absolute .”</a:t>
            </a:r>
          </a:p>
          <a:p>
            <a:pPr marL="0" indent="0">
              <a:buNone/>
            </a:pPr>
            <a:r>
              <a:rPr lang="en-GB" i="1"/>
              <a:t>GMC: Confidentiality: good practice in handling patient information</a:t>
            </a:r>
          </a:p>
          <a:p>
            <a:pPr marL="0" indent="0">
              <a:buNone/>
            </a:pPr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15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Information Sharing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000" dirty="0"/>
              <a:t>Information sharing is a key factor identified in many serious case reviews where poor information sharing has resulted in missed opportunities to take action that keeps children and young people safe. </a:t>
            </a:r>
          </a:p>
          <a:p>
            <a:pPr lvl="1"/>
            <a:r>
              <a:rPr lang="en-GB" sz="1500" i="1" dirty="0"/>
              <a:t>Information sharing. Advice for practitioners providing safeguarding services to children, young people, parents and carers. Department for Education. July 2018</a:t>
            </a:r>
          </a:p>
          <a:p>
            <a:pPr marL="457200" lvl="1" indent="0">
              <a:buNone/>
            </a:pPr>
            <a:endParaRPr lang="en-GB" sz="1500" dirty="0"/>
          </a:p>
          <a:p>
            <a:r>
              <a:rPr lang="en-GB" sz="2000" dirty="0"/>
              <a:t>Sharing the right information, at the right time, with the right people, is fundamental to good practice in safeguarding adults but has been highlighted as a difficult area of practice. </a:t>
            </a:r>
          </a:p>
          <a:p>
            <a:pPr lvl="1"/>
            <a:r>
              <a:rPr lang="en-GB" sz="1500" i="1" dirty="0"/>
              <a:t>Safeguarding Adults: Sharing Information January 2015, updated January 2019 </a:t>
            </a:r>
            <a:r>
              <a:rPr lang="en-GB" sz="1500" i="1" dirty="0">
                <a:hlinkClick r:id="rId2"/>
              </a:rPr>
              <a:t>https://www.scie.org.uk/safeguarding/adults/practice/sharing-information</a:t>
            </a:r>
            <a:r>
              <a:rPr lang="en-GB" sz="1500" i="1" dirty="0"/>
              <a:t> </a:t>
            </a:r>
          </a:p>
          <a:p>
            <a:pPr lvl="1"/>
            <a:endParaRPr lang="en-GB" sz="1500" dirty="0"/>
          </a:p>
          <a:p>
            <a:endParaRPr lang="en-GB" sz="1500" dirty="0"/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57755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cks stacked on driftwood with the sea on background">
            <a:extLst>
              <a:ext uri="{FF2B5EF4-FFF2-40B4-BE49-F238E27FC236}">
                <a16:creationId xmlns:a16="http://schemas.microsoft.com/office/drawing/2014/main" id="{B9BB500F-A899-4A9F-96CF-03FFE9991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" b="145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20C1DF-248A-49FB-A84F-1772EF267D7C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Balancing Act…..</a:t>
            </a:r>
            <a:endParaRPr lang="en-US" sz="3600" b="0" cap="none" spc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3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B2EAF-CE12-4F8F-9C45-BE5CBEDE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Risks of information sharing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E8DDD-2689-4F0F-B3DB-5F35B9F37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766" y="1688169"/>
            <a:ext cx="5257799" cy="3154772"/>
          </a:xfrm>
        </p:spPr>
        <p:txBody>
          <a:bodyPr anchor="t">
            <a:normAutofit/>
          </a:bodyPr>
          <a:lstStyle/>
          <a:p>
            <a:r>
              <a:rPr lang="en-GB" dirty="0"/>
              <a:t>Worsening abuse for the victim or someone else</a:t>
            </a:r>
          </a:p>
          <a:p>
            <a:r>
              <a:rPr lang="en-GB" dirty="0"/>
              <a:t>Barrier to seeking healthcare</a:t>
            </a:r>
          </a:p>
          <a:p>
            <a:r>
              <a:rPr lang="en-GB" dirty="0"/>
              <a:t>Breakdown of GP – patient relationship</a:t>
            </a:r>
          </a:p>
          <a:p>
            <a:r>
              <a:rPr lang="en-GB" dirty="0"/>
              <a:t>Complaints/legal action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9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1425</Words>
  <Application>Microsoft Office PowerPoint</Application>
  <PresentationFormat>Widescreen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Lato</vt:lpstr>
      <vt:lpstr>Office Theme</vt:lpstr>
      <vt:lpstr>The Caldicott Guardian and Safeguarding Concerns </vt:lpstr>
      <vt:lpstr>Importance of information sharing</vt:lpstr>
      <vt:lpstr>PowerPoint Presentation</vt:lpstr>
      <vt:lpstr>Learning lessons from review around appropriate information sharing and seeking</vt:lpstr>
      <vt:lpstr>Learning lessons around critical thinking and challenge within and between agencies</vt:lpstr>
      <vt:lpstr>Information Sharing</vt:lpstr>
      <vt:lpstr>Information Sharing</vt:lpstr>
      <vt:lpstr>PowerPoint Presentation</vt:lpstr>
      <vt:lpstr>Risks of information sharing</vt:lpstr>
      <vt:lpstr>Challenges of information sharing </vt:lpstr>
      <vt:lpstr>Challenges of information sharing continued..</vt:lpstr>
      <vt:lpstr>When can information be shared without consent?</vt:lpstr>
      <vt:lpstr>Patient online access</vt:lpstr>
      <vt:lpstr>What information is potentially harmful?</vt:lpstr>
      <vt:lpstr>What harm can be caused?</vt:lpstr>
      <vt:lpstr>What harm can be caused?</vt:lpstr>
      <vt:lpstr>Who might be more vulnerable to coercion to share or misuse online access? </vt:lpstr>
      <vt:lpstr>What do you do if you suspect a patient is in an abusive situation?</vt:lpstr>
      <vt:lpstr>Risk assessment </vt:lpstr>
      <vt:lpstr>How do you risk assess ?</vt:lpstr>
      <vt:lpstr>Be a critical friend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SHACKLOCK, Joy (THE SPA SURGERY)</dc:creator>
  <cp:lastModifiedBy>SHACKLOCK, Joy (THE SPA SURGERY)</cp:lastModifiedBy>
  <cp:revision>5</cp:revision>
  <dcterms:created xsi:type="dcterms:W3CDTF">2022-10-11T10:44:33Z</dcterms:created>
  <dcterms:modified xsi:type="dcterms:W3CDTF">2022-10-30T10:51:42Z</dcterms:modified>
</cp:coreProperties>
</file>