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media/image18.jpg" ContentType="image/jpg"/>
  <Override PartName="/ppt/media/image19.jpg" ContentType="image/jpg"/>
  <Override PartName="/ppt/media/image2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17"/>
  </p:handoutMasterIdLst>
  <p:sldIdLst>
    <p:sldId id="256" r:id="rId2"/>
    <p:sldId id="258" r:id="rId3"/>
    <p:sldId id="263" r:id="rId4"/>
    <p:sldId id="289" r:id="rId5"/>
    <p:sldId id="290" r:id="rId6"/>
    <p:sldId id="292" r:id="rId7"/>
    <p:sldId id="293" r:id="rId8"/>
    <p:sldId id="296" r:id="rId9"/>
    <p:sldId id="294" r:id="rId10"/>
    <p:sldId id="285" r:id="rId11"/>
    <p:sldId id="286" r:id="rId12"/>
    <p:sldId id="287" r:id="rId13"/>
    <p:sldId id="297" r:id="rId14"/>
    <p:sldId id="288"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9ECB"/>
    <a:srgbClr val="224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8"/>
    <p:restoredTop sz="94643"/>
  </p:normalViewPr>
  <p:slideViewPr>
    <p:cSldViewPr snapToGrid="0" snapToObjects="1">
      <p:cViewPr varScale="1">
        <p:scale>
          <a:sx n="77" d="100"/>
          <a:sy n="77" d="100"/>
        </p:scale>
        <p:origin x="1194" y="8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94" d="100"/>
          <a:sy n="94" d="100"/>
        </p:scale>
        <p:origin x="353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C65ACA-A53F-664D-9745-C54C70A2F071}" type="datetimeFigureOut">
              <a:rPr lang="en-US" smtClean="0"/>
              <a:t>10/7/2022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315F3F-60C1-6D43-9073-4543A8C4BE82}" type="slidenum">
              <a:rPr lang="en-US" smtClean="0"/>
              <a:t>‹#›</a:t>
            </a:fld>
            <a:endParaRPr lang="en-US" dirty="0"/>
          </a:p>
        </p:txBody>
      </p:sp>
    </p:spTree>
    <p:extLst>
      <p:ext uri="{BB962C8B-B14F-4D97-AF65-F5344CB8AC3E}">
        <p14:creationId xmlns:p14="http://schemas.microsoft.com/office/powerpoint/2010/main" val="6542421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Title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Arial regular size 18</a:t>
            </a:r>
          </a:p>
        </p:txBody>
      </p:sp>
      <p:pic>
        <p:nvPicPr>
          <p:cNvPr id="11" name="Picture 10">
            <a:extLst>
              <a:ext uri="{FF2B5EF4-FFF2-40B4-BE49-F238E27FC236}">
                <a16:creationId xmlns:a16="http://schemas.microsoft.com/office/drawing/2014/main" id="{EEB86CF3-8760-C345-9AEE-48346228EA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11633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3D7EBF-342D-3548-AEEE-04674C6A497D}"/>
              </a:ext>
            </a:extLst>
          </p:cNvPr>
          <p:cNvSpPr/>
          <p:nvPr userDrawn="1"/>
        </p:nvSpPr>
        <p:spPr>
          <a:xfrm>
            <a:off x="0" y="5922000"/>
            <a:ext cx="9144000" cy="936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88FEAEF-D59D-9A41-859D-4B3147AD0C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5" name="Picture Placeholder 4">
            <a:extLst>
              <a:ext uri="{FF2B5EF4-FFF2-40B4-BE49-F238E27FC236}">
                <a16:creationId xmlns:a16="http://schemas.microsoft.com/office/drawing/2014/main" id="{FE740545-99FC-7344-984B-99AA6C0A72F7}"/>
              </a:ext>
            </a:extLst>
          </p:cNvPr>
          <p:cNvSpPr>
            <a:spLocks noGrp="1"/>
          </p:cNvSpPr>
          <p:nvPr>
            <p:ph type="pic" sz="quarter" idx="10" hasCustomPrompt="1"/>
          </p:nvPr>
        </p:nvSpPr>
        <p:spPr>
          <a:xfrm>
            <a:off x="0" y="0"/>
            <a:ext cx="9144000" cy="5921375"/>
          </a:xfrm>
          <a:prstGeom prst="rect">
            <a:avLst/>
          </a:prstGeom>
        </p:spPr>
        <p:txBody>
          <a:bodyPr/>
          <a:lstStyle>
            <a:lvl1pPr>
              <a:defRPr sz="1000" b="0" i="0">
                <a:solidFill>
                  <a:srgbClr val="FF0000"/>
                </a:solidFill>
                <a:latin typeface="Agenda" panose="02000603040000020004" pitchFamily="2" charset="77"/>
              </a:defRPr>
            </a:lvl1pPr>
          </a:lstStyle>
          <a:p>
            <a:r>
              <a:rPr lang="en-US" dirty="0"/>
              <a:t>Place image here</a:t>
            </a:r>
          </a:p>
        </p:txBody>
      </p:sp>
    </p:spTree>
    <p:extLst>
      <p:ext uri="{BB962C8B-B14F-4D97-AF65-F5344CB8AC3E}">
        <p14:creationId xmlns:p14="http://schemas.microsoft.com/office/powerpoint/2010/main" val="237050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 infor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87F752-A712-FD43-B662-588A234B47FE}"/>
              </a:ext>
            </a:extLst>
          </p:cNvPr>
          <p:cNvSpPr/>
          <p:nvPr userDrawn="1"/>
        </p:nvSpPr>
        <p:spPr>
          <a:xfrm>
            <a:off x="0" y="0"/>
            <a:ext cx="9144000" cy="936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5FA3EC8-C789-4047-9CB0-307824D7A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9878" y="6244086"/>
            <a:ext cx="1384615" cy="360000"/>
          </a:xfrm>
          <a:prstGeom prst="rect">
            <a:avLst/>
          </a:prstGeom>
        </p:spPr>
      </p:pic>
      <p:sp>
        <p:nvSpPr>
          <p:cNvPr id="7" name="Text Placeholder 4">
            <a:extLst>
              <a:ext uri="{FF2B5EF4-FFF2-40B4-BE49-F238E27FC236}">
                <a16:creationId xmlns:a16="http://schemas.microsoft.com/office/drawing/2014/main" id="{6A604C64-1354-DA4F-A0DA-6FB9982292A5}"/>
              </a:ext>
            </a:extLst>
          </p:cNvPr>
          <p:cNvSpPr>
            <a:spLocks noGrp="1"/>
          </p:cNvSpPr>
          <p:nvPr>
            <p:ph type="body" sz="quarter" idx="14" hasCustomPrompt="1"/>
          </p:nvPr>
        </p:nvSpPr>
        <p:spPr>
          <a:xfrm>
            <a:off x="319088" y="217035"/>
            <a:ext cx="7594826" cy="544512"/>
          </a:xfrm>
          <a:prstGeom prst="rect">
            <a:avLst/>
          </a:prstGeom>
        </p:spPr>
        <p:txBody>
          <a:bodyPr/>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r>
              <a:rPr lang="en-GB" dirty="0"/>
              <a:t>Slide title goes here (Arial Bold size 30)</a:t>
            </a:r>
            <a:endParaRPr lang="en-US" dirty="0"/>
          </a:p>
        </p:txBody>
      </p:sp>
      <p:sp>
        <p:nvSpPr>
          <p:cNvPr id="5" name="Chart Placeholder 4">
            <a:extLst>
              <a:ext uri="{FF2B5EF4-FFF2-40B4-BE49-F238E27FC236}">
                <a16:creationId xmlns:a16="http://schemas.microsoft.com/office/drawing/2014/main" id="{66D8DCF5-BED0-A445-82B0-1C8283E34CA8}"/>
              </a:ext>
            </a:extLst>
          </p:cNvPr>
          <p:cNvSpPr>
            <a:spLocks noGrp="1"/>
          </p:cNvSpPr>
          <p:nvPr>
            <p:ph type="chart" sz="quarter" idx="15" hasCustomPrompt="1"/>
          </p:nvPr>
        </p:nvSpPr>
        <p:spPr>
          <a:xfrm>
            <a:off x="319088" y="1338263"/>
            <a:ext cx="8524875" cy="4594225"/>
          </a:xfrm>
          <a:prstGeom prst="rect">
            <a:avLst/>
          </a:prstGeom>
        </p:spPr>
        <p:txBody>
          <a:bodyPr/>
          <a:lstStyle>
            <a:lvl1pPr>
              <a:defRPr sz="1800" b="0" i="0">
                <a:solidFill>
                  <a:srgbClr val="FF0000"/>
                </a:solidFill>
                <a:latin typeface="Arial" panose="020B0604020202020204" pitchFamily="34" charset="0"/>
                <a:cs typeface="Arial" panose="020B0604020202020204" pitchFamily="34" charset="0"/>
              </a:defRPr>
            </a:lvl1pPr>
          </a:lstStyle>
          <a:p>
            <a:r>
              <a:rPr lang="en-US" dirty="0"/>
              <a:t>Insert chart / infographic here</a:t>
            </a:r>
          </a:p>
        </p:txBody>
      </p:sp>
    </p:spTree>
    <p:extLst>
      <p:ext uri="{BB962C8B-B14F-4D97-AF65-F5344CB8AC3E}">
        <p14:creationId xmlns:p14="http://schemas.microsoft.com/office/powerpoint/2010/main" val="903809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A64597-29C1-5F4E-972F-571F5DB3FF76}"/>
              </a:ext>
            </a:extLst>
          </p:cNvPr>
          <p:cNvSpPr/>
          <p:nvPr userDrawn="1"/>
        </p:nvSpPr>
        <p:spPr>
          <a:xfrm>
            <a:off x="0" y="0"/>
            <a:ext cx="9144000" cy="685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A269E8-6E0A-4544-B2F2-B28B689B1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3" name="Text Placeholder 2">
            <a:extLst>
              <a:ext uri="{FF2B5EF4-FFF2-40B4-BE49-F238E27FC236}">
                <a16:creationId xmlns:a16="http://schemas.microsoft.com/office/drawing/2014/main" id="{CF471636-3BCC-BF41-BD90-7D6EE9F7C621}"/>
              </a:ext>
            </a:extLst>
          </p:cNvPr>
          <p:cNvSpPr>
            <a:spLocks noGrp="1"/>
          </p:cNvSpPr>
          <p:nvPr>
            <p:ph type="body" sz="quarter" idx="10" hasCustomPrompt="1"/>
          </p:nvPr>
        </p:nvSpPr>
        <p:spPr>
          <a:xfrm>
            <a:off x="1770063" y="2607221"/>
            <a:ext cx="5915025" cy="1100713"/>
          </a:xfrm>
          <a:prstGeom prst="rect">
            <a:avLst/>
          </a:prstGeom>
        </p:spPr>
        <p:txBody>
          <a:bodyPr/>
          <a:lstStyle>
            <a:lvl1pPr marL="0" indent="0" algn="ctr">
              <a:buNone/>
              <a:defRPr sz="3600" b="1" i="0">
                <a:solidFill>
                  <a:schemeClr val="bg1"/>
                </a:solidFill>
                <a:latin typeface="Arial" panose="020B0604020202020204" pitchFamily="34" charset="0"/>
                <a:cs typeface="Arial" panose="020B0604020202020204" pitchFamily="34" charset="0"/>
              </a:defRPr>
            </a:lvl1pPr>
            <a:lvl2pPr marL="457200" indent="0" algn="ctr">
              <a:buNone/>
              <a:defRPr sz="1400" b="0" i="0">
                <a:solidFill>
                  <a:schemeClr val="bg1"/>
                </a:solidFill>
                <a:latin typeface="Agenda Light" panose="02000603040000020004" pitchFamily="2" charset="77"/>
              </a:defRPr>
            </a:lvl2pPr>
          </a:lstStyle>
          <a:p>
            <a:pPr lvl="0"/>
            <a:r>
              <a:rPr lang="en-GB" dirty="0"/>
              <a:t>“Quotation goes here in (Arial Bold size 36)”</a:t>
            </a:r>
          </a:p>
        </p:txBody>
      </p:sp>
      <p:sp>
        <p:nvSpPr>
          <p:cNvPr id="14" name="Text Placeholder 13">
            <a:extLst>
              <a:ext uri="{FF2B5EF4-FFF2-40B4-BE49-F238E27FC236}">
                <a16:creationId xmlns:a16="http://schemas.microsoft.com/office/drawing/2014/main" id="{D0AB112B-95AF-884B-8C59-CF3F54F4085C}"/>
              </a:ext>
            </a:extLst>
          </p:cNvPr>
          <p:cNvSpPr>
            <a:spLocks noGrp="1"/>
          </p:cNvSpPr>
          <p:nvPr>
            <p:ph type="body" sz="quarter" idx="11" hasCustomPrompt="1"/>
          </p:nvPr>
        </p:nvSpPr>
        <p:spPr>
          <a:xfrm>
            <a:off x="1770063" y="3783013"/>
            <a:ext cx="5915025" cy="654050"/>
          </a:xfrm>
          <a:prstGeom prst="rect">
            <a:avLst/>
          </a:prstGeom>
        </p:spPr>
        <p:txBody>
          <a:bodyPr/>
          <a:lstStyle>
            <a:lvl1pPr marL="0" indent="0">
              <a:buNone/>
              <a:defRPr/>
            </a:lvl1pPr>
            <a:lvl2pPr marL="457200" indent="0" algn="ctr">
              <a:buNone/>
              <a:defRPr sz="1400" b="0" i="0">
                <a:solidFill>
                  <a:schemeClr val="bg1"/>
                </a:solidFill>
                <a:latin typeface="Arial" panose="020B0604020202020204" pitchFamily="34" charset="0"/>
                <a:cs typeface="Arial" panose="020B0604020202020204" pitchFamily="34" charset="0"/>
              </a:defRPr>
            </a:lvl2pPr>
          </a:lstStyle>
          <a:p>
            <a:pPr lvl="1"/>
            <a:r>
              <a:rPr lang="en-GB" dirty="0"/>
              <a:t>Name of credit (Arial regular size 14)</a:t>
            </a:r>
            <a:endParaRPr lang="en-US" dirty="0"/>
          </a:p>
        </p:txBody>
      </p:sp>
    </p:spTree>
    <p:extLst>
      <p:ext uri="{BB962C8B-B14F-4D97-AF65-F5344CB8AC3E}">
        <p14:creationId xmlns:p14="http://schemas.microsoft.com/office/powerpoint/2010/main" val="3049550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Closing statement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and contact details. Arial regular size 18</a:t>
            </a:r>
          </a:p>
        </p:txBody>
      </p:sp>
      <p:pic>
        <p:nvPicPr>
          <p:cNvPr id="11" name="Picture 10">
            <a:extLst>
              <a:ext uri="{FF2B5EF4-FFF2-40B4-BE49-F238E27FC236}">
                <a16:creationId xmlns:a16="http://schemas.microsoft.com/office/drawing/2014/main" id="{207A24B1-35BC-004D-8540-15F41E5706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1779004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_V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Closing statement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and contact details. Arial regular size 18</a:t>
            </a:r>
          </a:p>
        </p:txBody>
      </p:sp>
      <p:pic>
        <p:nvPicPr>
          <p:cNvPr id="8" name="Picture 7">
            <a:extLst>
              <a:ext uri="{FF2B5EF4-FFF2-40B4-BE49-F238E27FC236}">
                <a16:creationId xmlns:a16="http://schemas.microsoft.com/office/drawing/2014/main" id="{113D81E6-6694-454C-8A82-EB2A8C7793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387515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_V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Closing statement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and contact details. Arial regular size 18</a:t>
            </a:r>
          </a:p>
        </p:txBody>
      </p:sp>
      <p:pic>
        <p:nvPicPr>
          <p:cNvPr id="7" name="Picture 6">
            <a:extLst>
              <a:ext uri="{FF2B5EF4-FFF2-40B4-BE49-F238E27FC236}">
                <a16:creationId xmlns:a16="http://schemas.microsoft.com/office/drawing/2014/main" id="{694DE179-BEE7-DF4D-8222-E345D9C050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1278965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_V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Closing statement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and contact details. Arial regular size 18</a:t>
            </a:r>
          </a:p>
        </p:txBody>
      </p:sp>
      <p:pic>
        <p:nvPicPr>
          <p:cNvPr id="8" name="Picture 7">
            <a:extLst>
              <a:ext uri="{FF2B5EF4-FFF2-40B4-BE49-F238E27FC236}">
                <a16:creationId xmlns:a16="http://schemas.microsoft.com/office/drawing/2014/main" id="{6F9B7E63-4ACB-4B4E-BCB7-67CD8EAEBB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2260901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_V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Closing statement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and contact details. Arial regular size 18</a:t>
            </a:r>
          </a:p>
        </p:txBody>
      </p:sp>
      <p:pic>
        <p:nvPicPr>
          <p:cNvPr id="7" name="Picture 6">
            <a:extLst>
              <a:ext uri="{FF2B5EF4-FFF2-40B4-BE49-F238E27FC236}">
                <a16:creationId xmlns:a16="http://schemas.microsoft.com/office/drawing/2014/main" id="{0C64BC95-7F63-554A-A170-07723E9770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1422318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_V6">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Closing statement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and contact details. Arial regular size 18</a:t>
            </a:r>
          </a:p>
        </p:txBody>
      </p:sp>
      <p:pic>
        <p:nvPicPr>
          <p:cNvPr id="11" name="Picture 10">
            <a:extLst>
              <a:ext uri="{FF2B5EF4-FFF2-40B4-BE49-F238E27FC236}">
                <a16:creationId xmlns:a16="http://schemas.microsoft.com/office/drawing/2014/main" id="{B84E9217-D6DB-4A48-A224-BDAC9F7BA4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3072987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_V7">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Closing statement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and contact details. Arial regular size 18</a:t>
            </a:r>
          </a:p>
        </p:txBody>
      </p:sp>
      <p:pic>
        <p:nvPicPr>
          <p:cNvPr id="7" name="Picture 6">
            <a:extLst>
              <a:ext uri="{FF2B5EF4-FFF2-40B4-BE49-F238E27FC236}">
                <a16:creationId xmlns:a16="http://schemas.microsoft.com/office/drawing/2014/main" id="{88F9FCBC-0B61-C843-A407-FCA55ADD74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311243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Title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Arial regular size 18</a:t>
            </a:r>
          </a:p>
        </p:txBody>
      </p:sp>
      <p:pic>
        <p:nvPicPr>
          <p:cNvPr id="7" name="Picture 6">
            <a:extLst>
              <a:ext uri="{FF2B5EF4-FFF2-40B4-BE49-F238E27FC236}">
                <a16:creationId xmlns:a16="http://schemas.microsoft.com/office/drawing/2014/main" id="{C0455922-BD76-C945-809F-E6828CEB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266333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0"/>
          </p:nvPr>
        </p:nvSpPr>
        <p:spPr>
          <a:xfrm>
            <a:off x="67884" y="1956632"/>
            <a:ext cx="8993297" cy="312670"/>
          </a:xfrm>
          <a:prstGeom prst="rect">
            <a:avLst/>
          </a:prstGeom>
          <a:solidFill>
            <a:srgbClr val="711233"/>
          </a:solidFill>
          <a:ln w="0" cmpd="sng">
            <a:noFill/>
            <a:prstDash val="solid"/>
          </a:ln>
        </p:spPr>
        <p:txBody>
          <a:bodyPr vert="horz" lIns="0" tIns="18415" rIns="0" bIns="0" anchor="t"/>
          <a:lstStyle>
            <a:lvl1pPr marL="7898148" marR="0" indent="0" algn="l">
              <a:lnSpc>
                <a:spcPts val="1026"/>
              </a:lnSpc>
              <a:spcBef>
                <a:spcPts val="180"/>
              </a:spcBef>
              <a:spcAft>
                <a:spcPts val="0"/>
              </a:spcAft>
              <a:tabLst>
                <a:tab pos="1994087" algn="l"/>
                <a:tab pos="3518977" algn="l"/>
                <a:tab pos="5122066" algn="l"/>
                <a:tab pos="6451458" algn="l"/>
                <a:tab pos="7780849" algn="l"/>
              </a:tabLst>
              <a:defRPr/>
            </a:lvl1pPr>
          </a:lstStyle>
          <a:p>
            <a:pPr marL="640080" marR="0" indent="0" algn="l">
              <a:lnSpc>
                <a:spcPts val="1100"/>
              </a:lnSpc>
              <a:spcAft>
                <a:spcPts val="0"/>
              </a:spcAft>
              <a:tabLst>
                <a:tab pos="2331720" algn="l"/>
                <a:tab pos="4114800" algn="l"/>
                <a:tab pos="5989320" algn="l"/>
                <a:tab pos="7543800" algn="l"/>
                <a:tab pos="9098280" algn="l"/>
              </a:tabLst>
            </a:pPr>
            <a:r>
              <a:rPr lang="en-US" sz="941" b="1" spc="0">
                <a:solidFill>
                  <a:srgbClr val="FFFFFF"/>
                </a:solidFill>
                <a:latin typeface="Calibri" panose="02020603050405020304" pitchFamily="2"/>
              </a:rPr>
              <a:t>Stage 1 Stage 2 Stage 3 Stage 4 Unstageable Suspected Deep </a:t>
            </a:r>
          </a:p>
          <a:p>
            <a:pPr marL="9235440" marR="0" indent="0" algn="l">
              <a:lnSpc>
                <a:spcPts val="1200"/>
              </a:lnSpc>
              <a:spcBef>
                <a:spcPts val="210"/>
              </a:spcBef>
              <a:spcAft>
                <a:spcPts val="0"/>
              </a:spcAft>
            </a:pPr>
            <a:r>
              <a:rPr lang="en-US" sz="941" b="1" spc="0">
                <a:solidFill>
                  <a:srgbClr val="FFFFFF"/>
                </a:solidFill>
                <a:latin typeface="Calibri" panose="02020603050405020304" pitchFamily="2"/>
              </a:rPr>
              <a:t>Tissue Injury </a:t>
            </a:r>
          </a:p>
        </p:txBody>
      </p:sp>
      <p:sp>
        <p:nvSpPr>
          <p:cNvPr id="13" name="Text Placeholder 12"/>
          <p:cNvSpPr>
            <a:spLocks noGrp="1"/>
          </p:cNvSpPr>
          <p:nvPr>
            <p:ph type="body" idx="10"/>
          </p:nvPr>
        </p:nvSpPr>
        <p:spPr>
          <a:xfrm>
            <a:off x="133053" y="2269301"/>
            <a:ext cx="1365830" cy="1763157"/>
          </a:xfrm>
          <a:prstGeom prst="rect">
            <a:avLst/>
          </a:prstGeom>
          <a:noFill/>
          <a:ln w="0" cmpd="sng">
            <a:noFill/>
            <a:prstDash val="solid"/>
          </a:ln>
        </p:spPr>
        <p:txBody>
          <a:bodyPr vert="horz" lIns="0" tIns="0" rIns="0" bIns="0" anchor="t"/>
          <a:lstStyle>
            <a:lvl1pPr marL="0" marR="0" indent="0" algn="just">
              <a:lnSpc>
                <a:spcPts val="941"/>
              </a:lnSpc>
              <a:spcAft>
                <a:spcPts val="0"/>
              </a:spcAft>
              <a:defRPr/>
            </a:lvl1pPr>
          </a:lstStyle>
          <a:p>
            <a:pPr marL="0" marR="0" indent="0" algn="just">
              <a:lnSpc>
                <a:spcPts val="1100"/>
              </a:lnSpc>
              <a:spcAft>
                <a:spcPts val="0"/>
              </a:spcAft>
            </a:pPr>
            <a:r>
              <a:rPr lang="en-US" sz="812" spc="-17">
                <a:solidFill>
                  <a:srgbClr val="000000"/>
                </a:solidFill>
                <a:latin typeface="Calibri" panose="02020603050405020304" pitchFamily="2"/>
              </a:rPr>
              <a:t>Intact skin with non-blanchable redness of a localised area usually over bony prominences. Darkly pigmented skin may not have visible blanching; its colour may differ from the surrounding area. The area may be painful, firm, soft, warmer or cooler as compared to adjacent tissue. Stage I pressure injuries may be difficult to detect in individuals with darkly pigmented skin tone. May indicate ‘at risk’ individuals (a heralding sign of risk). </a:t>
            </a:r>
          </a:p>
        </p:txBody>
      </p:sp>
      <p:sp>
        <p:nvSpPr>
          <p:cNvPr id="14" name="Text Placeholder 13"/>
          <p:cNvSpPr>
            <a:spLocks noGrp="1"/>
          </p:cNvSpPr>
          <p:nvPr>
            <p:ph type="body" idx="10"/>
          </p:nvPr>
        </p:nvSpPr>
        <p:spPr>
          <a:xfrm>
            <a:off x="1616187" y="2269301"/>
            <a:ext cx="1253957" cy="1887534"/>
          </a:xfrm>
          <a:prstGeom prst="rect">
            <a:avLst/>
          </a:prstGeom>
          <a:noFill/>
          <a:ln w="0" cmpd="sng">
            <a:noFill/>
            <a:prstDash val="solid"/>
          </a:ln>
        </p:spPr>
        <p:txBody>
          <a:bodyPr vert="horz" lIns="0" tIns="0" rIns="0" bIns="0" anchor="t"/>
          <a:lstStyle>
            <a:lvl1pPr marL="0" marR="0" indent="0" algn="just">
              <a:lnSpc>
                <a:spcPts val="941"/>
              </a:lnSpc>
              <a:spcBef>
                <a:spcPts val="0"/>
              </a:spcBef>
              <a:spcAft>
                <a:spcPts val="0"/>
              </a:spcAft>
              <a:tabLst>
                <a:tab pos="547396" algn="l"/>
                <a:tab pos="1251192" algn="r"/>
              </a:tabLst>
              <a:defRPr/>
            </a:lvl1pPr>
          </a:lstStyle>
          <a:p>
            <a:pPr marL="0" marR="0" indent="0" algn="just">
              <a:lnSpc>
                <a:spcPts val="1100"/>
              </a:lnSpc>
              <a:spcAft>
                <a:spcPts val="0"/>
              </a:spcAft>
            </a:pPr>
            <a:r>
              <a:rPr lang="en-US" sz="812" spc="-13">
                <a:solidFill>
                  <a:srgbClr val="000000"/>
                </a:solidFill>
                <a:latin typeface="Calibri" panose="02020603050405020304" pitchFamily="2"/>
              </a:rPr>
              <a:t>Partial thickness loss of dermis presenting as a shallow open ulcer with a red/pink wound bed, without slough. May also present as an intact or </a:t>
            </a:r>
          </a:p>
          <a:p>
            <a:pPr marL="0" marR="0" indent="0" algn="just">
              <a:lnSpc>
                <a:spcPts val="1100"/>
              </a:lnSpc>
              <a:spcBef>
                <a:spcPts val="5"/>
              </a:spcBef>
              <a:spcAft>
                <a:spcPts val="0"/>
              </a:spcAft>
              <a:tabLst>
                <a:tab pos="1463040" algn="r"/>
              </a:tabLst>
            </a:pPr>
            <a:r>
              <a:rPr lang="en-US" sz="812" spc="-26">
                <a:solidFill>
                  <a:srgbClr val="000000"/>
                </a:solidFill>
                <a:latin typeface="Calibri" panose="02020603050405020304" pitchFamily="2"/>
              </a:rPr>
              <a:t>open/ruptured serum-filled </a:t>
            </a:r>
            <a:br/>
            <a:r>
              <a:rPr lang="en-US" sz="812" spc="-26">
                <a:solidFill>
                  <a:srgbClr val="000000"/>
                </a:solidFill>
                <a:latin typeface="Calibri" panose="02020603050405020304" pitchFamily="2"/>
              </a:rPr>
              <a:t>blister. Presents as a shiny or dry shallow ulcer without slough or bruising (bruising indicates suspected deep tissue injury). Stage 2 pressure injuries should not be used to describe skin tears, tape burns, perineal </a:t>
            </a:r>
          </a:p>
          <a:p>
            <a:pPr marL="0" marR="0" indent="0" algn="just">
              <a:lnSpc>
                <a:spcPts val="1100"/>
              </a:lnSpc>
              <a:spcBef>
                <a:spcPts val="0"/>
              </a:spcBef>
              <a:spcAft>
                <a:spcPts val="0"/>
              </a:spcAft>
              <a:tabLst>
                <a:tab pos="640080" algn="l"/>
                <a:tab pos="1463040" algn="r"/>
              </a:tabLst>
            </a:pPr>
            <a:r>
              <a:rPr lang="en-US" sz="812" spc="0">
                <a:solidFill>
                  <a:srgbClr val="000000"/>
                </a:solidFill>
                <a:latin typeface="Calibri" panose="02020603050405020304" pitchFamily="2"/>
              </a:rPr>
              <a:t>dermatitis, maceration or </a:t>
            </a:r>
            <a:br/>
            <a:r>
              <a:rPr lang="en-US" sz="812" spc="0">
                <a:solidFill>
                  <a:srgbClr val="000000"/>
                </a:solidFill>
                <a:latin typeface="Calibri" panose="02020603050405020304" pitchFamily="2"/>
              </a:rPr>
              <a:t>excoriation. </a:t>
            </a:r>
          </a:p>
        </p:txBody>
      </p:sp>
      <p:sp>
        <p:nvSpPr>
          <p:cNvPr id="15" name="Text Placeholder 14"/>
          <p:cNvSpPr>
            <a:spLocks noGrp="1"/>
          </p:cNvSpPr>
          <p:nvPr>
            <p:ph type="body" idx="10"/>
          </p:nvPr>
        </p:nvSpPr>
        <p:spPr>
          <a:xfrm>
            <a:off x="2984732" y="2269302"/>
            <a:ext cx="1579801" cy="1890413"/>
          </a:xfrm>
          <a:prstGeom prst="rect">
            <a:avLst/>
          </a:prstGeom>
          <a:noFill/>
          <a:ln w="0" cmpd="sng">
            <a:noFill/>
            <a:prstDash val="solid"/>
          </a:ln>
        </p:spPr>
        <p:txBody>
          <a:bodyPr vert="horz" lIns="0" tIns="0" rIns="0" bIns="0" anchor="t"/>
          <a:lstStyle>
            <a:lvl1pPr marL="0" marR="0" indent="0" algn="just">
              <a:lnSpc>
                <a:spcPts val="941"/>
              </a:lnSpc>
              <a:spcAft>
                <a:spcPts val="0"/>
              </a:spcAft>
              <a:defRPr/>
            </a:lvl1pPr>
          </a:lstStyle>
          <a:p>
            <a:pPr marL="0" marR="0" indent="0" algn="just">
              <a:lnSpc>
                <a:spcPts val="1100"/>
              </a:lnSpc>
              <a:spcAft>
                <a:spcPts val="0"/>
              </a:spcAft>
            </a:pPr>
            <a:r>
              <a:rPr lang="en-US" sz="812" spc="-21">
                <a:solidFill>
                  <a:srgbClr val="000000"/>
                </a:solidFill>
                <a:latin typeface="Calibri" panose="02020603050405020304" pitchFamily="2"/>
              </a:rPr>
              <a:t>Full thickness tissue loss. Subcutaneous fat may be visible, but bone, tendon or muscle are not exposed. Slough may be present but does not obscure depth of tissue loss. May include undermining and tunnelling. The depth of Stage 3 pressure injuries varies by anatomical location. The bridge of nose, ear, occiput and malleolus do not have subcutaneous tissue and Stage 3 ulcers can be shallow. In contrast, areas of significant adiposity can develop extremely deep Stage 3 pressure injuries. Bone/tendon is not visible or directly palpable. </a:t>
            </a:r>
          </a:p>
        </p:txBody>
      </p:sp>
      <p:sp>
        <p:nvSpPr>
          <p:cNvPr id="16" name="Text Placeholder 15"/>
          <p:cNvSpPr>
            <a:spLocks noGrp="1"/>
          </p:cNvSpPr>
          <p:nvPr>
            <p:ph type="body" idx="10"/>
          </p:nvPr>
        </p:nvSpPr>
        <p:spPr>
          <a:xfrm>
            <a:off x="4676406" y="2269302"/>
            <a:ext cx="1426111" cy="2144924"/>
          </a:xfrm>
          <a:prstGeom prst="rect">
            <a:avLst/>
          </a:prstGeom>
          <a:noFill/>
          <a:ln w="0" cmpd="sng">
            <a:noFill/>
            <a:prstDash val="solid"/>
          </a:ln>
        </p:spPr>
        <p:txBody>
          <a:bodyPr vert="horz" lIns="0" tIns="0" rIns="0" bIns="0" anchor="t"/>
          <a:lstStyle>
            <a:lvl1pPr marL="0" marR="0" indent="0" algn="just">
              <a:lnSpc>
                <a:spcPts val="941"/>
              </a:lnSpc>
              <a:spcBef>
                <a:spcPts val="0"/>
              </a:spcBef>
              <a:spcAft>
                <a:spcPts val="0"/>
              </a:spcAft>
              <a:tabLst>
                <a:tab pos="469197" algn="l"/>
                <a:tab pos="1407591" algn="r"/>
              </a:tabLst>
              <a:defRPr/>
            </a:lvl1pPr>
          </a:lstStyle>
          <a:p>
            <a:pPr marL="0" marR="0" indent="0" algn="just">
              <a:lnSpc>
                <a:spcPts val="1100"/>
              </a:lnSpc>
              <a:spcAft>
                <a:spcPts val="0"/>
              </a:spcAft>
            </a:pPr>
            <a:r>
              <a:rPr lang="en-US" sz="812" spc="-26">
                <a:solidFill>
                  <a:srgbClr val="000000"/>
                </a:solidFill>
                <a:latin typeface="Calibri" panose="02020603050405020304" pitchFamily="2"/>
              </a:rPr>
              <a:t>Full thickness tissue loss with exposed bone, tendon or muscle. Slough or eschar may be present on some parts of the wound bed. Often include undermining and tunnelling. The depth of a Stage 4 pressure injury varies by anatomical location. The bridge of nose, ear, occiput and malleolus do not have </a:t>
            </a:r>
          </a:p>
          <a:p>
            <a:pPr marL="0" marR="0" indent="0" algn="just">
              <a:lnSpc>
                <a:spcPts val="1100"/>
              </a:lnSpc>
              <a:spcBef>
                <a:spcPts val="0"/>
              </a:spcBef>
              <a:spcAft>
                <a:spcPts val="0"/>
              </a:spcAft>
              <a:tabLst>
                <a:tab pos="1645920" algn="r"/>
              </a:tabLst>
            </a:pPr>
            <a:r>
              <a:rPr lang="en-US" sz="812" spc="0">
                <a:solidFill>
                  <a:srgbClr val="000000"/>
                </a:solidFill>
                <a:latin typeface="Calibri" panose="02020603050405020304" pitchFamily="2"/>
              </a:rPr>
              <a:t>subcutaneous tissue and these </a:t>
            </a:r>
            <a:br/>
            <a:r>
              <a:rPr lang="en-US" sz="812" spc="0">
                <a:solidFill>
                  <a:srgbClr val="000000"/>
                </a:solidFill>
                <a:latin typeface="Calibri" panose="02020603050405020304" pitchFamily="2"/>
              </a:rPr>
              <a:t>ulcers can be shallow. Stage 4 pressure injuries can extend into </a:t>
            </a:r>
          </a:p>
          <a:p>
            <a:pPr marL="0" marR="0" indent="0" algn="just">
              <a:lnSpc>
                <a:spcPts val="1100"/>
              </a:lnSpc>
              <a:spcBef>
                <a:spcPts val="0"/>
              </a:spcBef>
              <a:spcAft>
                <a:spcPts val="0"/>
              </a:spcAft>
              <a:tabLst>
                <a:tab pos="548640" algn="l"/>
                <a:tab pos="1645920" algn="r"/>
              </a:tabLst>
            </a:pPr>
            <a:r>
              <a:rPr lang="en-US" sz="812" spc="-17">
                <a:solidFill>
                  <a:srgbClr val="000000"/>
                </a:solidFill>
                <a:latin typeface="Calibri" panose="02020603050405020304" pitchFamily="2"/>
              </a:rPr>
              <a:t>muscle and/or supporting </a:t>
            </a:r>
            <a:br/>
            <a:r>
              <a:rPr lang="en-US" sz="812" spc="-17">
                <a:solidFill>
                  <a:srgbClr val="000000"/>
                </a:solidFill>
                <a:latin typeface="Calibri" panose="02020603050405020304" pitchFamily="2"/>
              </a:rPr>
              <a:t>structures (e.g. fascia, tendon or joint capsule) making osteomyelitis possible. Exposed bone/tendon is visible or directly palpable. </a:t>
            </a:r>
          </a:p>
        </p:txBody>
      </p:sp>
      <p:sp>
        <p:nvSpPr>
          <p:cNvPr id="17" name="Text Placeholder 16"/>
          <p:cNvSpPr>
            <a:spLocks noGrp="1"/>
          </p:cNvSpPr>
          <p:nvPr>
            <p:ph type="body" idx="10"/>
          </p:nvPr>
        </p:nvSpPr>
        <p:spPr>
          <a:xfrm>
            <a:off x="6217105" y="2269301"/>
            <a:ext cx="1271878" cy="2141470"/>
          </a:xfrm>
          <a:prstGeom prst="rect">
            <a:avLst/>
          </a:prstGeom>
          <a:noFill/>
          <a:ln w="0" cmpd="sng">
            <a:noFill/>
            <a:prstDash val="solid"/>
          </a:ln>
        </p:spPr>
        <p:txBody>
          <a:bodyPr vert="horz" lIns="0" tIns="0" rIns="0" bIns="0" anchor="t"/>
          <a:lstStyle>
            <a:lvl1pPr marL="0" marR="0" indent="0" algn="just">
              <a:lnSpc>
                <a:spcPts val="941"/>
              </a:lnSpc>
              <a:spcBef>
                <a:spcPts val="0"/>
              </a:spcBef>
              <a:spcAft>
                <a:spcPts val="0"/>
              </a:spcAft>
              <a:tabLst>
                <a:tab pos="664696" algn="l"/>
                <a:tab pos="1251192" algn="r"/>
              </a:tabLst>
              <a:defRPr/>
            </a:lvl1pPr>
          </a:lstStyle>
          <a:p>
            <a:pPr marL="0" marR="0" indent="0" algn="just">
              <a:lnSpc>
                <a:spcPts val="1100"/>
              </a:lnSpc>
              <a:spcAft>
                <a:spcPts val="0"/>
              </a:spcAft>
            </a:pPr>
            <a:r>
              <a:rPr lang="en-US" sz="812" spc="-21">
                <a:solidFill>
                  <a:srgbClr val="000000"/>
                </a:solidFill>
                <a:latin typeface="Calibri" panose="02020603050405020304" pitchFamily="2"/>
              </a:rPr>
              <a:t>Full thickness tissue loss in which the ulcer base is covered by slough (yellow, tan, gray, green or brown) and/or eschar (tan, brown or black) in the wound bed. Until enough slough and/or eschar is removed to expose the base of the wound, the true depth, (and therefore Stage) cannot be </a:t>
            </a:r>
          </a:p>
          <a:p>
            <a:pPr marL="0" marR="0" indent="0" algn="just">
              <a:lnSpc>
                <a:spcPts val="1100"/>
              </a:lnSpc>
              <a:spcBef>
                <a:spcPts val="0"/>
              </a:spcBef>
              <a:spcAft>
                <a:spcPts val="0"/>
              </a:spcAft>
              <a:tabLst>
                <a:tab pos="777240" algn="l"/>
                <a:tab pos="1463040" algn="r"/>
              </a:tabLst>
            </a:pPr>
            <a:r>
              <a:rPr lang="en-US" sz="812" spc="0">
                <a:solidFill>
                  <a:srgbClr val="000000"/>
                </a:solidFill>
                <a:latin typeface="Calibri" panose="02020603050405020304" pitchFamily="2"/>
              </a:rPr>
              <a:t>determined. Stable (dry, </a:t>
            </a:r>
            <a:br/>
            <a:r>
              <a:rPr lang="en-US" sz="812" spc="0">
                <a:solidFill>
                  <a:srgbClr val="000000"/>
                </a:solidFill>
                <a:latin typeface="Calibri" panose="02020603050405020304" pitchFamily="2"/>
              </a:rPr>
              <a:t>adherent, intact without erythema or fluctuance) eschar on the heels serves as ‘the body’s natural (biological) cover’ and should not be removed. </a:t>
            </a:r>
          </a:p>
        </p:txBody>
      </p:sp>
      <p:sp>
        <p:nvSpPr>
          <p:cNvPr id="18" name="Text Placeholder 17"/>
          <p:cNvSpPr>
            <a:spLocks noGrp="1"/>
          </p:cNvSpPr>
          <p:nvPr>
            <p:ph type="body" idx="10"/>
          </p:nvPr>
        </p:nvSpPr>
        <p:spPr>
          <a:xfrm>
            <a:off x="7604115" y="2269301"/>
            <a:ext cx="1347365" cy="2271605"/>
          </a:xfrm>
          <a:prstGeom prst="rect">
            <a:avLst/>
          </a:prstGeom>
          <a:noFill/>
          <a:ln w="0" cmpd="sng">
            <a:noFill/>
            <a:prstDash val="solid"/>
          </a:ln>
        </p:spPr>
        <p:txBody>
          <a:bodyPr vert="horz" lIns="0" tIns="0" rIns="0" bIns="0" anchor="t"/>
          <a:lstStyle>
            <a:lvl1pPr marL="0" marR="0" indent="0" algn="just">
              <a:lnSpc>
                <a:spcPts val="941"/>
              </a:lnSpc>
              <a:spcAft>
                <a:spcPts val="0"/>
              </a:spcAft>
              <a:defRPr/>
            </a:lvl1pPr>
          </a:lstStyle>
          <a:p>
            <a:pPr marL="0" marR="0" indent="0" algn="just">
              <a:lnSpc>
                <a:spcPts val="1100"/>
              </a:lnSpc>
              <a:spcAft>
                <a:spcPts val="0"/>
              </a:spcAft>
            </a:pPr>
            <a:r>
              <a:rPr lang="en-US" sz="812" spc="-21">
                <a:solidFill>
                  <a:srgbClr val="000000"/>
                </a:solidFill>
                <a:latin typeface="Calibri" panose="02020603050405020304" pitchFamily="2"/>
              </a:rPr>
              <a:t>Purple or maroon localised area of discoloured intact skin or blood-filled blister due to damage of underlying soft tissue from pressure and/or shear. The area may be preceded by tissue that is painful, firm, mushy, boggy, warmer or cooler as compared to adjacent tissue. Deep tissue injury may be difficult to detect in individuals with dark skin tones. Evolution may include a thin blister over a dark wound bed. The wound may further evolve and be covered by thin eschar. Evolution may be rapid, exposing additional layers of tissue even with optimal treatment. </a:t>
            </a:r>
          </a:p>
        </p:txBody>
      </p:sp>
    </p:spTree>
    <p:extLst>
      <p:ext uri="{BB962C8B-B14F-4D97-AF65-F5344CB8AC3E}">
        <p14:creationId xmlns:p14="http://schemas.microsoft.com/office/powerpoint/2010/main" val="316237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V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Title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Arial regular size 18</a:t>
            </a:r>
          </a:p>
        </p:txBody>
      </p:sp>
      <p:pic>
        <p:nvPicPr>
          <p:cNvPr id="8" name="Picture 7">
            <a:extLst>
              <a:ext uri="{FF2B5EF4-FFF2-40B4-BE49-F238E27FC236}">
                <a16:creationId xmlns:a16="http://schemas.microsoft.com/office/drawing/2014/main" id="{6490983A-B0BD-3741-B05E-A58B41EA0D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23311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V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Title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Arial regular size 18</a:t>
            </a:r>
          </a:p>
        </p:txBody>
      </p:sp>
      <p:pic>
        <p:nvPicPr>
          <p:cNvPr id="8" name="Picture 7">
            <a:extLst>
              <a:ext uri="{FF2B5EF4-FFF2-40B4-BE49-F238E27FC236}">
                <a16:creationId xmlns:a16="http://schemas.microsoft.com/office/drawing/2014/main" id="{98007560-41C1-DE43-9150-18ACEE7214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115675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V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Title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Arial regular size 18</a:t>
            </a:r>
          </a:p>
        </p:txBody>
      </p:sp>
      <p:pic>
        <p:nvPicPr>
          <p:cNvPr id="7" name="Picture 6">
            <a:extLst>
              <a:ext uri="{FF2B5EF4-FFF2-40B4-BE49-F238E27FC236}">
                <a16:creationId xmlns:a16="http://schemas.microsoft.com/office/drawing/2014/main" id="{60553974-1DBA-2946-8148-510AFEFE5A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247613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V6">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Title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Arial regular size 18</a:t>
            </a:r>
          </a:p>
        </p:txBody>
      </p:sp>
      <p:pic>
        <p:nvPicPr>
          <p:cNvPr id="7" name="Picture 6">
            <a:extLst>
              <a:ext uri="{FF2B5EF4-FFF2-40B4-BE49-F238E27FC236}">
                <a16:creationId xmlns:a16="http://schemas.microsoft.com/office/drawing/2014/main" id="{762A1E6D-2466-104F-A24A-0936E225DA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329741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V7">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E52D5-3FBC-6B4F-8545-7DD6E4947CD9}"/>
              </a:ext>
            </a:extLst>
          </p:cNvPr>
          <p:cNvSpPr/>
          <p:nvPr userDrawn="1"/>
        </p:nvSpPr>
        <p:spPr>
          <a:xfrm>
            <a:off x="0" y="4769358"/>
            <a:ext cx="9144000" cy="2088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C315C4-D2FE-1642-BB02-562055429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479" y="6244598"/>
            <a:ext cx="1384616" cy="360000"/>
          </a:xfrm>
          <a:prstGeom prst="rect">
            <a:avLst/>
          </a:prstGeom>
        </p:spPr>
      </p:pic>
      <p:sp>
        <p:nvSpPr>
          <p:cNvPr id="12" name="Text Placeholder 11">
            <a:extLst>
              <a:ext uri="{FF2B5EF4-FFF2-40B4-BE49-F238E27FC236}">
                <a16:creationId xmlns:a16="http://schemas.microsoft.com/office/drawing/2014/main" id="{8D9AF673-BDC4-A441-9644-A156BB6B9F0A}"/>
              </a:ext>
            </a:extLst>
          </p:cNvPr>
          <p:cNvSpPr>
            <a:spLocks noGrp="1"/>
          </p:cNvSpPr>
          <p:nvPr>
            <p:ph type="body" sz="quarter" idx="10" hasCustomPrompt="1"/>
          </p:nvPr>
        </p:nvSpPr>
        <p:spPr>
          <a:xfrm>
            <a:off x="206375" y="5029200"/>
            <a:ext cx="7108825" cy="1216025"/>
          </a:xfrm>
          <a:prstGeom prst="rect">
            <a:avLst/>
          </a:prstGeom>
        </p:spPr>
        <p:txBody>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Title goes here</a:t>
            </a:r>
          </a:p>
          <a:p>
            <a:pPr lvl="0"/>
            <a:r>
              <a:rPr lang="en-US" dirty="0"/>
              <a:t>Arial Bold Size 36</a:t>
            </a:r>
          </a:p>
        </p:txBody>
      </p:sp>
      <p:sp>
        <p:nvSpPr>
          <p:cNvPr id="6" name="Text Placeholder 11">
            <a:extLst>
              <a:ext uri="{FF2B5EF4-FFF2-40B4-BE49-F238E27FC236}">
                <a16:creationId xmlns:a16="http://schemas.microsoft.com/office/drawing/2014/main" id="{DCCBAEB5-30BD-F947-B1FC-512F5C4A2580}"/>
              </a:ext>
            </a:extLst>
          </p:cNvPr>
          <p:cNvSpPr>
            <a:spLocks noGrp="1"/>
          </p:cNvSpPr>
          <p:nvPr>
            <p:ph type="body" sz="quarter" idx="11" hasCustomPrompt="1"/>
          </p:nvPr>
        </p:nvSpPr>
        <p:spPr>
          <a:xfrm>
            <a:off x="206375" y="6244598"/>
            <a:ext cx="7108825" cy="402771"/>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Presenter name. Arial regular size 18</a:t>
            </a:r>
          </a:p>
        </p:txBody>
      </p:sp>
      <p:pic>
        <p:nvPicPr>
          <p:cNvPr id="8" name="Picture 7">
            <a:extLst>
              <a:ext uri="{FF2B5EF4-FFF2-40B4-BE49-F238E27FC236}">
                <a16:creationId xmlns:a16="http://schemas.microsoft.com/office/drawing/2014/main" id="{338604E2-FB1A-3C49-86D8-DD94573E68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4768850"/>
          </a:xfrm>
          <a:prstGeom prst="rect">
            <a:avLst/>
          </a:prstGeom>
        </p:spPr>
      </p:pic>
    </p:spTree>
    <p:extLst>
      <p:ext uri="{BB962C8B-B14F-4D97-AF65-F5344CB8AC3E}">
        <p14:creationId xmlns:p14="http://schemas.microsoft.com/office/powerpoint/2010/main" val="294419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points and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87F752-A712-FD43-B662-588A234B47FE}"/>
              </a:ext>
            </a:extLst>
          </p:cNvPr>
          <p:cNvSpPr/>
          <p:nvPr userDrawn="1"/>
        </p:nvSpPr>
        <p:spPr>
          <a:xfrm>
            <a:off x="0" y="0"/>
            <a:ext cx="9144000" cy="936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5FA3EC8-C789-4047-9CB0-307824D7A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9878" y="6244086"/>
            <a:ext cx="1384615" cy="360000"/>
          </a:xfrm>
          <a:prstGeom prst="rect">
            <a:avLst/>
          </a:prstGeom>
        </p:spPr>
      </p:pic>
      <p:sp>
        <p:nvSpPr>
          <p:cNvPr id="13" name="Picture Placeholder 12">
            <a:extLst>
              <a:ext uri="{FF2B5EF4-FFF2-40B4-BE49-F238E27FC236}">
                <a16:creationId xmlns:a16="http://schemas.microsoft.com/office/drawing/2014/main" id="{CDD9A72B-30D3-BE49-9F31-29B7CB16E286}"/>
              </a:ext>
            </a:extLst>
          </p:cNvPr>
          <p:cNvSpPr>
            <a:spLocks noGrp="1"/>
          </p:cNvSpPr>
          <p:nvPr>
            <p:ph type="pic" sz="quarter" idx="13" hasCustomPrompt="1"/>
          </p:nvPr>
        </p:nvSpPr>
        <p:spPr>
          <a:xfrm>
            <a:off x="5503863" y="1560537"/>
            <a:ext cx="3178175" cy="4059238"/>
          </a:xfrm>
          <a:prstGeom prst="rect">
            <a:avLst/>
          </a:prstGeom>
        </p:spPr>
        <p:txBody>
          <a:bodyPr/>
          <a:lstStyle>
            <a:lvl1pPr marL="0" indent="0">
              <a:buNone/>
              <a:defRPr sz="1000">
                <a:solidFill>
                  <a:srgbClr val="FF0000"/>
                </a:solidFill>
                <a:latin typeface="Agenda Medium" panose="02000603040000020004" pitchFamily="2" charset="77"/>
              </a:defRPr>
            </a:lvl1pPr>
          </a:lstStyle>
          <a:p>
            <a:r>
              <a:rPr lang="en-US" dirty="0"/>
              <a:t>Place image here</a:t>
            </a:r>
          </a:p>
        </p:txBody>
      </p:sp>
      <p:sp>
        <p:nvSpPr>
          <p:cNvPr id="5" name="Text Placeholder 4">
            <a:extLst>
              <a:ext uri="{FF2B5EF4-FFF2-40B4-BE49-F238E27FC236}">
                <a16:creationId xmlns:a16="http://schemas.microsoft.com/office/drawing/2014/main" id="{0ECC96B7-326B-E640-9099-33AB0371C685}"/>
              </a:ext>
            </a:extLst>
          </p:cNvPr>
          <p:cNvSpPr>
            <a:spLocks noGrp="1"/>
          </p:cNvSpPr>
          <p:nvPr>
            <p:ph type="body" sz="quarter" idx="14" hasCustomPrompt="1"/>
          </p:nvPr>
        </p:nvSpPr>
        <p:spPr>
          <a:xfrm>
            <a:off x="319088" y="217035"/>
            <a:ext cx="7594826" cy="544512"/>
          </a:xfrm>
          <a:prstGeom prst="rect">
            <a:avLst/>
          </a:prstGeom>
        </p:spPr>
        <p:txBody>
          <a:bodyPr/>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r>
              <a:rPr lang="en-GB" dirty="0"/>
              <a:t>Slide title goes here (Arial Bold size 30)</a:t>
            </a:r>
            <a:endParaRPr lang="en-US" dirty="0"/>
          </a:p>
        </p:txBody>
      </p:sp>
      <p:sp>
        <p:nvSpPr>
          <p:cNvPr id="12" name="Text Placeholder 4">
            <a:extLst>
              <a:ext uri="{FF2B5EF4-FFF2-40B4-BE49-F238E27FC236}">
                <a16:creationId xmlns:a16="http://schemas.microsoft.com/office/drawing/2014/main" id="{958C7778-AA11-194A-B6F5-D9F3F815AD34}"/>
              </a:ext>
            </a:extLst>
          </p:cNvPr>
          <p:cNvSpPr>
            <a:spLocks noGrp="1"/>
          </p:cNvSpPr>
          <p:nvPr>
            <p:ph type="body" sz="quarter" idx="15" hasCustomPrompt="1"/>
          </p:nvPr>
        </p:nvSpPr>
        <p:spPr>
          <a:xfrm>
            <a:off x="319088" y="1545092"/>
            <a:ext cx="4697529" cy="544512"/>
          </a:xfrm>
          <a:prstGeom prst="rect">
            <a:avLst/>
          </a:prstGeom>
        </p:spPr>
        <p:txBody>
          <a:bodyPr/>
          <a:lstStyle>
            <a:lvl1pPr marL="0" indent="0">
              <a:buNone/>
              <a:defRPr sz="2100" b="1" i="0">
                <a:solidFill>
                  <a:srgbClr val="224A8C"/>
                </a:solidFill>
                <a:latin typeface="Arial" panose="020B0604020202020204" pitchFamily="34" charset="0"/>
                <a:cs typeface="Arial" panose="020B0604020202020204" pitchFamily="34" charset="0"/>
              </a:defRPr>
            </a:lvl1pPr>
          </a:lstStyle>
          <a:p>
            <a:pPr lvl="0"/>
            <a:r>
              <a:rPr lang="en-GB" dirty="0"/>
              <a:t>Sub heading (Arial Bold size 21)</a:t>
            </a:r>
            <a:endParaRPr lang="en-US" dirty="0"/>
          </a:p>
        </p:txBody>
      </p:sp>
      <p:sp>
        <p:nvSpPr>
          <p:cNvPr id="7" name="Text Placeholder 6">
            <a:extLst>
              <a:ext uri="{FF2B5EF4-FFF2-40B4-BE49-F238E27FC236}">
                <a16:creationId xmlns:a16="http://schemas.microsoft.com/office/drawing/2014/main" id="{7858AA00-4645-C143-934F-26E5807D2790}"/>
              </a:ext>
            </a:extLst>
          </p:cNvPr>
          <p:cNvSpPr>
            <a:spLocks noGrp="1"/>
          </p:cNvSpPr>
          <p:nvPr>
            <p:ph type="body" sz="quarter" idx="17" hasCustomPrompt="1"/>
          </p:nvPr>
        </p:nvSpPr>
        <p:spPr>
          <a:xfrm>
            <a:off x="319088" y="2222500"/>
            <a:ext cx="4697412" cy="3397250"/>
          </a:xfrm>
          <a:prstGeom prst="rect">
            <a:avLst/>
          </a:prstGeom>
        </p:spPr>
        <p:txBody>
          <a:bodyPr/>
          <a:lstStyle>
            <a:lvl1pPr>
              <a:defRPr sz="1800" b="1" i="0">
                <a:solidFill>
                  <a:srgbClr val="224A8C"/>
                </a:solidFill>
                <a:latin typeface="Arial" panose="020B0604020202020204" pitchFamily="34" charset="0"/>
                <a:cs typeface="Arial" panose="020B0604020202020204" pitchFamily="34" charset="0"/>
              </a:defRPr>
            </a:lvl1pPr>
            <a:lvl2pPr>
              <a:defRPr sz="1400" b="0" i="0">
                <a:solidFill>
                  <a:srgbClr val="224A8C"/>
                </a:solidFill>
                <a:latin typeface="Arial" panose="020B0604020202020204" pitchFamily="34" charset="0"/>
                <a:cs typeface="Arial" panose="020B0604020202020204" pitchFamily="34" charset="0"/>
              </a:defRPr>
            </a:lvl2pPr>
          </a:lstStyle>
          <a:p>
            <a:pPr lvl="0"/>
            <a:r>
              <a:rPr lang="en-GB" dirty="0"/>
              <a:t>First bullet (Arial bold size 18)</a:t>
            </a:r>
          </a:p>
          <a:p>
            <a:pPr lvl="1"/>
            <a:r>
              <a:rPr lang="en-GB" dirty="0"/>
              <a:t>Second bullet (Arial regular size 14)</a:t>
            </a:r>
          </a:p>
          <a:p>
            <a:pPr lvl="1"/>
            <a:endParaRPr lang="en-GB" dirty="0"/>
          </a:p>
          <a:p>
            <a:pPr lvl="0"/>
            <a:r>
              <a:rPr lang="en-GB" dirty="0"/>
              <a:t>First bullet (Arial bold size 18)</a:t>
            </a:r>
          </a:p>
          <a:p>
            <a:pPr lvl="1"/>
            <a:r>
              <a:rPr lang="en-GB" dirty="0"/>
              <a:t>Second bullet (Arial regular size 14)</a:t>
            </a:r>
            <a:endParaRPr lang="en-US" dirty="0"/>
          </a:p>
          <a:p>
            <a:pPr lvl="1"/>
            <a:endParaRPr lang="en-US" dirty="0"/>
          </a:p>
          <a:p>
            <a:pPr lvl="0"/>
            <a:r>
              <a:rPr lang="en-GB" dirty="0"/>
              <a:t>First bullet (Arial bold size 18)</a:t>
            </a:r>
          </a:p>
          <a:p>
            <a:pPr lvl="1"/>
            <a:r>
              <a:rPr lang="en-GB" dirty="0"/>
              <a:t>Second bullet (Arial regular size 14)</a:t>
            </a:r>
            <a:endParaRPr lang="en-US" dirty="0"/>
          </a:p>
          <a:p>
            <a:pPr lvl="1"/>
            <a:endParaRPr lang="en-US" dirty="0"/>
          </a:p>
          <a:p>
            <a:pPr lvl="0"/>
            <a:r>
              <a:rPr lang="en-GB" dirty="0"/>
              <a:t>First bullet (Arial bold size 18)</a:t>
            </a:r>
          </a:p>
          <a:p>
            <a:pPr lvl="1"/>
            <a:r>
              <a:rPr lang="en-GB" dirty="0"/>
              <a:t>Second bullet (Arial regular size 14)</a:t>
            </a:r>
            <a:endParaRPr lang="en-US" dirty="0"/>
          </a:p>
          <a:p>
            <a:pPr lvl="1"/>
            <a:endParaRPr lang="en-US" dirty="0"/>
          </a:p>
        </p:txBody>
      </p:sp>
    </p:spTree>
    <p:extLst>
      <p:ext uri="{BB962C8B-B14F-4D97-AF65-F5344CB8AC3E}">
        <p14:creationId xmlns:p14="http://schemas.microsoft.com/office/powerpoint/2010/main" val="353410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s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87F752-A712-FD43-B662-588A234B47FE}"/>
              </a:ext>
            </a:extLst>
          </p:cNvPr>
          <p:cNvSpPr/>
          <p:nvPr userDrawn="1"/>
        </p:nvSpPr>
        <p:spPr>
          <a:xfrm>
            <a:off x="0" y="0"/>
            <a:ext cx="9144000" cy="936000"/>
          </a:xfrm>
          <a:prstGeom prst="rect">
            <a:avLst/>
          </a:prstGeom>
          <a:solidFill>
            <a:srgbClr val="64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5FA3EC8-C789-4047-9CB0-307824D7A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9878" y="6244086"/>
            <a:ext cx="1384615" cy="360000"/>
          </a:xfrm>
          <a:prstGeom prst="rect">
            <a:avLst/>
          </a:prstGeom>
        </p:spPr>
      </p:pic>
      <p:sp>
        <p:nvSpPr>
          <p:cNvPr id="7" name="Text Placeholder 4">
            <a:extLst>
              <a:ext uri="{FF2B5EF4-FFF2-40B4-BE49-F238E27FC236}">
                <a16:creationId xmlns:a16="http://schemas.microsoft.com/office/drawing/2014/main" id="{6A604C64-1354-DA4F-A0DA-6FB9982292A5}"/>
              </a:ext>
            </a:extLst>
          </p:cNvPr>
          <p:cNvSpPr>
            <a:spLocks noGrp="1"/>
          </p:cNvSpPr>
          <p:nvPr>
            <p:ph type="body" sz="quarter" idx="14" hasCustomPrompt="1"/>
          </p:nvPr>
        </p:nvSpPr>
        <p:spPr>
          <a:xfrm>
            <a:off x="319088" y="217035"/>
            <a:ext cx="7594826" cy="544512"/>
          </a:xfrm>
          <a:prstGeom prst="rect">
            <a:avLst/>
          </a:prstGeom>
        </p:spPr>
        <p:txBody>
          <a:bodyPr/>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r>
              <a:rPr lang="en-GB" dirty="0"/>
              <a:t>Slide title goes here (Arial Bold size 30)</a:t>
            </a:r>
            <a:endParaRPr lang="en-US" dirty="0"/>
          </a:p>
        </p:txBody>
      </p:sp>
      <p:sp>
        <p:nvSpPr>
          <p:cNvPr id="8" name="Text Placeholder 4">
            <a:extLst>
              <a:ext uri="{FF2B5EF4-FFF2-40B4-BE49-F238E27FC236}">
                <a16:creationId xmlns:a16="http://schemas.microsoft.com/office/drawing/2014/main" id="{E6168EEE-E3D9-2F45-8E4B-7573BDF57C8A}"/>
              </a:ext>
            </a:extLst>
          </p:cNvPr>
          <p:cNvSpPr>
            <a:spLocks noGrp="1"/>
          </p:cNvSpPr>
          <p:nvPr>
            <p:ph type="body" sz="quarter" idx="15" hasCustomPrompt="1"/>
          </p:nvPr>
        </p:nvSpPr>
        <p:spPr>
          <a:xfrm>
            <a:off x="319088" y="1545092"/>
            <a:ext cx="8422240" cy="544512"/>
          </a:xfrm>
          <a:prstGeom prst="rect">
            <a:avLst/>
          </a:prstGeom>
        </p:spPr>
        <p:txBody>
          <a:bodyPr/>
          <a:lstStyle>
            <a:lvl1pPr marL="0" indent="0">
              <a:buNone/>
              <a:defRPr sz="2100" b="1" i="0">
                <a:solidFill>
                  <a:srgbClr val="224A8C"/>
                </a:solidFill>
                <a:latin typeface="Arial" panose="020B0604020202020204" pitchFamily="34" charset="0"/>
                <a:cs typeface="Arial" panose="020B0604020202020204" pitchFamily="34" charset="0"/>
              </a:defRPr>
            </a:lvl1pPr>
          </a:lstStyle>
          <a:p>
            <a:pPr lvl="0"/>
            <a:r>
              <a:rPr lang="en-GB" dirty="0"/>
              <a:t>Sub heading (Arial Bold size 21)</a:t>
            </a:r>
            <a:endParaRPr lang="en-US" dirty="0"/>
          </a:p>
        </p:txBody>
      </p:sp>
      <p:sp>
        <p:nvSpPr>
          <p:cNvPr id="9" name="Text Placeholder 6">
            <a:extLst>
              <a:ext uri="{FF2B5EF4-FFF2-40B4-BE49-F238E27FC236}">
                <a16:creationId xmlns:a16="http://schemas.microsoft.com/office/drawing/2014/main" id="{1FB3FD39-6975-0644-A3D9-D62B95E62A1C}"/>
              </a:ext>
            </a:extLst>
          </p:cNvPr>
          <p:cNvSpPr>
            <a:spLocks noGrp="1"/>
          </p:cNvSpPr>
          <p:nvPr>
            <p:ph type="body" sz="quarter" idx="17" hasCustomPrompt="1"/>
          </p:nvPr>
        </p:nvSpPr>
        <p:spPr>
          <a:xfrm>
            <a:off x="319087" y="2222500"/>
            <a:ext cx="8422239" cy="33972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224A8C"/>
                </a:solidFill>
                <a:latin typeface="Arial" panose="020B0604020202020204" pitchFamily="34" charset="0"/>
                <a:cs typeface="Arial" panose="020B0604020202020204" pitchFamily="34" charset="0"/>
              </a:defRPr>
            </a:lvl1pPr>
            <a:lvl2pPr>
              <a:defRPr sz="1400" b="0" i="0">
                <a:solidFill>
                  <a:srgbClr val="224A8C"/>
                </a:solidFill>
                <a:latin typeface="Arial" panose="020B0604020202020204" pitchFamily="34" charset="0"/>
                <a:cs typeface="Arial" panose="020B0604020202020204" pitchFamily="34" charset="0"/>
              </a:defRPr>
            </a:lvl2pPr>
          </a:lstStyle>
          <a:p>
            <a:pPr lvl="0"/>
            <a:r>
              <a:rPr lang="en-GB" dirty="0"/>
              <a:t>First bullet (Arial bold size 18), can be full width if necessary</a:t>
            </a:r>
          </a:p>
          <a:p>
            <a:pPr lvl="1"/>
            <a:r>
              <a:rPr lang="en-GB" dirty="0"/>
              <a:t>Second bullet (Arial regular size 14)</a:t>
            </a:r>
          </a:p>
          <a:p>
            <a:pPr lvl="1"/>
            <a:endParaRPr lang="en-GB"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First bullet (Arial bold size 18), can be full width if necessary</a:t>
            </a:r>
          </a:p>
          <a:p>
            <a:pPr lvl="1"/>
            <a:r>
              <a:rPr lang="en-GB" dirty="0"/>
              <a:t>Second bullet (Arial regular size 14)</a:t>
            </a:r>
            <a:endParaRPr lang="en-US" dirty="0"/>
          </a:p>
          <a:p>
            <a:pPr lvl="1"/>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First bullet (Arial bold size 18), can be full width if necessary</a:t>
            </a:r>
          </a:p>
          <a:p>
            <a:pPr lvl="1"/>
            <a:r>
              <a:rPr lang="en-GB" dirty="0"/>
              <a:t>Second bullet (Arial regular size 14)</a:t>
            </a:r>
            <a:endParaRPr lang="en-US" dirty="0"/>
          </a:p>
          <a:p>
            <a:pPr lvl="1"/>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First bullet (Arial bold size 18), can be full width if necessary</a:t>
            </a:r>
          </a:p>
          <a:p>
            <a:pPr lvl="1"/>
            <a:r>
              <a:rPr lang="en-GB" dirty="0"/>
              <a:t>Second bullet (Arial regular size 14)</a:t>
            </a:r>
            <a:endParaRPr lang="en-US" dirty="0"/>
          </a:p>
          <a:p>
            <a:pPr lvl="1"/>
            <a:endParaRPr lang="en-US" dirty="0"/>
          </a:p>
        </p:txBody>
      </p:sp>
    </p:spTree>
    <p:extLst>
      <p:ext uri="{BB962C8B-B14F-4D97-AF65-F5344CB8AC3E}">
        <p14:creationId xmlns:p14="http://schemas.microsoft.com/office/powerpoint/2010/main" val="163892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233431"/>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73" r:id="rId5"/>
    <p:sldLayoutId id="2147483674" r:id="rId6"/>
    <p:sldLayoutId id="2147483675" r:id="rId7"/>
    <p:sldLayoutId id="2147483662" r:id="rId8"/>
    <p:sldLayoutId id="2147483663" r:id="rId9"/>
    <p:sldLayoutId id="2147483664" r:id="rId10"/>
    <p:sldLayoutId id="2147483667" r:id="rId11"/>
    <p:sldLayoutId id="2147483665" r:id="rId12"/>
    <p:sldLayoutId id="2147483668" r:id="rId13"/>
    <p:sldLayoutId id="2147483676"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google.co.uk/url?sa=i&amp;url=http%3A%2F%2Fdocplayer.net%2F44358570-Turncair-1000-bariatric-mattress-replacement-system-with-turn-assist.html&amp;psig=AOvVaw0120HfHxmFx_IuQuAdc4pn&amp;ust=1601986355939000&amp;source=images&amp;cd=vfe&amp;ved=0CAIQjRxqFwoTCKi5m6-2newCFQAAAAAdAAAAABA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0.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41CCE9-9B5A-8C44-9BFF-F521E790CEE7}"/>
              </a:ext>
            </a:extLst>
          </p:cNvPr>
          <p:cNvSpPr>
            <a:spLocks noGrp="1"/>
          </p:cNvSpPr>
          <p:nvPr>
            <p:ph type="body" sz="quarter" idx="10"/>
          </p:nvPr>
        </p:nvSpPr>
        <p:spPr/>
        <p:txBody>
          <a:bodyPr/>
          <a:lstStyle/>
          <a:p>
            <a:r>
              <a:rPr lang="en-US" dirty="0"/>
              <a:t>Pressure Ulcers Prevention at the end of life</a:t>
            </a:r>
          </a:p>
        </p:txBody>
      </p:sp>
      <p:sp>
        <p:nvSpPr>
          <p:cNvPr id="3" name="Text Placeholder 2">
            <a:extLst>
              <a:ext uri="{FF2B5EF4-FFF2-40B4-BE49-F238E27FC236}">
                <a16:creationId xmlns:a16="http://schemas.microsoft.com/office/drawing/2014/main" id="{94E6422E-B5E9-574A-8214-CC4FFA9910ED}"/>
              </a:ext>
            </a:extLst>
          </p:cNvPr>
          <p:cNvSpPr>
            <a:spLocks noGrp="1"/>
          </p:cNvSpPr>
          <p:nvPr>
            <p:ph type="body" sz="quarter" idx="11"/>
          </p:nvPr>
        </p:nvSpPr>
        <p:spPr/>
        <p:txBody>
          <a:bodyPr/>
          <a:lstStyle/>
          <a:p>
            <a:r>
              <a:rPr lang="en-US" dirty="0"/>
              <a:t>Anne Nash March 2022 </a:t>
            </a:r>
          </a:p>
        </p:txBody>
      </p:sp>
    </p:spTree>
    <p:extLst>
      <p:ext uri="{BB962C8B-B14F-4D97-AF65-F5344CB8AC3E}">
        <p14:creationId xmlns:p14="http://schemas.microsoft.com/office/powerpoint/2010/main" val="371999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C20CFF-D524-44A3-A2F9-0FFFD8DBD97A}"/>
              </a:ext>
            </a:extLst>
          </p:cNvPr>
          <p:cNvSpPr>
            <a:spLocks noGrp="1"/>
          </p:cNvSpPr>
          <p:nvPr>
            <p:ph type="body" sz="quarter" idx="14"/>
          </p:nvPr>
        </p:nvSpPr>
        <p:spPr/>
        <p:txBody>
          <a:bodyPr/>
          <a:lstStyle/>
          <a:p>
            <a:r>
              <a:rPr lang="en-GB" dirty="0"/>
              <a:t> Example of our  Quick quiz </a:t>
            </a:r>
          </a:p>
        </p:txBody>
      </p:sp>
      <p:sp>
        <p:nvSpPr>
          <p:cNvPr id="4" name="Text Placeholder 3">
            <a:extLst>
              <a:ext uri="{FF2B5EF4-FFF2-40B4-BE49-F238E27FC236}">
                <a16:creationId xmlns:a16="http://schemas.microsoft.com/office/drawing/2014/main" id="{B004C985-2F28-4FB1-8BDB-E37C43BC1D81}"/>
              </a:ext>
            </a:extLst>
          </p:cNvPr>
          <p:cNvSpPr>
            <a:spLocks noGrp="1"/>
          </p:cNvSpPr>
          <p:nvPr>
            <p:ph type="body" sz="quarter" idx="17"/>
          </p:nvPr>
        </p:nvSpPr>
        <p:spPr>
          <a:xfrm>
            <a:off x="319089" y="1179871"/>
            <a:ext cx="8422239" cy="4691549"/>
          </a:xfrm>
        </p:spPr>
        <p:txBody>
          <a:bodyPr/>
          <a:lstStyle/>
          <a:p>
            <a:pPr marL="342900" indent="-342900">
              <a:lnSpc>
                <a:spcPct val="100000"/>
              </a:lnSpc>
              <a:buAutoNum type="arabicPeriod"/>
            </a:pPr>
            <a:r>
              <a:rPr lang="en-GB" dirty="0"/>
              <a:t>What is the time standard for skin and wound assessment when a patient is admitted?</a:t>
            </a:r>
          </a:p>
          <a:p>
            <a:pPr marL="342900" indent="-342900">
              <a:lnSpc>
                <a:spcPct val="100000"/>
              </a:lnSpc>
              <a:buAutoNum type="arabicPeriod"/>
            </a:pPr>
            <a:r>
              <a:rPr lang="en-GB" dirty="0"/>
              <a:t>How many different mattresses are available in the IPU? </a:t>
            </a:r>
          </a:p>
          <a:p>
            <a:pPr marL="342900" indent="-342900">
              <a:lnSpc>
                <a:spcPct val="100000"/>
              </a:lnSpc>
              <a:buAutoNum type="arabicPeriod"/>
            </a:pPr>
            <a:r>
              <a:rPr lang="en-GB" dirty="0"/>
              <a:t>How many can you name and what level of pressure ulcer are they suitable for ?</a:t>
            </a:r>
          </a:p>
          <a:p>
            <a:pPr marL="342900" indent="-342900">
              <a:lnSpc>
                <a:spcPct val="100000"/>
              </a:lnSpc>
              <a:buAutoNum type="arabicPeriod"/>
            </a:pPr>
            <a:r>
              <a:rPr lang="en-GB" dirty="0"/>
              <a:t>Where would you find tissue viability guidance ?</a:t>
            </a:r>
          </a:p>
          <a:p>
            <a:pPr marL="342900" indent="-342900">
              <a:lnSpc>
                <a:spcPct val="100000"/>
              </a:lnSpc>
              <a:buAutoNum type="arabicPeriod"/>
            </a:pPr>
            <a:r>
              <a:rPr lang="en-GB" dirty="0"/>
              <a:t>What is the name of the PU risk assessment tool we use on the IPU?</a:t>
            </a:r>
          </a:p>
          <a:p>
            <a:pPr marL="342900" indent="-342900">
              <a:lnSpc>
                <a:spcPct val="100000"/>
              </a:lnSpc>
              <a:buAutoNum type="arabicPeriod"/>
            </a:pPr>
            <a:r>
              <a:rPr lang="en-GB" dirty="0"/>
              <a:t>Where can this tool be found in the electronic record  </a:t>
            </a:r>
          </a:p>
          <a:p>
            <a:pPr marL="342900" indent="-342900">
              <a:lnSpc>
                <a:spcPct val="100000"/>
              </a:lnSpc>
              <a:buAutoNum type="arabicPeriod"/>
            </a:pPr>
            <a:r>
              <a:rPr lang="en-GB" dirty="0"/>
              <a:t>What are the 5 elements of the SSKIN bundle?</a:t>
            </a:r>
          </a:p>
          <a:p>
            <a:pPr marL="342900" indent="-342900">
              <a:lnSpc>
                <a:spcPct val="100000"/>
              </a:lnSpc>
              <a:buAutoNum type="arabicPeriod"/>
            </a:pPr>
            <a:r>
              <a:rPr lang="en-GB" dirty="0"/>
              <a:t>What is the difference between a category 2 and category 3 pressure ulcer?</a:t>
            </a:r>
          </a:p>
        </p:txBody>
      </p:sp>
    </p:spTree>
    <p:extLst>
      <p:ext uri="{BB962C8B-B14F-4D97-AF65-F5344CB8AC3E}">
        <p14:creationId xmlns:p14="http://schemas.microsoft.com/office/powerpoint/2010/main" val="193310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94EBE0-F5D2-435A-A1BA-7BE8469434A8}"/>
              </a:ext>
            </a:extLst>
          </p:cNvPr>
          <p:cNvSpPr>
            <a:spLocks noGrp="1"/>
          </p:cNvSpPr>
          <p:nvPr>
            <p:ph type="body" sz="quarter" idx="14"/>
          </p:nvPr>
        </p:nvSpPr>
        <p:spPr/>
        <p:txBody>
          <a:bodyPr/>
          <a:lstStyle/>
          <a:p>
            <a:r>
              <a:rPr lang="en-GB" dirty="0"/>
              <a:t> Regular updates on Mattresses </a:t>
            </a:r>
          </a:p>
        </p:txBody>
      </p:sp>
      <p:pic>
        <p:nvPicPr>
          <p:cNvPr id="7" name="Picture 6">
            <a:extLst>
              <a:ext uri="{FF2B5EF4-FFF2-40B4-BE49-F238E27FC236}">
                <a16:creationId xmlns:a16="http://schemas.microsoft.com/office/drawing/2014/main" id="{5913CB44-4A8F-4429-8A96-A2727520A006}"/>
              </a:ext>
            </a:extLst>
          </p:cNvPr>
          <p:cNvPicPr>
            <a:picLocks noChangeAspect="1"/>
          </p:cNvPicPr>
          <p:nvPr/>
        </p:nvPicPr>
        <p:blipFill>
          <a:blip r:embed="rId2"/>
          <a:stretch>
            <a:fillRect/>
          </a:stretch>
        </p:blipFill>
        <p:spPr>
          <a:xfrm>
            <a:off x="5867512" y="1484206"/>
            <a:ext cx="2591025" cy="1944793"/>
          </a:xfrm>
          <a:prstGeom prst="rect">
            <a:avLst/>
          </a:prstGeom>
        </p:spPr>
      </p:pic>
      <p:pic>
        <p:nvPicPr>
          <p:cNvPr id="8" name="Picture 7">
            <a:extLst>
              <a:ext uri="{FF2B5EF4-FFF2-40B4-BE49-F238E27FC236}">
                <a16:creationId xmlns:a16="http://schemas.microsoft.com/office/drawing/2014/main" id="{556845F7-96E8-4258-8FDF-6E78356CF3E5}"/>
              </a:ext>
            </a:extLst>
          </p:cNvPr>
          <p:cNvPicPr>
            <a:picLocks noChangeAspect="1"/>
          </p:cNvPicPr>
          <p:nvPr/>
        </p:nvPicPr>
        <p:blipFill>
          <a:blip r:embed="rId3"/>
          <a:stretch>
            <a:fillRect/>
          </a:stretch>
        </p:blipFill>
        <p:spPr>
          <a:xfrm>
            <a:off x="5456956" y="3503776"/>
            <a:ext cx="3155978" cy="2366984"/>
          </a:xfrm>
          <a:prstGeom prst="rect">
            <a:avLst/>
          </a:prstGeom>
        </p:spPr>
      </p:pic>
      <p:sp>
        <p:nvSpPr>
          <p:cNvPr id="10" name="Rectangle 9">
            <a:extLst>
              <a:ext uri="{FF2B5EF4-FFF2-40B4-BE49-F238E27FC236}">
                <a16:creationId xmlns:a16="http://schemas.microsoft.com/office/drawing/2014/main" id="{0B535F50-024A-4346-A9ED-36E46640A27C}"/>
              </a:ext>
            </a:extLst>
          </p:cNvPr>
          <p:cNvSpPr/>
          <p:nvPr/>
        </p:nvSpPr>
        <p:spPr>
          <a:xfrm>
            <a:off x="602478" y="4306732"/>
            <a:ext cx="4572000" cy="923330"/>
          </a:xfrm>
          <a:prstGeom prst="rect">
            <a:avLst/>
          </a:prstGeom>
        </p:spPr>
        <p:txBody>
          <a:bodyPr>
            <a:spAutoFit/>
          </a:bodyPr>
          <a:lstStyle/>
          <a:p>
            <a:r>
              <a:rPr lang="en-GB" dirty="0">
                <a:solidFill>
                  <a:srgbClr val="224A8C"/>
                </a:solidFill>
                <a:latin typeface="Arial" panose="020B0604020202020204" pitchFamily="34" charset="0"/>
                <a:cs typeface="Arial" panose="020B0604020202020204" pitchFamily="34" charset="0"/>
              </a:rPr>
              <a:t>OSKA have devised a system, the OSKA Selector, to help carers identify if the patient is on the correct mattress</a:t>
            </a:r>
            <a:r>
              <a:rPr lang="en-GB" dirty="0">
                <a:solidFill>
                  <a:srgbClr val="7D8CA1"/>
                </a:solidFill>
                <a:latin typeface="Montserrat"/>
                <a:cs typeface="Arial" panose="020B0604020202020204" pitchFamily="34" charset="0"/>
              </a:rPr>
              <a:t> </a:t>
            </a:r>
            <a:endParaRPr lang="en-GB" dirty="0"/>
          </a:p>
        </p:txBody>
      </p:sp>
      <p:sp>
        <p:nvSpPr>
          <p:cNvPr id="11" name="Text Placeholder 2">
            <a:extLst>
              <a:ext uri="{FF2B5EF4-FFF2-40B4-BE49-F238E27FC236}">
                <a16:creationId xmlns:a16="http://schemas.microsoft.com/office/drawing/2014/main" id="{1CBF3A5D-5EA5-4B59-9585-324A9C0FF555}"/>
              </a:ext>
            </a:extLst>
          </p:cNvPr>
          <p:cNvSpPr>
            <a:spLocks noGrp="1"/>
          </p:cNvSpPr>
          <p:nvPr>
            <p:ph type="body" sz="quarter" idx="15"/>
          </p:nvPr>
        </p:nvSpPr>
        <p:spPr>
          <a:xfrm>
            <a:off x="319088" y="1545092"/>
            <a:ext cx="5137868" cy="2606566"/>
          </a:xfrm>
        </p:spPr>
        <p:txBody>
          <a:bodyPr/>
          <a:lstStyle/>
          <a:p>
            <a:r>
              <a:rPr lang="en-GB" sz="2400" dirty="0"/>
              <a:t>OSKA hybrid Mattresses</a:t>
            </a:r>
          </a:p>
          <a:p>
            <a:pPr marL="342900" indent="-342900">
              <a:buFont typeface="Arial" panose="020B0604020202020204" pitchFamily="34" charset="0"/>
              <a:buChar char="•"/>
            </a:pPr>
            <a:r>
              <a:rPr lang="en-GB" sz="1800" b="0" dirty="0"/>
              <a:t>Use with or without a pump</a:t>
            </a:r>
          </a:p>
          <a:p>
            <a:pPr marL="342900" indent="-342900">
              <a:buFont typeface="Arial" panose="020B0604020202020204" pitchFamily="34" charset="0"/>
              <a:buChar char="•"/>
            </a:pPr>
            <a:r>
              <a:rPr lang="en-GB" sz="1800" b="0" dirty="0"/>
              <a:t>We have Lateral tilt and Alternating</a:t>
            </a:r>
          </a:p>
          <a:p>
            <a:pPr marL="342900" indent="-342900">
              <a:buFont typeface="Arial" panose="020B0604020202020204" pitchFamily="34" charset="0"/>
              <a:buChar char="•"/>
            </a:pPr>
            <a:r>
              <a:rPr lang="en-GB" sz="1800" b="0" dirty="0"/>
              <a:t>Bottom left on the cover gives detail of pressure relief specifications.</a:t>
            </a:r>
          </a:p>
          <a:p>
            <a:endParaRPr lang="en-GB" sz="2400" dirty="0"/>
          </a:p>
          <a:p>
            <a:endParaRPr lang="en-GB" dirty="0"/>
          </a:p>
        </p:txBody>
      </p:sp>
    </p:spTree>
    <p:extLst>
      <p:ext uri="{BB962C8B-B14F-4D97-AF65-F5344CB8AC3E}">
        <p14:creationId xmlns:p14="http://schemas.microsoft.com/office/powerpoint/2010/main" val="267793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94EBE0-F5D2-435A-A1BA-7BE8469434A8}"/>
              </a:ext>
            </a:extLst>
          </p:cNvPr>
          <p:cNvSpPr>
            <a:spLocks noGrp="1"/>
          </p:cNvSpPr>
          <p:nvPr>
            <p:ph type="body" sz="quarter" idx="14"/>
          </p:nvPr>
        </p:nvSpPr>
        <p:spPr/>
        <p:txBody>
          <a:bodyPr/>
          <a:lstStyle/>
          <a:p>
            <a:r>
              <a:rPr lang="en-GB" dirty="0"/>
              <a:t>Mattresses in IPU</a:t>
            </a:r>
          </a:p>
        </p:txBody>
      </p:sp>
      <p:sp>
        <p:nvSpPr>
          <p:cNvPr id="11" name="Text Placeholder 2">
            <a:extLst>
              <a:ext uri="{FF2B5EF4-FFF2-40B4-BE49-F238E27FC236}">
                <a16:creationId xmlns:a16="http://schemas.microsoft.com/office/drawing/2014/main" id="{1CBF3A5D-5EA5-4B59-9585-324A9C0FF555}"/>
              </a:ext>
            </a:extLst>
          </p:cNvPr>
          <p:cNvSpPr>
            <a:spLocks noGrp="1"/>
          </p:cNvSpPr>
          <p:nvPr>
            <p:ph type="body" sz="quarter" idx="15"/>
          </p:nvPr>
        </p:nvSpPr>
        <p:spPr>
          <a:xfrm>
            <a:off x="319088" y="1545091"/>
            <a:ext cx="2842856" cy="4889891"/>
          </a:xfrm>
        </p:spPr>
        <p:txBody>
          <a:bodyPr/>
          <a:lstStyle/>
          <a:p>
            <a:r>
              <a:rPr lang="en-GB" sz="1400" b="0" dirty="0"/>
              <a:t>Non-powered hybrid mattress</a:t>
            </a:r>
          </a:p>
          <a:p>
            <a:r>
              <a:rPr lang="en-GB" sz="1400" b="0" dirty="0"/>
              <a:t>Prevention rating: High Risk</a:t>
            </a:r>
          </a:p>
          <a:p>
            <a:r>
              <a:rPr lang="en-GB" sz="1400" b="0" dirty="0"/>
              <a:t>Treatment: Category 2*</a:t>
            </a:r>
          </a:p>
          <a:p>
            <a:endParaRPr lang="en-GB" sz="1400" b="0" dirty="0"/>
          </a:p>
          <a:p>
            <a:r>
              <a:rPr lang="en-GB" sz="1400" b="0" dirty="0"/>
              <a:t>ClinActiv+ MCM</a:t>
            </a:r>
          </a:p>
          <a:p>
            <a:r>
              <a:rPr lang="en-GB" sz="1400" b="0" dirty="0"/>
              <a:t>Prevention rating: Very High Risk</a:t>
            </a:r>
            <a:br>
              <a:rPr lang="en-GB" sz="1400" b="0" dirty="0"/>
            </a:br>
            <a:r>
              <a:rPr lang="en-GB" sz="1400" b="0" dirty="0"/>
              <a:t>Treatment (Pumped):</a:t>
            </a:r>
            <a:br>
              <a:rPr lang="en-GB" sz="1400" b="0" dirty="0"/>
            </a:br>
            <a:r>
              <a:rPr lang="en-GB" sz="1400" b="0" dirty="0"/>
              <a:t>Deep - Category 3 &amp; 4</a:t>
            </a:r>
          </a:p>
          <a:p>
            <a:endParaRPr lang="en-GB" sz="1400" b="0" dirty="0"/>
          </a:p>
          <a:p>
            <a:r>
              <a:rPr lang="en-GB" sz="1400" b="0" dirty="0"/>
              <a:t>Bari10a Turncair Mattress</a:t>
            </a:r>
          </a:p>
          <a:p>
            <a:r>
              <a:rPr lang="en-GB" sz="1400" b="0" dirty="0"/>
              <a:t>Prevention rating: Very High Risk</a:t>
            </a:r>
          </a:p>
          <a:p>
            <a:r>
              <a:rPr lang="en-GB" sz="1400" b="0" dirty="0"/>
              <a:t>Treatment (Pumped):</a:t>
            </a:r>
          </a:p>
          <a:p>
            <a:r>
              <a:rPr lang="en-GB" sz="1400" b="0" dirty="0"/>
              <a:t>Deep - Category 3 &amp; 4</a:t>
            </a:r>
          </a:p>
          <a:p>
            <a:endParaRPr lang="en-GB" sz="1400" b="0" dirty="0"/>
          </a:p>
          <a:p>
            <a:endParaRPr lang="en-GB" dirty="0"/>
          </a:p>
        </p:txBody>
      </p:sp>
      <p:pic>
        <p:nvPicPr>
          <p:cNvPr id="9" name="Picture 8">
            <a:extLst>
              <a:ext uri="{FF2B5EF4-FFF2-40B4-BE49-F238E27FC236}">
                <a16:creationId xmlns:a16="http://schemas.microsoft.com/office/drawing/2014/main" id="{44D1E88C-74E1-4850-8746-D483CBB008E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52297" y="1570868"/>
            <a:ext cx="1418051" cy="1097651"/>
          </a:xfrm>
          <a:prstGeom prst="rect">
            <a:avLst/>
          </a:prstGeom>
          <a:noFill/>
        </p:spPr>
      </p:pic>
      <p:pic>
        <p:nvPicPr>
          <p:cNvPr id="12" name="Picture 11">
            <a:extLst>
              <a:ext uri="{FF2B5EF4-FFF2-40B4-BE49-F238E27FC236}">
                <a16:creationId xmlns:a16="http://schemas.microsoft.com/office/drawing/2014/main" id="{E69E575A-D93C-4AE8-B97B-E8F748A128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03006" y="3062205"/>
            <a:ext cx="1326281" cy="952500"/>
          </a:xfrm>
          <a:prstGeom prst="rect">
            <a:avLst/>
          </a:prstGeom>
          <a:noFill/>
        </p:spPr>
      </p:pic>
      <p:pic>
        <p:nvPicPr>
          <p:cNvPr id="13" name="Picture 12" descr="TurnCair 1000 Bariatric Mattress Replacement System with Turn Assist - PDF  Free Download">
            <a:hlinkClick r:id="rId4" tgtFrame="&quot;_blank&quot;"/>
            <a:extLst>
              <a:ext uri="{FF2B5EF4-FFF2-40B4-BE49-F238E27FC236}">
                <a16:creationId xmlns:a16="http://schemas.microsoft.com/office/drawing/2014/main" id="{700C8447-C47E-473A-8135-D040415FCBC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983735" y="4798249"/>
            <a:ext cx="1083568" cy="812439"/>
          </a:xfrm>
          <a:prstGeom prst="rect">
            <a:avLst/>
          </a:prstGeom>
          <a:noFill/>
          <a:ln>
            <a:noFill/>
          </a:ln>
        </p:spPr>
      </p:pic>
      <p:sp>
        <p:nvSpPr>
          <p:cNvPr id="14" name="Text Placeholder 2">
            <a:extLst>
              <a:ext uri="{FF2B5EF4-FFF2-40B4-BE49-F238E27FC236}">
                <a16:creationId xmlns:a16="http://schemas.microsoft.com/office/drawing/2014/main" id="{55033E36-68FE-457F-8136-9DD060D374D9}"/>
              </a:ext>
            </a:extLst>
          </p:cNvPr>
          <p:cNvSpPr txBox="1">
            <a:spLocks/>
          </p:cNvSpPr>
          <p:nvPr/>
        </p:nvSpPr>
        <p:spPr>
          <a:xfrm>
            <a:off x="4251880" y="1545090"/>
            <a:ext cx="2842856" cy="488989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100" b="1" i="0" kern="1200">
                <a:solidFill>
                  <a:srgbClr val="224A8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5" name="Picture 4">
            <a:extLst>
              <a:ext uri="{FF2B5EF4-FFF2-40B4-BE49-F238E27FC236}">
                <a16:creationId xmlns:a16="http://schemas.microsoft.com/office/drawing/2014/main" id="{5DCCCA53-E639-4A7F-8ECA-0D06A39853A8}"/>
              </a:ext>
            </a:extLst>
          </p:cNvPr>
          <p:cNvPicPr>
            <a:picLocks noChangeAspect="1"/>
          </p:cNvPicPr>
          <p:nvPr/>
        </p:nvPicPr>
        <p:blipFill>
          <a:blip r:embed="rId6"/>
          <a:stretch>
            <a:fillRect/>
          </a:stretch>
        </p:blipFill>
        <p:spPr>
          <a:xfrm>
            <a:off x="7576193" y="1545091"/>
            <a:ext cx="954931" cy="952501"/>
          </a:xfrm>
          <a:prstGeom prst="rect">
            <a:avLst/>
          </a:prstGeom>
        </p:spPr>
      </p:pic>
      <p:sp>
        <p:nvSpPr>
          <p:cNvPr id="6" name="Rectangle 5">
            <a:extLst>
              <a:ext uri="{FF2B5EF4-FFF2-40B4-BE49-F238E27FC236}">
                <a16:creationId xmlns:a16="http://schemas.microsoft.com/office/drawing/2014/main" id="{70B1FCD4-7CF4-4D6E-AB85-B2930CAB8557}"/>
              </a:ext>
            </a:extLst>
          </p:cNvPr>
          <p:cNvSpPr/>
          <p:nvPr/>
        </p:nvSpPr>
        <p:spPr>
          <a:xfrm>
            <a:off x="4354925" y="1521823"/>
            <a:ext cx="2821343" cy="1169551"/>
          </a:xfrm>
          <a:prstGeom prst="rect">
            <a:avLst/>
          </a:prstGeom>
        </p:spPr>
        <p:txBody>
          <a:bodyPr wrap="square">
            <a:spAutoFit/>
          </a:bodyPr>
          <a:lstStyle/>
          <a:p>
            <a:r>
              <a:rPr lang="en-GB" sz="1400" dirty="0">
                <a:solidFill>
                  <a:srgbClr val="224A8C"/>
                </a:solidFill>
                <a:latin typeface="Arial" panose="020B0604020202020204" pitchFamily="34" charset="0"/>
                <a:cs typeface="Arial" panose="020B0604020202020204" pitchFamily="34" charset="0"/>
              </a:rPr>
              <a:t>PressureGuard® APM Bariatric</a:t>
            </a:r>
          </a:p>
          <a:p>
            <a:r>
              <a:rPr lang="en-GB" sz="1400" dirty="0">
                <a:solidFill>
                  <a:srgbClr val="224A8C"/>
                </a:solidFill>
                <a:latin typeface="Arial" panose="020B0604020202020204" pitchFamily="34" charset="0"/>
                <a:cs typeface="Arial" panose="020B0604020202020204" pitchFamily="34" charset="0"/>
              </a:rPr>
              <a:t>Prevention rating: Very High Risk</a:t>
            </a:r>
          </a:p>
          <a:p>
            <a:r>
              <a:rPr lang="en-GB" sz="1400" dirty="0">
                <a:solidFill>
                  <a:srgbClr val="224A8C"/>
                </a:solidFill>
                <a:latin typeface="Arial" panose="020B0604020202020204" pitchFamily="34" charset="0"/>
                <a:cs typeface="Arial" panose="020B0604020202020204" pitchFamily="34" charset="0"/>
              </a:rPr>
              <a:t>Treatment (Pumpless):  Superficial - Category 1 &amp; 2</a:t>
            </a:r>
          </a:p>
          <a:p>
            <a:r>
              <a:rPr lang="en-GB" sz="1400" dirty="0">
                <a:solidFill>
                  <a:srgbClr val="224A8C"/>
                </a:solidFill>
                <a:latin typeface="Arial" panose="020B0604020202020204" pitchFamily="34" charset="0"/>
                <a:cs typeface="Arial" panose="020B0604020202020204" pitchFamily="34" charset="0"/>
              </a:rPr>
              <a:t>Currently on Medstrom bed</a:t>
            </a:r>
          </a:p>
        </p:txBody>
      </p:sp>
    </p:spTree>
    <p:extLst>
      <p:ext uri="{BB962C8B-B14F-4D97-AF65-F5344CB8AC3E}">
        <p14:creationId xmlns:p14="http://schemas.microsoft.com/office/powerpoint/2010/main" val="54579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43B37-02EC-4CCE-92A8-EF60EB451D62}"/>
              </a:ext>
            </a:extLst>
          </p:cNvPr>
          <p:cNvSpPr>
            <a:spLocks noGrp="1"/>
          </p:cNvSpPr>
          <p:nvPr>
            <p:ph type="body" sz="quarter" idx="14"/>
          </p:nvPr>
        </p:nvSpPr>
        <p:spPr/>
        <p:txBody>
          <a:bodyPr/>
          <a:lstStyle/>
          <a:p>
            <a:r>
              <a:rPr lang="en-GB" dirty="0"/>
              <a:t>Challenges for us </a:t>
            </a:r>
          </a:p>
        </p:txBody>
      </p:sp>
      <p:sp>
        <p:nvSpPr>
          <p:cNvPr id="4" name="Text Placeholder 3">
            <a:extLst>
              <a:ext uri="{FF2B5EF4-FFF2-40B4-BE49-F238E27FC236}">
                <a16:creationId xmlns:a16="http://schemas.microsoft.com/office/drawing/2014/main" id="{F6192355-6F77-4D08-96F4-54FB51BDA9B5}"/>
              </a:ext>
            </a:extLst>
          </p:cNvPr>
          <p:cNvSpPr>
            <a:spLocks noGrp="1"/>
          </p:cNvSpPr>
          <p:nvPr>
            <p:ph type="body" sz="quarter" idx="17"/>
          </p:nvPr>
        </p:nvSpPr>
        <p:spPr/>
        <p:txBody>
          <a:bodyPr/>
          <a:lstStyle/>
          <a:p>
            <a:r>
              <a:rPr lang="en-GB" dirty="0"/>
              <a:t>Patient Capacity and balancing understanding of risk and benefit of repositioning and quality of life </a:t>
            </a:r>
          </a:p>
          <a:p>
            <a:r>
              <a:rPr lang="en-GB" dirty="0"/>
              <a:t>Assessment of darker skin tones </a:t>
            </a:r>
          </a:p>
          <a:p>
            <a:r>
              <a:rPr lang="en-GB" dirty="0"/>
              <a:t>Nice Guidance notes that there is not currently enough evidence for the recommendation for diagnosis tools – such as sub-epidermal moisture scanning </a:t>
            </a:r>
          </a:p>
          <a:p>
            <a:r>
              <a:rPr lang="en-GB" dirty="0"/>
              <a:t>Need for further evidence base research with the Challenges of researching these ethically vulnerable Patients – study Gillian Raine  2021 </a:t>
            </a:r>
          </a:p>
          <a:p>
            <a:r>
              <a:rPr lang="en-GB" dirty="0"/>
              <a:t>– 22 bed hospice  47% reduction with the need to consider the hawthorn effect </a:t>
            </a:r>
          </a:p>
          <a:p>
            <a:r>
              <a:rPr lang="en-GB" dirty="0"/>
              <a:t>Our experience . </a:t>
            </a:r>
          </a:p>
        </p:txBody>
      </p:sp>
    </p:spTree>
    <p:extLst>
      <p:ext uri="{BB962C8B-B14F-4D97-AF65-F5344CB8AC3E}">
        <p14:creationId xmlns:p14="http://schemas.microsoft.com/office/powerpoint/2010/main" val="1184995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jpg"/>
          <p:cNvPicPr/>
          <p:nvPr/>
        </p:nvPicPr>
        <p:blipFill>
          <a:blip r:embed="rId2"/>
          <a:stretch>
            <a:fillRect/>
          </a:stretch>
        </p:blipFill>
        <p:spPr>
          <a:xfrm>
            <a:off x="7687206" y="127926"/>
            <a:ext cx="1207252" cy="633224"/>
          </a:xfrm>
          <a:prstGeom prst="rect">
            <a:avLst/>
          </a:prstGeom>
        </p:spPr>
      </p:pic>
      <p:pic>
        <p:nvPicPr>
          <p:cNvPr id="11" name="Image.jpg"/>
          <p:cNvPicPr/>
          <p:nvPr/>
        </p:nvPicPr>
        <p:blipFill>
          <a:blip r:embed="rId3"/>
          <a:stretch>
            <a:fillRect/>
          </a:stretch>
        </p:blipFill>
        <p:spPr>
          <a:xfrm>
            <a:off x="396444" y="1088896"/>
            <a:ext cx="3964437" cy="852625"/>
          </a:xfrm>
          <a:prstGeom prst="rect">
            <a:avLst/>
          </a:prstGeom>
        </p:spPr>
      </p:pic>
      <p:pic>
        <p:nvPicPr>
          <p:cNvPr id="20" name="Image.jpg"/>
          <p:cNvPicPr/>
          <p:nvPr/>
        </p:nvPicPr>
        <p:blipFill>
          <a:blip r:embed="rId4"/>
          <a:stretch>
            <a:fillRect/>
          </a:stretch>
        </p:blipFill>
        <p:spPr>
          <a:xfrm>
            <a:off x="133053" y="4477675"/>
            <a:ext cx="8875993" cy="2119616"/>
          </a:xfrm>
          <a:prstGeom prst="rect">
            <a:avLst/>
          </a:prstGeom>
          <a:solidFill>
            <a:schemeClr val="accent1"/>
          </a:solidFill>
        </p:spPr>
      </p:pic>
      <p:graphicFrame>
        <p:nvGraphicFramePr>
          <p:cNvPr id="6" name="table 6"/>
          <p:cNvGraphicFramePr>
            <a:graphicFrameLocks noGrp="1"/>
          </p:cNvGraphicFramePr>
          <p:nvPr>
            <p:extLst>
              <p:ext uri="{D42A27DB-BD31-4B8C-83A1-F6EECF244321}">
                <p14:modId xmlns:p14="http://schemas.microsoft.com/office/powerpoint/2010/main" val="1502439325"/>
              </p:ext>
            </p:extLst>
          </p:nvPr>
        </p:nvGraphicFramePr>
        <p:xfrm>
          <a:off x="74400" y="119509"/>
          <a:ext cx="8993297" cy="650059"/>
        </p:xfrm>
        <a:graphic>
          <a:graphicData uri="http://schemas.openxmlformats.org/drawingml/2006/table">
            <a:tbl>
              <a:tblPr/>
              <a:tblGrid>
                <a:gridCol w="7619321">
                  <a:extLst>
                    <a:ext uri="{9D8B030D-6E8A-4147-A177-3AD203B41FA5}">
                      <a16:colId xmlns:a16="http://schemas.microsoft.com/office/drawing/2014/main" val="20000"/>
                    </a:ext>
                  </a:extLst>
                </a:gridCol>
                <a:gridCol w="1373976">
                  <a:extLst>
                    <a:ext uri="{9D8B030D-6E8A-4147-A177-3AD203B41FA5}">
                      <a16:colId xmlns:a16="http://schemas.microsoft.com/office/drawing/2014/main" val="20001"/>
                    </a:ext>
                  </a:extLst>
                </a:gridCol>
              </a:tblGrid>
              <a:tr h="650059">
                <a:tc>
                  <a:txBody>
                    <a:bodyPr/>
                    <a:lstStyle/>
                    <a:p>
                      <a:pPr marL="0" marR="2106295" indent="0" algn="r">
                        <a:lnSpc>
                          <a:spcPts val="2200"/>
                        </a:lnSpc>
                        <a:spcBef>
                          <a:spcPts val="855"/>
                        </a:spcBef>
                        <a:spcAft>
                          <a:spcPts val="0"/>
                        </a:spcAft>
                      </a:pPr>
                      <a:r>
                        <a:rPr lang="en-US" sz="1700" b="1" spc="0" dirty="0">
                          <a:solidFill>
                            <a:schemeClr val="bg1"/>
                          </a:solidFill>
                          <a:latin typeface="Calibri" panose="02020603050405020304" pitchFamily="2"/>
                        </a:rPr>
                        <a:t>PAN PACIFIC PRESSURE INJURY CLASSIFICATION SYSTEM </a:t>
                      </a:r>
                    </a:p>
                    <a:p>
                      <a:pPr marL="2606040" marR="0" indent="0" algn="l">
                        <a:lnSpc>
                          <a:spcPts val="2200"/>
                        </a:lnSpc>
                        <a:spcBef>
                          <a:spcPts val="240"/>
                        </a:spcBef>
                        <a:spcAft>
                          <a:spcPts val="425"/>
                        </a:spcAft>
                      </a:pPr>
                      <a:r>
                        <a:rPr lang="en-US" sz="1700" b="1" spc="0" dirty="0">
                          <a:solidFill>
                            <a:schemeClr val="bg1"/>
                          </a:solidFill>
                          <a:latin typeface="Calibri" panose="02020603050405020304" pitchFamily="2"/>
                        </a:rPr>
                        <a:t>FOR DARK SKIN TONES </a:t>
                      </a:r>
                    </a:p>
                  </a:txBody>
                  <a:tcPr marL="0" marR="0" marT="0" marB="0">
                    <a:lnL w="0" cmpd="sng">
                      <a:noFill/>
                      <a:prstDash val="solid"/>
                    </a:lnL>
                    <a:lnR w="0" cmpd="sng">
                      <a:noFill/>
                      <a:prstDash val="solid"/>
                    </a:lnR>
                    <a:lnT w="0" cmpd="sng">
                      <a:noFill/>
                      <a:prstDash val="solid"/>
                    </a:lnT>
                    <a:lnB w="0" cmpd="sng">
                      <a:noFill/>
                      <a:prstDash val="solid"/>
                    </a:lnB>
                    <a:solidFill>
                      <a:srgbClr val="649ECB"/>
                    </a:solidFill>
                  </a:tcPr>
                </a:tc>
                <a:tc>
                  <a:txBody>
                    <a:bodyPr/>
                    <a:lstStyle/>
                    <a:p>
                      <a:pPr algn="l"/>
                      <a:r>
                        <a:rPr lang="en-US" sz="100" dirty="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10" name="table 10"/>
          <p:cNvGraphicFramePr>
            <a:graphicFrameLocks noGrp="1"/>
          </p:cNvGraphicFramePr>
          <p:nvPr>
            <p:extLst>
              <p:ext uri="{D42A27DB-BD31-4B8C-83A1-F6EECF244321}">
                <p14:modId xmlns:p14="http://schemas.microsoft.com/office/powerpoint/2010/main" val="2998340726"/>
              </p:ext>
            </p:extLst>
          </p:nvPr>
        </p:nvGraphicFramePr>
        <p:xfrm>
          <a:off x="67884" y="1070975"/>
          <a:ext cx="8993297" cy="1028700"/>
        </p:xfrm>
        <a:graphic>
          <a:graphicData uri="http://schemas.openxmlformats.org/drawingml/2006/table">
            <a:tbl>
              <a:tblPr/>
              <a:tblGrid>
                <a:gridCol w="289458">
                  <a:extLst>
                    <a:ext uri="{9D8B030D-6E8A-4147-A177-3AD203B41FA5}">
                      <a16:colId xmlns:a16="http://schemas.microsoft.com/office/drawing/2014/main" val="20000"/>
                    </a:ext>
                  </a:extLst>
                </a:gridCol>
                <a:gridCol w="4003538">
                  <a:extLst>
                    <a:ext uri="{9D8B030D-6E8A-4147-A177-3AD203B41FA5}">
                      <a16:colId xmlns:a16="http://schemas.microsoft.com/office/drawing/2014/main" val="20001"/>
                    </a:ext>
                  </a:extLst>
                </a:gridCol>
                <a:gridCol w="4700301">
                  <a:extLst>
                    <a:ext uri="{9D8B030D-6E8A-4147-A177-3AD203B41FA5}">
                      <a16:colId xmlns:a16="http://schemas.microsoft.com/office/drawing/2014/main" val="20002"/>
                    </a:ext>
                  </a:extLst>
                </a:gridCol>
              </a:tblGrid>
              <a:tr h="906933">
                <a:tc>
                  <a:txBody>
                    <a:bodyPr/>
                    <a:lstStyle/>
                    <a:p>
                      <a:pPr marL="68580" marR="0" indent="0" algn="l">
                        <a:lnSpc>
                          <a:spcPts val="700"/>
                        </a:lnSpc>
                        <a:spcBef>
                          <a:spcPts val="865"/>
                        </a:spcBef>
                        <a:spcAft>
                          <a:spcPts val="1030"/>
                        </a:spcAft>
                      </a:pPr>
                      <a:r>
                        <a:rPr lang="en-US" sz="900" b="1" spc="0" dirty="0">
                          <a:solidFill>
                            <a:srgbClr val="FFFFFF"/>
                          </a:solidFill>
                          <a:latin typeface="Calibri" panose="02020603050405020304" pitchFamily="2"/>
                        </a:rPr>
                        <a:t>Normal skin </a:t>
                      </a:r>
                    </a:p>
                  </a:txBody>
                  <a:tcPr marL="0" marR="0" marT="0" marB="0" vert="vert270">
                    <a:lnL w="0" cmpd="sng">
                      <a:noFill/>
                      <a:prstDash val="solid"/>
                    </a:lnL>
                    <a:lnR w="0" cmpd="sng">
                      <a:noFill/>
                      <a:prstDash val="solid"/>
                    </a:lnR>
                    <a:lnT w="0" cmpd="sng">
                      <a:noFill/>
                      <a:prstDash val="solid"/>
                    </a:lnT>
                    <a:lnB w="0" cmpd="sng">
                      <a:noFill/>
                      <a:prstDash val="solid"/>
                    </a:lnB>
                    <a:solidFill>
                      <a:srgbClr val="649ECB"/>
                    </a:solidFill>
                  </a:tcPr>
                </a:tc>
                <a:tc>
                  <a:txBody>
                    <a:bodyPr/>
                    <a:lstStyle/>
                    <a:p>
                      <a:pPr algn="l"/>
                      <a:r>
                        <a:rPr lang="en-US" sz="100" dirty="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82880" marR="45720" indent="0" algn="just">
                        <a:lnSpc>
                          <a:spcPts val="1000"/>
                        </a:lnSpc>
                        <a:spcBef>
                          <a:spcPts val="0"/>
                        </a:spcBef>
                        <a:spcAft>
                          <a:spcPts val="0"/>
                        </a:spcAft>
                      </a:pPr>
                      <a:r>
                        <a:rPr lang="en-US" sz="800" b="1" spc="-10" dirty="0">
                          <a:solidFill>
                            <a:srgbClr val="000000"/>
                          </a:solidFill>
                          <a:latin typeface="Calibri" panose="02020603050405020304" pitchFamily="2"/>
                        </a:rPr>
                        <a:t>Text adapted from: </a:t>
                      </a:r>
                      <a:r>
                        <a:rPr lang="en-US" sz="700" i="1" spc="-10" dirty="0">
                          <a:solidFill>
                            <a:srgbClr val="000000"/>
                          </a:solidFill>
                          <a:latin typeface="Calibri" panose="02020603050405020304" pitchFamily="2"/>
                        </a:rPr>
                        <a:t>International NPUAP/EPUAP Pressure Ulcer Classification System (2009,2014) </a:t>
                      </a:r>
                      <a:r>
                        <a:rPr lang="en-US" sz="700" spc="-10" dirty="0">
                          <a:solidFill>
                            <a:srgbClr val="000000"/>
                          </a:solidFill>
                          <a:latin typeface="Calibri" panose="02020603050405020304" pitchFamily="2"/>
                        </a:rPr>
                        <a:t>published in in National Pressure Ulcer Advisory Panel (NPUAP), European Pressure Ulcer Advisory Panel (EPUAP), Pan Pacific Pressure Injury Alliance (PPPIA), Prevention and Treatment of Pressure Ulcers: Clinical Practice Guideline. 2014: Emily Haesler (Ed.) Cambridge Media: Osborne Park, WA. </a:t>
                      </a:r>
                      <a:r>
                        <a:rPr lang="en-US" sz="800" b="1" spc="-10" dirty="0">
                          <a:solidFill>
                            <a:srgbClr val="000000"/>
                          </a:solidFill>
                          <a:latin typeface="Calibri" panose="02020603050405020304" pitchFamily="2"/>
                        </a:rPr>
                        <a:t>3D graphics: </a:t>
                      </a:r>
                      <a:r>
                        <a:rPr lang="en-US" sz="700" spc="-10" dirty="0">
                          <a:solidFill>
                            <a:srgbClr val="000000"/>
                          </a:solidFill>
                          <a:latin typeface="Calibri" panose="02020603050405020304" pitchFamily="2"/>
                        </a:rPr>
                        <a:t>Owned by PPPIA. </a:t>
                      </a:r>
                      <a:r>
                        <a:rPr lang="en-US" sz="800" b="1" spc="-10" dirty="0">
                          <a:solidFill>
                            <a:srgbClr val="000000"/>
                          </a:solidFill>
                          <a:latin typeface="Calibri" panose="02020603050405020304" pitchFamily="2"/>
                        </a:rPr>
                        <a:t>Photos</a:t>
                      </a:r>
                      <a:r>
                        <a:rPr lang="en-US" sz="700" spc="-10" dirty="0">
                          <a:solidFill>
                            <a:srgbClr val="000000"/>
                          </a:solidFill>
                          <a:latin typeface="Calibri" panose="02020603050405020304" pitchFamily="2"/>
                        </a:rPr>
                        <a:t>: All photos courtesy Dr Keryln Carville, used with permission. </a:t>
                      </a:r>
                      <a:r>
                        <a:rPr lang="en-US" sz="800" b="1" spc="-10" dirty="0">
                          <a:solidFill>
                            <a:srgbClr val="000000"/>
                          </a:solidFill>
                          <a:latin typeface="Calibri" panose="02020603050405020304" pitchFamily="2"/>
                        </a:rPr>
                        <a:t>Also available in this series: </a:t>
                      </a:r>
                      <a:r>
                        <a:rPr lang="en-US" sz="700" spc="-10" dirty="0">
                          <a:solidFill>
                            <a:srgbClr val="000000"/>
                          </a:solidFill>
                          <a:latin typeface="Calibri" panose="02020603050405020304" pitchFamily="2"/>
                        </a:rPr>
                        <a:t>PPPIA Classification System: Multicultural, PPPIA Classification System for Adults with Light Skin Tones, PPPIA Classification System for Neonates and Children, PPPIA Classification System for Asian Skin Tones, PPPIA Classification System for Older Adults. </a:t>
                      </a:r>
                    </a:p>
                    <a:p>
                      <a:pPr marL="182880" marR="0" indent="0" algn="l">
                        <a:lnSpc>
                          <a:spcPts val="900"/>
                        </a:lnSpc>
                        <a:spcBef>
                          <a:spcPts val="155"/>
                        </a:spcBef>
                        <a:spcAft>
                          <a:spcPts val="20"/>
                        </a:spcAft>
                        <a:tabLst>
                          <a:tab pos="4663440" algn="l"/>
                        </a:tabLst>
                      </a:pPr>
                      <a:r>
                        <a:rPr lang="en-US" sz="800" b="1" spc="0" dirty="0">
                          <a:solidFill>
                            <a:srgbClr val="000000"/>
                          </a:solidFill>
                          <a:latin typeface="Calibri" panose="02020603050405020304" pitchFamily="2"/>
                        </a:rPr>
                        <a:t>More information and permission for use:</a:t>
                      </a:r>
                      <a:r>
                        <a:rPr lang="en-US" sz="800" b="1" u="sng" spc="0" dirty="0">
                          <a:solidFill>
                            <a:srgbClr val="0000FF"/>
                          </a:solidFill>
                          <a:latin typeface="Calibri" panose="02020603050405020304" pitchFamily="2"/>
                        </a:rPr>
                        <a:t>www.pppia.org</a:t>
                      </a:r>
                      <a:r>
                        <a:rPr lang="en-US" sz="100" b="1" spc="0" dirty="0">
                          <a:solidFill>
                            <a:srgbClr val="711233"/>
                          </a:solidFill>
                          <a:latin typeface="Calibri" panose="02020603050405020304" pitchFamily="2"/>
                        </a:rPr>
                        <a:t> </a:t>
                      </a:r>
                      <a:r>
                        <a:rPr lang="en-US" sz="800" b="1" spc="0" dirty="0">
                          <a:solidFill>
                            <a:srgbClr val="711233"/>
                          </a:solidFill>
                          <a:latin typeface="Calibri" panose="02020603050405020304" pitchFamily="2"/>
                        </a:rPr>
                        <a:t>© PPPIA 2020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12" name="Text Placeholder 11"/>
          <p:cNvSpPr>
            <a:spLocks noGrp="1"/>
          </p:cNvSpPr>
          <p:nvPr>
            <p:ph type="body" idx="10"/>
          </p:nvPr>
        </p:nvSpPr>
        <p:spPr>
          <a:xfrm>
            <a:off x="67884" y="2117596"/>
            <a:ext cx="8993297" cy="217654"/>
          </a:xfrm>
          <a:prstGeom prst="rect">
            <a:avLst/>
          </a:prstGeom>
          <a:solidFill>
            <a:srgbClr val="649ECB"/>
          </a:solidFill>
          <a:ln w="0" cmpd="sng">
            <a:noFill/>
            <a:prstDash val="solid"/>
          </a:ln>
        </p:spPr>
        <p:txBody>
          <a:bodyPr vert="horz" lIns="0" tIns="15749" rIns="0" bIns="0" anchor="t"/>
          <a:lstStyle/>
          <a:p>
            <a:pPr marL="547396">
              <a:lnSpc>
                <a:spcPts val="941"/>
              </a:lnSpc>
              <a:buNone/>
            </a:pPr>
            <a:r>
              <a:rPr lang="en-US" sz="941" b="1" dirty="0">
                <a:solidFill>
                  <a:srgbClr val="FFFFFF"/>
                </a:solidFill>
                <a:latin typeface="Calibri" panose="02020603050405020304" pitchFamily="2"/>
              </a:rPr>
              <a:t>Stage 1 	Stage 2 	Stage 3 	Stage 4 	Unstageable 	Suspected Deep Tissue 					Injury </a:t>
            </a:r>
          </a:p>
        </p:txBody>
      </p:sp>
      <p:sp>
        <p:nvSpPr>
          <p:cNvPr id="13" name="Text Placeholder 12"/>
          <p:cNvSpPr>
            <a:spLocks noGrp="1"/>
          </p:cNvSpPr>
          <p:nvPr>
            <p:ph type="body" idx="10"/>
          </p:nvPr>
        </p:nvSpPr>
        <p:spPr>
          <a:xfrm>
            <a:off x="133054" y="2454726"/>
            <a:ext cx="1365830" cy="1662891"/>
          </a:xfrm>
          <a:prstGeom prst="rect">
            <a:avLst/>
          </a:prstGeom>
          <a:noFill/>
          <a:ln w="0" cmpd="sng">
            <a:noFill/>
            <a:prstDash val="solid"/>
          </a:ln>
        </p:spPr>
        <p:txBody>
          <a:bodyPr vert="horz" lIns="0" tIns="0" rIns="0" bIns="0" anchor="t"/>
          <a:lstStyle/>
          <a:p>
            <a:pPr marL="0" algn="just">
              <a:lnSpc>
                <a:spcPts val="941"/>
              </a:lnSpc>
            </a:pPr>
            <a:r>
              <a:rPr lang="en-US" sz="812" spc="-17" dirty="0">
                <a:solidFill>
                  <a:srgbClr val="000000"/>
                </a:solidFill>
                <a:latin typeface="Calibri" panose="02020603050405020304" pitchFamily="2"/>
              </a:rPr>
              <a:t>Intact skin with non-blanchable redness of a localised area usually over bony prominences. Darkly pigmented skin may not have visible blanching; its colour may differ from the surrounding area. The area may be painful, firm, soft, warmer or cooler as compared to adjacent tissue. Stage I pressure injuries may be difficult to detect in individuals with darkly pigmented skin tone. May indicate ‘at risk’ individuals (a heralding sign of risk). </a:t>
            </a:r>
          </a:p>
        </p:txBody>
      </p:sp>
      <p:sp>
        <p:nvSpPr>
          <p:cNvPr id="14" name="Text Placeholder 13"/>
          <p:cNvSpPr>
            <a:spLocks noGrp="1"/>
          </p:cNvSpPr>
          <p:nvPr>
            <p:ph type="body" idx="10"/>
          </p:nvPr>
        </p:nvSpPr>
        <p:spPr>
          <a:xfrm>
            <a:off x="1622705" y="2396073"/>
            <a:ext cx="1253957" cy="1780195"/>
          </a:xfrm>
          <a:prstGeom prst="rect">
            <a:avLst/>
          </a:prstGeom>
          <a:noFill/>
          <a:ln w="0" cmpd="sng">
            <a:noFill/>
            <a:prstDash val="solid"/>
          </a:ln>
        </p:spPr>
        <p:txBody>
          <a:bodyPr vert="horz" lIns="0" tIns="0" rIns="0" bIns="0" anchor="t"/>
          <a:lstStyle/>
          <a:p>
            <a:pPr marL="0" algn="just">
              <a:lnSpc>
                <a:spcPts val="941"/>
              </a:lnSpc>
            </a:pPr>
            <a:r>
              <a:rPr lang="en-US" sz="812" spc="-13" dirty="0">
                <a:solidFill>
                  <a:srgbClr val="000000"/>
                </a:solidFill>
                <a:latin typeface="Calibri" panose="02020603050405020304" pitchFamily="2"/>
              </a:rPr>
              <a:t>Partial thickness loss of dermis presenting as a shallow open ulcer with a red/pink wound bed, without slough. May also present as an intact or </a:t>
            </a:r>
          </a:p>
          <a:p>
            <a:pPr marL="0" algn="just">
              <a:lnSpc>
                <a:spcPts val="941"/>
              </a:lnSpc>
              <a:spcBef>
                <a:spcPts val="4"/>
              </a:spcBef>
              <a:tabLst>
                <a:tab pos="1251192" algn="r"/>
              </a:tabLst>
            </a:pPr>
            <a:r>
              <a:rPr lang="en-US" sz="812" spc="-26" dirty="0">
                <a:solidFill>
                  <a:srgbClr val="000000"/>
                </a:solidFill>
                <a:latin typeface="Calibri" panose="02020603050405020304" pitchFamily="2"/>
              </a:rPr>
              <a:t>open/ruptured serum-filled </a:t>
            </a:r>
            <a:br>
              <a:rPr dirty="0"/>
            </a:br>
            <a:r>
              <a:rPr lang="en-US" sz="812" spc="-26" dirty="0">
                <a:solidFill>
                  <a:srgbClr val="000000"/>
                </a:solidFill>
                <a:latin typeface="Calibri" panose="02020603050405020304" pitchFamily="2"/>
              </a:rPr>
              <a:t>blister. Presents as a shiny or dry shallow ulcer without slough or bruising (bruising indicates suspected deep tissue injury). Stage 2 pressure injuries should not be used to describe skin tears, tape burns, perineal </a:t>
            </a:r>
          </a:p>
          <a:p>
            <a:pPr marL="0" algn="just">
              <a:lnSpc>
                <a:spcPts val="941"/>
              </a:lnSpc>
              <a:spcBef>
                <a:spcPts val="0"/>
              </a:spcBef>
              <a:tabLst>
                <a:tab pos="547396" algn="l"/>
                <a:tab pos="1251192" algn="r"/>
              </a:tabLst>
            </a:pPr>
            <a:r>
              <a:rPr lang="en-US" sz="812" dirty="0">
                <a:solidFill>
                  <a:srgbClr val="000000"/>
                </a:solidFill>
                <a:latin typeface="Calibri" panose="02020603050405020304" pitchFamily="2"/>
              </a:rPr>
              <a:t>dermatitis, maceration or </a:t>
            </a:r>
            <a:br>
              <a:rPr dirty="0"/>
            </a:br>
            <a:r>
              <a:rPr lang="en-US" sz="812" dirty="0">
                <a:solidFill>
                  <a:srgbClr val="000000"/>
                </a:solidFill>
                <a:latin typeface="Calibri" panose="02020603050405020304" pitchFamily="2"/>
              </a:rPr>
              <a:t>excoriation. </a:t>
            </a:r>
          </a:p>
        </p:txBody>
      </p:sp>
      <p:sp>
        <p:nvSpPr>
          <p:cNvPr id="15" name="Text Placeholder 14"/>
          <p:cNvSpPr>
            <a:spLocks noGrp="1"/>
          </p:cNvSpPr>
          <p:nvPr>
            <p:ph type="body" idx="10"/>
          </p:nvPr>
        </p:nvSpPr>
        <p:spPr>
          <a:xfrm>
            <a:off x="2984732" y="2453641"/>
            <a:ext cx="1579801" cy="1782910"/>
          </a:xfrm>
          <a:prstGeom prst="rect">
            <a:avLst/>
          </a:prstGeom>
          <a:noFill/>
          <a:ln w="0" cmpd="sng">
            <a:noFill/>
            <a:prstDash val="solid"/>
          </a:ln>
        </p:spPr>
        <p:txBody>
          <a:bodyPr vert="horz" lIns="0" tIns="0" rIns="0" bIns="0" anchor="t"/>
          <a:lstStyle/>
          <a:p>
            <a:pPr marL="0" algn="just">
              <a:lnSpc>
                <a:spcPts val="941"/>
              </a:lnSpc>
            </a:pPr>
            <a:r>
              <a:rPr lang="en-US" sz="812" spc="-21" dirty="0">
                <a:solidFill>
                  <a:srgbClr val="000000"/>
                </a:solidFill>
                <a:latin typeface="Calibri" panose="02020603050405020304" pitchFamily="2"/>
              </a:rPr>
              <a:t>Full thickness tissue loss. Subcutaneous fat may be visible, but bone, tendon or muscle are not exposed. Slough may be present but does not obscure depth of tissue loss. May include undermining and tunnelling. The depth of Stage 3 pressure injuries varies by anatomical location. The bridge of nose, ear, occiput and malleolus do not have subcutaneous tissue and Stage 3 ulcers can be shallow. In contrast, areas of significant adiposity can develop extremely deep Stage 3 pressure injuries. Bone/tendon is not visible or directly palpable. </a:t>
            </a:r>
          </a:p>
        </p:txBody>
      </p:sp>
      <p:sp>
        <p:nvSpPr>
          <p:cNvPr id="16" name="Text Placeholder 15"/>
          <p:cNvSpPr>
            <a:spLocks noGrp="1"/>
          </p:cNvSpPr>
          <p:nvPr>
            <p:ph type="body" idx="10"/>
          </p:nvPr>
        </p:nvSpPr>
        <p:spPr>
          <a:xfrm>
            <a:off x="4676406" y="2417525"/>
            <a:ext cx="1426111" cy="2022949"/>
          </a:xfrm>
          <a:prstGeom prst="rect">
            <a:avLst/>
          </a:prstGeom>
          <a:noFill/>
          <a:ln w="0" cmpd="sng">
            <a:noFill/>
            <a:prstDash val="solid"/>
          </a:ln>
        </p:spPr>
        <p:txBody>
          <a:bodyPr vert="horz" lIns="0" tIns="0" rIns="0" bIns="0" anchor="t"/>
          <a:lstStyle/>
          <a:p>
            <a:pPr marL="0" algn="just">
              <a:lnSpc>
                <a:spcPts val="941"/>
              </a:lnSpc>
            </a:pPr>
            <a:r>
              <a:rPr lang="en-US" sz="812" spc="-26" dirty="0">
                <a:solidFill>
                  <a:srgbClr val="000000"/>
                </a:solidFill>
                <a:latin typeface="Calibri" panose="02020603050405020304" pitchFamily="2"/>
              </a:rPr>
              <a:t>Full thickness tissue loss with exposed bone, tendon or muscle. Slough or eschar may be present on some parts of the wound bed. Often include undermining and tunnelling. The depth of a Stage 4 pressure injury varies by anatomical location. The bridge of nose, ear, occiput and malleolus do not have </a:t>
            </a:r>
          </a:p>
          <a:p>
            <a:pPr marL="0" algn="just">
              <a:lnSpc>
                <a:spcPts val="941"/>
              </a:lnSpc>
              <a:spcBef>
                <a:spcPts val="0"/>
              </a:spcBef>
              <a:tabLst>
                <a:tab pos="1407591" algn="r"/>
              </a:tabLst>
            </a:pPr>
            <a:r>
              <a:rPr lang="en-US" sz="812" dirty="0">
                <a:solidFill>
                  <a:srgbClr val="000000"/>
                </a:solidFill>
                <a:latin typeface="Calibri" panose="02020603050405020304" pitchFamily="2"/>
              </a:rPr>
              <a:t>subcutaneous tissue and these </a:t>
            </a:r>
            <a:br>
              <a:rPr dirty="0"/>
            </a:br>
            <a:r>
              <a:rPr lang="en-US" sz="812" dirty="0">
                <a:solidFill>
                  <a:srgbClr val="000000"/>
                </a:solidFill>
                <a:latin typeface="Calibri" panose="02020603050405020304" pitchFamily="2"/>
              </a:rPr>
              <a:t>ulcers can be shallow. Stage 4 pressure injuries can extend into </a:t>
            </a:r>
          </a:p>
          <a:p>
            <a:pPr marL="0" algn="just">
              <a:lnSpc>
                <a:spcPts val="941"/>
              </a:lnSpc>
              <a:spcBef>
                <a:spcPts val="0"/>
              </a:spcBef>
              <a:tabLst>
                <a:tab pos="469197" algn="l"/>
                <a:tab pos="1407591" algn="r"/>
              </a:tabLst>
            </a:pPr>
            <a:r>
              <a:rPr lang="en-US" sz="812" spc="-17" dirty="0">
                <a:solidFill>
                  <a:srgbClr val="000000"/>
                </a:solidFill>
                <a:latin typeface="Calibri" panose="02020603050405020304" pitchFamily="2"/>
              </a:rPr>
              <a:t>muscle and/or supporting </a:t>
            </a:r>
            <a:br>
              <a:rPr dirty="0"/>
            </a:br>
            <a:r>
              <a:rPr lang="en-US" sz="812" spc="-17" dirty="0">
                <a:solidFill>
                  <a:srgbClr val="000000"/>
                </a:solidFill>
                <a:latin typeface="Calibri" panose="02020603050405020304" pitchFamily="2"/>
              </a:rPr>
              <a:t>structures (e.g. fascia, tendon or joint capsule) making osteomyelitis possible. Exposed bone/tendon is visible or directly palpable. </a:t>
            </a:r>
          </a:p>
        </p:txBody>
      </p:sp>
      <p:sp>
        <p:nvSpPr>
          <p:cNvPr id="17" name="Text Placeholder 16"/>
          <p:cNvSpPr>
            <a:spLocks noGrp="1"/>
          </p:cNvSpPr>
          <p:nvPr>
            <p:ph type="body" idx="10"/>
          </p:nvPr>
        </p:nvSpPr>
        <p:spPr>
          <a:xfrm>
            <a:off x="6217106" y="2355419"/>
            <a:ext cx="1271878" cy="2019690"/>
          </a:xfrm>
          <a:prstGeom prst="rect">
            <a:avLst/>
          </a:prstGeom>
          <a:noFill/>
          <a:ln w="0" cmpd="sng">
            <a:noFill/>
            <a:prstDash val="solid"/>
          </a:ln>
        </p:spPr>
        <p:txBody>
          <a:bodyPr vert="horz" lIns="0" tIns="0" rIns="0" bIns="0" anchor="t"/>
          <a:lstStyle/>
          <a:p>
            <a:pPr marL="0" algn="just">
              <a:lnSpc>
                <a:spcPts val="941"/>
              </a:lnSpc>
            </a:pPr>
            <a:r>
              <a:rPr lang="en-US" sz="812" spc="-21" dirty="0">
                <a:solidFill>
                  <a:srgbClr val="000000"/>
                </a:solidFill>
                <a:latin typeface="Calibri" panose="02020603050405020304" pitchFamily="2"/>
              </a:rPr>
              <a:t>Full thickness tissue loss in which the ulcer base is covered by slough (yellow, tan, gray, green or brown) and/or eschar (tan, brown or black) in the wound bed. Until enough slough and/or eschar is removed to expose the base of the wound, the true depth, (and therefore Stage) cannot be </a:t>
            </a:r>
          </a:p>
          <a:p>
            <a:pPr marL="0" algn="just">
              <a:lnSpc>
                <a:spcPts val="941"/>
              </a:lnSpc>
              <a:spcBef>
                <a:spcPts val="0"/>
              </a:spcBef>
              <a:tabLst>
                <a:tab pos="664696" algn="l"/>
                <a:tab pos="1251192" algn="r"/>
              </a:tabLst>
            </a:pPr>
            <a:r>
              <a:rPr lang="en-US" sz="812" dirty="0">
                <a:solidFill>
                  <a:srgbClr val="000000"/>
                </a:solidFill>
                <a:latin typeface="Calibri" panose="02020603050405020304" pitchFamily="2"/>
              </a:rPr>
              <a:t>determined. Stable (dry, </a:t>
            </a:r>
            <a:br>
              <a:rPr dirty="0"/>
            </a:br>
            <a:r>
              <a:rPr lang="en-US" sz="812" dirty="0">
                <a:solidFill>
                  <a:srgbClr val="000000"/>
                </a:solidFill>
                <a:latin typeface="Calibri" panose="02020603050405020304" pitchFamily="2"/>
              </a:rPr>
              <a:t>adherent, intact without erythema or fluctuance) eschar on the heels serves as ‘the body’s natural (biological) cover’ and should not be removed. </a:t>
            </a:r>
          </a:p>
        </p:txBody>
      </p:sp>
      <p:sp>
        <p:nvSpPr>
          <p:cNvPr id="18" name="Text Placeholder 17"/>
          <p:cNvSpPr>
            <a:spLocks noGrp="1"/>
          </p:cNvSpPr>
          <p:nvPr>
            <p:ph type="body" idx="10"/>
          </p:nvPr>
        </p:nvSpPr>
        <p:spPr>
          <a:xfrm>
            <a:off x="7604116" y="2335250"/>
            <a:ext cx="1347365" cy="2142425"/>
          </a:xfrm>
          <a:prstGeom prst="rect">
            <a:avLst/>
          </a:prstGeom>
          <a:noFill/>
          <a:ln w="0" cmpd="sng">
            <a:noFill/>
            <a:prstDash val="solid"/>
          </a:ln>
        </p:spPr>
        <p:txBody>
          <a:bodyPr vert="horz" lIns="0" tIns="0" rIns="0" bIns="0" anchor="t"/>
          <a:lstStyle/>
          <a:p>
            <a:pPr marL="0" algn="just">
              <a:lnSpc>
                <a:spcPts val="941"/>
              </a:lnSpc>
            </a:pPr>
            <a:r>
              <a:rPr lang="en-US" sz="812" spc="-21" dirty="0">
                <a:solidFill>
                  <a:srgbClr val="000000"/>
                </a:solidFill>
                <a:latin typeface="Calibri" panose="02020603050405020304" pitchFamily="2"/>
              </a:rPr>
              <a:t>Purple or maroon localised area of discoloured intact skin or blood-filled blister due to damage of underlying soft tissue from pressure and/or shear. The area may be preceded by tissue that is painful, firm, mushy, boggy, warmer or cooler as compared to adjacent tissue. Deep tissue injury may be difficult to detect in individuals with dark skin tones. Evolution may include a thin blister over a dark wound bed. The wound may further evolve and be covered by thin eschar. Evolution may be rapid, exposing additional layers of tissue even with optimal treatment. </a:t>
            </a:r>
          </a:p>
        </p:txBody>
      </p:sp>
      <p:cxnSp>
        <p:nvCxnSpPr>
          <p:cNvPr id="21" name="Straight Connector 20"/>
          <p:cNvCxnSpPr/>
          <p:nvPr/>
        </p:nvCxnSpPr>
        <p:spPr>
          <a:xfrm>
            <a:off x="74400" y="1013579"/>
            <a:ext cx="8944420" cy="0"/>
          </a:xfrm>
          <a:prstGeom prst="line">
            <a:avLst/>
          </a:prstGeom>
          <a:ln w="30480" cmpd="sng">
            <a:solidFill>
              <a:srgbClr val="649ECB"/>
            </a:solidFill>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A4A829-FFB5-6844-A00C-5D803180E806}"/>
              </a:ext>
            </a:extLst>
          </p:cNvPr>
          <p:cNvSpPr>
            <a:spLocks noGrp="1"/>
          </p:cNvSpPr>
          <p:nvPr>
            <p:ph type="body" sz="quarter" idx="11"/>
          </p:nvPr>
        </p:nvSpPr>
        <p:spPr/>
        <p:txBody>
          <a:bodyPr/>
          <a:lstStyle/>
          <a:p>
            <a:r>
              <a:rPr lang="en-US" dirty="0"/>
              <a:t>a.nash@stchristophers.org.uk</a:t>
            </a:r>
          </a:p>
        </p:txBody>
      </p:sp>
    </p:spTree>
    <p:extLst>
      <p:ext uri="{BB962C8B-B14F-4D97-AF65-F5344CB8AC3E}">
        <p14:creationId xmlns:p14="http://schemas.microsoft.com/office/powerpoint/2010/main" val="53348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8782B4-938B-6649-BC7F-291EAEB37C0B}"/>
              </a:ext>
            </a:extLst>
          </p:cNvPr>
          <p:cNvSpPr>
            <a:spLocks noGrp="1"/>
          </p:cNvSpPr>
          <p:nvPr>
            <p:ph type="body" sz="quarter" idx="14"/>
          </p:nvPr>
        </p:nvSpPr>
        <p:spPr/>
        <p:txBody>
          <a:bodyPr/>
          <a:lstStyle/>
          <a:p>
            <a:r>
              <a:rPr lang="en-US" dirty="0"/>
              <a:t>Aims</a:t>
            </a:r>
          </a:p>
        </p:txBody>
      </p:sp>
      <p:sp>
        <p:nvSpPr>
          <p:cNvPr id="4" name="Text Placeholder 3">
            <a:extLst>
              <a:ext uri="{FF2B5EF4-FFF2-40B4-BE49-F238E27FC236}">
                <a16:creationId xmlns:a16="http://schemas.microsoft.com/office/drawing/2014/main" id="{EE6D049E-F1AF-E54E-ABCF-FB190A9B428D}"/>
              </a:ext>
            </a:extLst>
          </p:cNvPr>
          <p:cNvSpPr>
            <a:spLocks noGrp="1"/>
          </p:cNvSpPr>
          <p:nvPr>
            <p:ph type="body" sz="quarter" idx="17"/>
          </p:nvPr>
        </p:nvSpPr>
        <p:spPr/>
        <p:txBody>
          <a:bodyPr/>
          <a:lstStyle/>
          <a:p>
            <a:pPr marL="180000" indent="-180000">
              <a:lnSpc>
                <a:spcPct val="150000"/>
              </a:lnSpc>
              <a:spcBef>
                <a:spcPts val="0"/>
              </a:spcBef>
              <a:spcAft>
                <a:spcPts val="800"/>
              </a:spcAft>
              <a:buClr>
                <a:srgbClr val="1A519B"/>
              </a:buClr>
              <a:buFont typeface="Arial"/>
              <a:buChar char="•"/>
            </a:pPr>
            <a:r>
              <a:rPr lang="en-GB" dirty="0"/>
              <a:t>Discuss experience of supporting staff to prevent, recognise and manage pressure ulcers toward the end of life</a:t>
            </a:r>
          </a:p>
          <a:p>
            <a:pPr marL="180000" indent="-180000">
              <a:lnSpc>
                <a:spcPct val="150000"/>
              </a:lnSpc>
              <a:spcBef>
                <a:spcPts val="0"/>
              </a:spcBef>
              <a:spcAft>
                <a:spcPts val="800"/>
              </a:spcAft>
              <a:buClr>
                <a:srgbClr val="1A519B"/>
              </a:buClr>
              <a:buFont typeface="Arial"/>
              <a:buChar char="•"/>
            </a:pPr>
            <a:r>
              <a:rPr lang="en-GB" dirty="0"/>
              <a:t>Improving pressure ulcer prevention for end of life patient’s. Our experience</a:t>
            </a:r>
          </a:p>
          <a:p>
            <a:pPr marL="180000" indent="-180000">
              <a:lnSpc>
                <a:spcPct val="150000"/>
              </a:lnSpc>
              <a:spcBef>
                <a:spcPts val="0"/>
              </a:spcBef>
              <a:spcAft>
                <a:spcPts val="800"/>
              </a:spcAft>
              <a:buClr>
                <a:srgbClr val="1A519B"/>
              </a:buClr>
              <a:buFont typeface="Arial"/>
              <a:buChar char="•"/>
            </a:pPr>
            <a:r>
              <a:rPr lang="en-GB" dirty="0"/>
              <a:t>Pressure ulcers and frailty </a:t>
            </a:r>
          </a:p>
          <a:p>
            <a:pPr marL="180000" indent="-180000">
              <a:lnSpc>
                <a:spcPct val="150000"/>
              </a:lnSpc>
              <a:spcBef>
                <a:spcPts val="0"/>
              </a:spcBef>
              <a:spcAft>
                <a:spcPts val="800"/>
              </a:spcAft>
              <a:buClr>
                <a:srgbClr val="1A519B"/>
              </a:buClr>
              <a:buFont typeface="Arial"/>
              <a:buChar char="•"/>
            </a:pPr>
            <a:r>
              <a:rPr lang="en-GB" dirty="0"/>
              <a:t>Training carers to support the reduction of pressure ulcers at home</a:t>
            </a:r>
          </a:p>
          <a:p>
            <a:endParaRPr lang="en-US" dirty="0"/>
          </a:p>
        </p:txBody>
      </p:sp>
    </p:spTree>
    <p:extLst>
      <p:ext uri="{BB962C8B-B14F-4D97-AF65-F5344CB8AC3E}">
        <p14:creationId xmlns:p14="http://schemas.microsoft.com/office/powerpoint/2010/main" val="230696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NICE definition ( 2014) </a:t>
            </a:r>
          </a:p>
        </p:txBody>
      </p:sp>
      <p:sp>
        <p:nvSpPr>
          <p:cNvPr id="4" name="Text Placeholder 3"/>
          <p:cNvSpPr>
            <a:spLocks noGrp="1"/>
          </p:cNvSpPr>
          <p:nvPr>
            <p:ph type="body" sz="quarter" idx="17"/>
          </p:nvPr>
        </p:nvSpPr>
        <p:spPr>
          <a:xfrm>
            <a:off x="319087" y="1911178"/>
            <a:ext cx="8422239" cy="3708572"/>
          </a:xfrm>
        </p:spPr>
        <p:txBody>
          <a:bodyPr/>
          <a:lstStyle/>
          <a:p>
            <a:pPr>
              <a:spcBef>
                <a:spcPts val="0"/>
              </a:spcBef>
              <a:spcAft>
                <a:spcPts val="800"/>
              </a:spcAft>
              <a:buClr>
                <a:srgbClr val="1A519B"/>
              </a:buClr>
            </a:pPr>
            <a:r>
              <a:rPr lang="en-GB" dirty="0"/>
              <a:t>Pressure ulcers are caused when an area of skin and the tissues below are damaged as a result of being placed under pressure sufficient to impair its blood supply </a:t>
            </a:r>
          </a:p>
          <a:p>
            <a:pPr>
              <a:spcBef>
                <a:spcPts val="0"/>
              </a:spcBef>
              <a:spcAft>
                <a:spcPts val="800"/>
              </a:spcAft>
              <a:buClr>
                <a:srgbClr val="1A519B"/>
              </a:buClr>
            </a:pPr>
            <a:endParaRPr lang="en-GB" dirty="0"/>
          </a:p>
          <a:p>
            <a:pPr>
              <a:spcBef>
                <a:spcPts val="0"/>
              </a:spcBef>
              <a:spcAft>
                <a:spcPts val="800"/>
              </a:spcAft>
              <a:buClr>
                <a:srgbClr val="1A519B"/>
              </a:buClr>
            </a:pPr>
            <a:endParaRPr lang="en-GB" dirty="0"/>
          </a:p>
          <a:p>
            <a:pPr>
              <a:spcBef>
                <a:spcPts val="0"/>
              </a:spcBef>
              <a:spcAft>
                <a:spcPts val="800"/>
              </a:spcAft>
              <a:buClr>
                <a:srgbClr val="1A519B"/>
              </a:buClr>
            </a:pPr>
            <a:endParaRPr lang="en-GB" dirty="0"/>
          </a:p>
        </p:txBody>
      </p:sp>
    </p:spTree>
    <p:extLst>
      <p:ext uri="{BB962C8B-B14F-4D97-AF65-F5344CB8AC3E}">
        <p14:creationId xmlns:p14="http://schemas.microsoft.com/office/powerpoint/2010/main" val="342980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56E41-C779-43D3-AA78-B13F911E7757}"/>
              </a:ext>
            </a:extLst>
          </p:cNvPr>
          <p:cNvSpPr>
            <a:spLocks noGrp="1"/>
          </p:cNvSpPr>
          <p:nvPr>
            <p:ph type="body" sz="quarter" idx="14"/>
          </p:nvPr>
        </p:nvSpPr>
        <p:spPr/>
        <p:txBody>
          <a:bodyPr/>
          <a:lstStyle/>
          <a:p>
            <a:r>
              <a:rPr lang="en-GB" sz="2800" dirty="0"/>
              <a:t>Pressure Ulcer quality standards June 2015 </a:t>
            </a:r>
          </a:p>
        </p:txBody>
      </p:sp>
      <p:sp>
        <p:nvSpPr>
          <p:cNvPr id="4" name="Text Placeholder 3">
            <a:extLst>
              <a:ext uri="{FF2B5EF4-FFF2-40B4-BE49-F238E27FC236}">
                <a16:creationId xmlns:a16="http://schemas.microsoft.com/office/drawing/2014/main" id="{4F6C7FF7-098A-47BA-950C-00BF58C8D554}"/>
              </a:ext>
            </a:extLst>
          </p:cNvPr>
          <p:cNvSpPr>
            <a:spLocks noGrp="1"/>
          </p:cNvSpPr>
          <p:nvPr>
            <p:ph type="body" sz="quarter" idx="17"/>
          </p:nvPr>
        </p:nvSpPr>
        <p:spPr/>
        <p:txBody>
          <a:bodyPr/>
          <a:lstStyle/>
          <a:p>
            <a:pPr marL="285750" indent="-285750">
              <a:buFont typeface="Arial" panose="020B0604020202020204" pitchFamily="34" charset="0"/>
              <a:buChar char="•"/>
            </a:pPr>
            <a:r>
              <a:rPr lang="en-GB" dirty="0"/>
              <a:t>Risk assessment in hospitals and care homes </a:t>
            </a:r>
          </a:p>
          <a:p>
            <a:pPr marL="285750" indent="-285750">
              <a:buFont typeface="Arial" panose="020B0604020202020204" pitchFamily="34" charset="0"/>
              <a:buChar char="•"/>
            </a:pPr>
            <a:r>
              <a:rPr lang="en-GB" dirty="0"/>
              <a:t>Risk assessment by community nursing services </a:t>
            </a:r>
          </a:p>
          <a:p>
            <a:pPr marL="285750" indent="-285750">
              <a:buFont typeface="Arial" panose="020B0604020202020204" pitchFamily="34" charset="0"/>
              <a:buChar char="•"/>
            </a:pPr>
            <a:r>
              <a:rPr lang="en-GB" dirty="0"/>
              <a:t>Reassessment </a:t>
            </a:r>
          </a:p>
          <a:p>
            <a:pPr marL="285750" indent="-285750">
              <a:buFont typeface="Arial" panose="020B0604020202020204" pitchFamily="34" charset="0"/>
              <a:buChar char="•"/>
            </a:pPr>
            <a:r>
              <a:rPr lang="en-GB" dirty="0"/>
              <a:t>Skin assessment </a:t>
            </a:r>
          </a:p>
          <a:p>
            <a:pPr marL="285750" indent="-285750">
              <a:buFont typeface="Arial" panose="020B0604020202020204" pitchFamily="34" charset="0"/>
              <a:buChar char="•"/>
            </a:pPr>
            <a:r>
              <a:rPr lang="en-GB" dirty="0"/>
              <a:t>Advise on repositioning </a:t>
            </a:r>
          </a:p>
          <a:p>
            <a:pPr marL="285750" indent="-285750">
              <a:buFont typeface="Arial" panose="020B0604020202020204" pitchFamily="34" charset="0"/>
              <a:buChar char="•"/>
            </a:pPr>
            <a:r>
              <a:rPr lang="en-GB" dirty="0"/>
              <a:t>Help with repositioning </a:t>
            </a:r>
          </a:p>
          <a:p>
            <a:pPr marL="285750" indent="-285750">
              <a:buFont typeface="Arial" panose="020B0604020202020204" pitchFamily="34" charset="0"/>
              <a:buChar char="•"/>
            </a:pPr>
            <a:r>
              <a:rPr lang="en-GB" dirty="0"/>
              <a:t>Pressure redistribution devices </a:t>
            </a:r>
          </a:p>
          <a:p>
            <a:pPr marL="285750" indent="-285750">
              <a:buFont typeface="Arial" panose="020B0604020202020204" pitchFamily="34" charset="0"/>
              <a:buChar char="•"/>
            </a:pPr>
            <a:r>
              <a:rPr lang="en-GB" dirty="0"/>
              <a:t>Prevention of medical device related pressure ulcers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26339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7B85B8-E282-4208-9773-4F23BF0B86E7}"/>
              </a:ext>
            </a:extLst>
          </p:cNvPr>
          <p:cNvSpPr>
            <a:spLocks noGrp="1"/>
          </p:cNvSpPr>
          <p:nvPr>
            <p:ph type="body" sz="quarter" idx="14"/>
          </p:nvPr>
        </p:nvSpPr>
        <p:spPr/>
        <p:txBody>
          <a:bodyPr/>
          <a:lstStyle/>
          <a:p>
            <a:r>
              <a:rPr lang="en-GB" dirty="0"/>
              <a:t>Hospice experience </a:t>
            </a:r>
          </a:p>
        </p:txBody>
      </p:sp>
      <p:sp>
        <p:nvSpPr>
          <p:cNvPr id="3" name="Text Placeholder 2">
            <a:extLst>
              <a:ext uri="{FF2B5EF4-FFF2-40B4-BE49-F238E27FC236}">
                <a16:creationId xmlns:a16="http://schemas.microsoft.com/office/drawing/2014/main" id="{39F97C83-0BDB-48E3-9373-F7B74ECC6BA7}"/>
              </a:ext>
            </a:extLst>
          </p:cNvPr>
          <p:cNvSpPr>
            <a:spLocks noGrp="1"/>
          </p:cNvSpPr>
          <p:nvPr>
            <p:ph type="body" sz="quarter" idx="15"/>
          </p:nvPr>
        </p:nvSpPr>
        <p:spPr/>
        <p:txBody>
          <a:bodyPr/>
          <a:lstStyle/>
          <a:p>
            <a:r>
              <a:rPr lang="en-GB" dirty="0"/>
              <a:t>Challenges of care </a:t>
            </a:r>
          </a:p>
        </p:txBody>
      </p:sp>
      <p:sp>
        <p:nvSpPr>
          <p:cNvPr id="4" name="Text Placeholder 3">
            <a:extLst>
              <a:ext uri="{FF2B5EF4-FFF2-40B4-BE49-F238E27FC236}">
                <a16:creationId xmlns:a16="http://schemas.microsoft.com/office/drawing/2014/main" id="{6E298541-0B5F-4893-BDAC-7DE31A18E7AC}"/>
              </a:ext>
            </a:extLst>
          </p:cNvPr>
          <p:cNvSpPr>
            <a:spLocks noGrp="1"/>
          </p:cNvSpPr>
          <p:nvPr>
            <p:ph type="body" sz="quarter" idx="17"/>
          </p:nvPr>
        </p:nvSpPr>
        <p:spPr/>
        <p:txBody>
          <a:bodyPr/>
          <a:lstStyle/>
          <a:p>
            <a:endParaRPr lang="en-GB" dirty="0"/>
          </a:p>
          <a:p>
            <a:endParaRPr lang="en-GB" dirty="0"/>
          </a:p>
          <a:p>
            <a:endParaRPr lang="en-GB" dirty="0"/>
          </a:p>
        </p:txBody>
      </p:sp>
      <p:pic>
        <p:nvPicPr>
          <p:cNvPr id="5" name="Picture 4">
            <a:extLst>
              <a:ext uri="{FF2B5EF4-FFF2-40B4-BE49-F238E27FC236}">
                <a16:creationId xmlns:a16="http://schemas.microsoft.com/office/drawing/2014/main" id="{CD6E6E0A-545C-4F02-A5BB-67DEE0F04EE3}"/>
              </a:ext>
            </a:extLst>
          </p:cNvPr>
          <p:cNvPicPr>
            <a:picLocks noChangeAspect="1"/>
          </p:cNvPicPr>
          <p:nvPr/>
        </p:nvPicPr>
        <p:blipFill>
          <a:blip r:embed="rId2"/>
          <a:stretch>
            <a:fillRect/>
          </a:stretch>
        </p:blipFill>
        <p:spPr>
          <a:xfrm>
            <a:off x="2734962" y="1922306"/>
            <a:ext cx="4747285" cy="3893607"/>
          </a:xfrm>
          <a:prstGeom prst="rect">
            <a:avLst/>
          </a:prstGeom>
        </p:spPr>
      </p:pic>
    </p:spTree>
    <p:extLst>
      <p:ext uri="{BB962C8B-B14F-4D97-AF65-F5344CB8AC3E}">
        <p14:creationId xmlns:p14="http://schemas.microsoft.com/office/powerpoint/2010/main" val="191376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B4C0AD-26B4-4333-BCF9-0B09B93FFA18}"/>
              </a:ext>
            </a:extLst>
          </p:cNvPr>
          <p:cNvSpPr>
            <a:spLocks noGrp="1"/>
          </p:cNvSpPr>
          <p:nvPr>
            <p:ph type="body" sz="quarter" idx="14"/>
          </p:nvPr>
        </p:nvSpPr>
        <p:spPr/>
        <p:txBody>
          <a:bodyPr/>
          <a:lstStyle/>
          <a:p>
            <a:r>
              <a:rPr lang="en-GB" sz="2000" dirty="0"/>
              <a:t>Hospice UK National Patient Safety Programme 2021 /2022 </a:t>
            </a:r>
          </a:p>
        </p:txBody>
      </p:sp>
      <p:sp>
        <p:nvSpPr>
          <p:cNvPr id="3" name="Text Placeholder 2">
            <a:extLst>
              <a:ext uri="{FF2B5EF4-FFF2-40B4-BE49-F238E27FC236}">
                <a16:creationId xmlns:a16="http://schemas.microsoft.com/office/drawing/2014/main" id="{98253A50-A559-449D-B267-B963071CD2CE}"/>
              </a:ext>
            </a:extLst>
          </p:cNvPr>
          <p:cNvSpPr>
            <a:spLocks noGrp="1"/>
          </p:cNvSpPr>
          <p:nvPr>
            <p:ph type="body" sz="quarter" idx="15"/>
          </p:nvPr>
        </p:nvSpPr>
        <p:spPr>
          <a:xfrm>
            <a:off x="319088" y="1545091"/>
            <a:ext cx="8422238" cy="753265"/>
          </a:xfrm>
        </p:spPr>
        <p:txBody>
          <a:bodyPr/>
          <a:lstStyle/>
          <a:p>
            <a:r>
              <a:rPr lang="en-GB" dirty="0"/>
              <a:t>168 hospices took part in the data collection </a:t>
            </a:r>
          </a:p>
          <a:p>
            <a:r>
              <a:rPr lang="en-GB" sz="1800" dirty="0"/>
              <a:t>7,440  pressure ulcers reported Nationally by Hospices across the UK . </a:t>
            </a:r>
          </a:p>
        </p:txBody>
      </p:sp>
      <p:sp>
        <p:nvSpPr>
          <p:cNvPr id="4" name="Text Placeholder 3">
            <a:extLst>
              <a:ext uri="{FF2B5EF4-FFF2-40B4-BE49-F238E27FC236}">
                <a16:creationId xmlns:a16="http://schemas.microsoft.com/office/drawing/2014/main" id="{D069AF3A-3918-4B21-AB2E-C91472095B3C}"/>
              </a:ext>
            </a:extLst>
          </p:cNvPr>
          <p:cNvSpPr>
            <a:spLocks noGrp="1"/>
          </p:cNvSpPr>
          <p:nvPr>
            <p:ph type="body" sz="quarter" idx="17"/>
          </p:nvPr>
        </p:nvSpPr>
        <p:spPr>
          <a:xfrm>
            <a:off x="319087" y="2298356"/>
            <a:ext cx="8422239" cy="3321394"/>
          </a:xfrm>
        </p:spPr>
        <p:txBody>
          <a:bodyPr/>
          <a:lstStyle/>
          <a:p>
            <a:r>
              <a:rPr lang="en-GB" dirty="0"/>
              <a:t>44 % of those Pressure ulcers on admission     </a:t>
            </a:r>
          </a:p>
          <a:p>
            <a:r>
              <a:rPr lang="en-GB" dirty="0"/>
              <a:t>The  larger hospices national average approx. 23.2% ulcers per quarter </a:t>
            </a:r>
          </a:p>
          <a:p>
            <a:r>
              <a:rPr lang="en-GB" dirty="0"/>
              <a:t>St Christopher’s  between 54- 71%    per quarter</a:t>
            </a:r>
          </a:p>
          <a:p>
            <a:endParaRPr lang="en-GB" dirty="0"/>
          </a:p>
          <a:p>
            <a:r>
              <a:rPr lang="en-GB" dirty="0"/>
              <a:t>Over the year of 2021- 22 </a:t>
            </a:r>
          </a:p>
          <a:p>
            <a:r>
              <a:rPr lang="en-GB" dirty="0"/>
              <a:t>St Christopher’s has  37 ulcers that were category 3 and above – compared to 9 per  year average nationally </a:t>
            </a:r>
          </a:p>
        </p:txBody>
      </p:sp>
    </p:spTree>
    <p:extLst>
      <p:ext uri="{BB962C8B-B14F-4D97-AF65-F5344CB8AC3E}">
        <p14:creationId xmlns:p14="http://schemas.microsoft.com/office/powerpoint/2010/main" val="3749178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C6CBEC-4942-4018-AB7E-55444332A1FC}"/>
              </a:ext>
            </a:extLst>
          </p:cNvPr>
          <p:cNvSpPr>
            <a:spLocks noGrp="1"/>
          </p:cNvSpPr>
          <p:nvPr>
            <p:ph type="body" sz="quarter" idx="15"/>
          </p:nvPr>
        </p:nvSpPr>
        <p:spPr/>
        <p:txBody>
          <a:bodyPr/>
          <a:lstStyle/>
          <a:p>
            <a:r>
              <a:rPr lang="en-GB" dirty="0"/>
              <a:t>34% of  pressure ulcers developed on the Units Nationally across the Hospice population  </a:t>
            </a:r>
          </a:p>
        </p:txBody>
      </p:sp>
      <p:sp>
        <p:nvSpPr>
          <p:cNvPr id="4" name="Text Placeholder 3">
            <a:extLst>
              <a:ext uri="{FF2B5EF4-FFF2-40B4-BE49-F238E27FC236}">
                <a16:creationId xmlns:a16="http://schemas.microsoft.com/office/drawing/2014/main" id="{7C0650E2-796A-4BAE-9225-29431AE95B33}"/>
              </a:ext>
            </a:extLst>
          </p:cNvPr>
          <p:cNvSpPr>
            <a:spLocks noGrp="1"/>
          </p:cNvSpPr>
          <p:nvPr>
            <p:ph type="body" sz="quarter" idx="17"/>
          </p:nvPr>
        </p:nvSpPr>
        <p:spPr/>
        <p:txBody>
          <a:bodyPr/>
          <a:lstStyle/>
          <a:p>
            <a:endParaRPr lang="en-GB" dirty="0"/>
          </a:p>
          <a:p>
            <a:r>
              <a:rPr lang="en-GB" dirty="0"/>
              <a:t>Over a year St Christopher’s noted </a:t>
            </a:r>
          </a:p>
          <a:p>
            <a:endParaRPr lang="en-GB" dirty="0"/>
          </a:p>
          <a:p>
            <a:r>
              <a:rPr lang="en-GB" dirty="0"/>
              <a:t>32 ulcers that were category 1 ulcers Compared to Hospice average of 8 </a:t>
            </a:r>
          </a:p>
          <a:p>
            <a:endParaRPr lang="en-GB" dirty="0"/>
          </a:p>
          <a:p>
            <a:r>
              <a:rPr lang="en-GB" dirty="0"/>
              <a:t>31 category 2 – compared  hospice average of to 7.8 </a:t>
            </a:r>
          </a:p>
        </p:txBody>
      </p:sp>
    </p:spTree>
    <p:extLst>
      <p:ext uri="{BB962C8B-B14F-4D97-AF65-F5344CB8AC3E}">
        <p14:creationId xmlns:p14="http://schemas.microsoft.com/office/powerpoint/2010/main" val="324006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55D96-BFB5-4AEE-96A0-8DBA9986FCEA}"/>
              </a:ext>
            </a:extLst>
          </p:cNvPr>
          <p:cNvSpPr>
            <a:spLocks noGrp="1"/>
          </p:cNvSpPr>
          <p:nvPr>
            <p:ph type="body" sz="quarter" idx="14"/>
          </p:nvPr>
        </p:nvSpPr>
        <p:spPr/>
        <p:txBody>
          <a:bodyPr/>
          <a:lstStyle/>
          <a:p>
            <a:r>
              <a:rPr lang="en-GB" sz="2400" dirty="0"/>
              <a:t>Challenges of pressure ulcer prevention and frail older people </a:t>
            </a:r>
          </a:p>
        </p:txBody>
      </p:sp>
      <p:sp>
        <p:nvSpPr>
          <p:cNvPr id="3" name="Text Placeholder 2">
            <a:extLst>
              <a:ext uri="{FF2B5EF4-FFF2-40B4-BE49-F238E27FC236}">
                <a16:creationId xmlns:a16="http://schemas.microsoft.com/office/drawing/2014/main" id="{320B5901-A27E-4654-A69B-29B2304A214F}"/>
              </a:ext>
            </a:extLst>
          </p:cNvPr>
          <p:cNvSpPr>
            <a:spLocks noGrp="1"/>
          </p:cNvSpPr>
          <p:nvPr>
            <p:ph type="body" sz="quarter" idx="15"/>
          </p:nvPr>
        </p:nvSpPr>
        <p:spPr>
          <a:xfrm>
            <a:off x="270263" y="1237340"/>
            <a:ext cx="8422240" cy="544512"/>
          </a:xfrm>
        </p:spPr>
        <p:txBody>
          <a:bodyPr/>
          <a:lstStyle/>
          <a:p>
            <a:r>
              <a:rPr lang="en-GB" sz="1200" dirty="0"/>
              <a:t> Landi , Onder, Usso , Bernabei  2007 , Campbell 2009 ,  Barry  and Nugent  2015 </a:t>
            </a:r>
          </a:p>
        </p:txBody>
      </p:sp>
      <p:pic>
        <p:nvPicPr>
          <p:cNvPr id="5" name="Picture 2">
            <a:extLst>
              <a:ext uri="{FF2B5EF4-FFF2-40B4-BE49-F238E27FC236}">
                <a16:creationId xmlns:a16="http://schemas.microsoft.com/office/drawing/2014/main" id="{CC38944C-0A49-4A84-A2C3-F929304E8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99695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a:extLst>
              <a:ext uri="{FF2B5EF4-FFF2-40B4-BE49-F238E27FC236}">
                <a16:creationId xmlns:a16="http://schemas.microsoft.com/office/drawing/2014/main" id="{21CFD77B-E4C4-42D7-B3FF-6EB5113C76FF}"/>
              </a:ext>
            </a:extLst>
          </p:cNvPr>
          <p:cNvSpPr/>
          <p:nvPr/>
        </p:nvSpPr>
        <p:spPr>
          <a:xfrm>
            <a:off x="6593702" y="2801637"/>
            <a:ext cx="1762897" cy="135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Need for staff education </a:t>
            </a:r>
          </a:p>
        </p:txBody>
      </p:sp>
      <p:sp>
        <p:nvSpPr>
          <p:cNvPr id="9" name="Oval 8">
            <a:extLst>
              <a:ext uri="{FF2B5EF4-FFF2-40B4-BE49-F238E27FC236}">
                <a16:creationId xmlns:a16="http://schemas.microsoft.com/office/drawing/2014/main" id="{9596B80B-130F-42CE-9D69-6CCC59C1F5B6}"/>
              </a:ext>
            </a:extLst>
          </p:cNvPr>
          <p:cNvSpPr/>
          <p:nvPr/>
        </p:nvSpPr>
        <p:spPr>
          <a:xfrm>
            <a:off x="787401" y="2281881"/>
            <a:ext cx="1634523" cy="1046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Clinical leadership </a:t>
            </a:r>
          </a:p>
        </p:txBody>
      </p:sp>
      <p:sp>
        <p:nvSpPr>
          <p:cNvPr id="10" name="Oval 9">
            <a:extLst>
              <a:ext uri="{FF2B5EF4-FFF2-40B4-BE49-F238E27FC236}">
                <a16:creationId xmlns:a16="http://schemas.microsoft.com/office/drawing/2014/main" id="{1D09843F-FB80-4026-8BBA-58A0F69F9D4E}"/>
              </a:ext>
            </a:extLst>
          </p:cNvPr>
          <p:cNvSpPr/>
          <p:nvPr/>
        </p:nvSpPr>
        <p:spPr>
          <a:xfrm>
            <a:off x="675503" y="3707027"/>
            <a:ext cx="1919416" cy="11285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Multi- professional team work </a:t>
            </a:r>
          </a:p>
        </p:txBody>
      </p:sp>
      <p:sp>
        <p:nvSpPr>
          <p:cNvPr id="11" name="Oval 10">
            <a:extLst>
              <a:ext uri="{FF2B5EF4-FFF2-40B4-BE49-F238E27FC236}">
                <a16:creationId xmlns:a16="http://schemas.microsoft.com/office/drawing/2014/main" id="{2845D074-1774-4B47-826E-C08B2A145AA0}"/>
              </a:ext>
            </a:extLst>
          </p:cNvPr>
          <p:cNvSpPr/>
          <p:nvPr/>
        </p:nvSpPr>
        <p:spPr>
          <a:xfrm>
            <a:off x="6433751" y="4563762"/>
            <a:ext cx="1845276" cy="8649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Mortality risks </a:t>
            </a:r>
          </a:p>
        </p:txBody>
      </p:sp>
      <p:sp>
        <p:nvSpPr>
          <p:cNvPr id="12" name="Oval 11">
            <a:extLst>
              <a:ext uri="{FF2B5EF4-FFF2-40B4-BE49-F238E27FC236}">
                <a16:creationId xmlns:a16="http://schemas.microsoft.com/office/drawing/2014/main" id="{C8853785-CEE3-4A59-8517-073437B9E04F}"/>
              </a:ext>
            </a:extLst>
          </p:cNvPr>
          <p:cNvSpPr/>
          <p:nvPr/>
        </p:nvSpPr>
        <p:spPr>
          <a:xfrm>
            <a:off x="3871784" y="2089604"/>
            <a:ext cx="1548713" cy="712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Social isolation </a:t>
            </a:r>
          </a:p>
        </p:txBody>
      </p:sp>
      <p:sp>
        <p:nvSpPr>
          <p:cNvPr id="13" name="Oval 12">
            <a:extLst>
              <a:ext uri="{FF2B5EF4-FFF2-40B4-BE49-F238E27FC236}">
                <a16:creationId xmlns:a16="http://schemas.microsoft.com/office/drawing/2014/main" id="{44D52A41-A48E-473F-BD88-188C9B9832DF}"/>
              </a:ext>
            </a:extLst>
          </p:cNvPr>
          <p:cNvSpPr/>
          <p:nvPr/>
        </p:nvSpPr>
        <p:spPr>
          <a:xfrm>
            <a:off x="3641124" y="4835612"/>
            <a:ext cx="1680519" cy="724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Need for joint working and communication between services </a:t>
            </a:r>
          </a:p>
        </p:txBody>
      </p:sp>
      <p:sp>
        <p:nvSpPr>
          <p:cNvPr id="14" name="Oval 13">
            <a:extLst>
              <a:ext uri="{FF2B5EF4-FFF2-40B4-BE49-F238E27FC236}">
                <a16:creationId xmlns:a16="http://schemas.microsoft.com/office/drawing/2014/main" id="{36506484-681A-46A7-98E2-7B4EEBF9D8E1}"/>
              </a:ext>
            </a:extLst>
          </p:cNvPr>
          <p:cNvSpPr/>
          <p:nvPr/>
        </p:nvSpPr>
        <p:spPr>
          <a:xfrm>
            <a:off x="1729946" y="5494638"/>
            <a:ext cx="1680519" cy="862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of frailty model </a:t>
            </a:r>
          </a:p>
        </p:txBody>
      </p:sp>
    </p:spTree>
    <p:extLst>
      <p:ext uri="{BB962C8B-B14F-4D97-AF65-F5344CB8AC3E}">
        <p14:creationId xmlns:p14="http://schemas.microsoft.com/office/powerpoint/2010/main" val="221844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00A13F-7224-41BA-B4A9-9D7D88BAB789}"/>
              </a:ext>
            </a:extLst>
          </p:cNvPr>
          <p:cNvSpPr>
            <a:spLocks noGrp="1"/>
          </p:cNvSpPr>
          <p:nvPr>
            <p:ph type="body" sz="quarter" idx="14"/>
          </p:nvPr>
        </p:nvSpPr>
        <p:spPr/>
        <p:txBody>
          <a:bodyPr/>
          <a:lstStyle/>
          <a:p>
            <a:r>
              <a:rPr lang="en-GB" dirty="0"/>
              <a:t>Support to Staff </a:t>
            </a:r>
          </a:p>
        </p:txBody>
      </p:sp>
      <p:sp>
        <p:nvSpPr>
          <p:cNvPr id="4" name="Text Placeholder 3">
            <a:extLst>
              <a:ext uri="{FF2B5EF4-FFF2-40B4-BE49-F238E27FC236}">
                <a16:creationId xmlns:a16="http://schemas.microsoft.com/office/drawing/2014/main" id="{1C1DD660-E3F0-448C-9E4D-DA3B5A558113}"/>
              </a:ext>
            </a:extLst>
          </p:cNvPr>
          <p:cNvSpPr>
            <a:spLocks noGrp="1"/>
          </p:cNvSpPr>
          <p:nvPr>
            <p:ph type="body" sz="quarter" idx="17"/>
          </p:nvPr>
        </p:nvSpPr>
        <p:spPr/>
        <p:txBody>
          <a:bodyPr/>
          <a:lstStyle/>
          <a:p>
            <a:pPr marL="285750" indent="-285750">
              <a:buFont typeface="Arial" panose="020B0604020202020204" pitchFamily="34" charset="0"/>
              <a:buChar char="•"/>
            </a:pPr>
            <a:r>
              <a:rPr lang="en-GB" dirty="0"/>
              <a:t>Regular clinical update – focusing on themes that emerge for recent  RCA’s </a:t>
            </a:r>
          </a:p>
          <a:p>
            <a:pPr marL="285750" indent="-285750">
              <a:buFont typeface="Arial" panose="020B0604020202020204" pitchFamily="34" charset="0"/>
              <a:buChar char="•"/>
            </a:pPr>
            <a:r>
              <a:rPr lang="en-GB" dirty="0"/>
              <a:t>Bi-monthly tissue viability group – links for all areas including community and AHP to focus , reflect and update on care practices </a:t>
            </a:r>
          </a:p>
          <a:p>
            <a:pPr marL="285750" indent="-285750">
              <a:buFont typeface="Arial" panose="020B0604020202020204" pitchFamily="34" charset="0"/>
              <a:buChar char="•"/>
            </a:pPr>
            <a:r>
              <a:rPr lang="en-GB" dirty="0"/>
              <a:t>Quality Improvement  </a:t>
            </a:r>
          </a:p>
          <a:p>
            <a:pPr marL="628650" indent="-342900">
              <a:buFont typeface="+mj-lt"/>
              <a:buAutoNum type="arabicPeriod"/>
            </a:pPr>
            <a:r>
              <a:rPr lang="en-GB" dirty="0"/>
              <a:t>To focus on repositioning </a:t>
            </a:r>
          </a:p>
          <a:p>
            <a:pPr marL="628650" indent="-342900">
              <a:buFont typeface="+mj-lt"/>
              <a:buAutoNum type="arabicPeriod"/>
            </a:pPr>
            <a:r>
              <a:rPr lang="en-GB" dirty="0"/>
              <a:t>Focusing on use of AHP team to support patient and cares understanding around pressure ulcer care and repositioning </a:t>
            </a:r>
          </a:p>
          <a:p>
            <a:pPr marL="285750" indent="-285750">
              <a:buFont typeface="Arial" panose="020B0604020202020204" pitchFamily="34" charset="0"/>
              <a:buChar char="•"/>
            </a:pPr>
            <a:r>
              <a:rPr lang="en-GB" dirty="0"/>
              <a:t>Learning from RCA’s </a:t>
            </a:r>
          </a:p>
          <a:p>
            <a:pPr marL="285750" indent="-285750">
              <a:buFont typeface="Arial" panose="020B0604020202020204" pitchFamily="34" charset="0"/>
              <a:buChar char="•"/>
            </a:pPr>
            <a:r>
              <a:rPr lang="en-GB" dirty="0"/>
              <a:t>Use of frailty score </a:t>
            </a:r>
          </a:p>
          <a:p>
            <a:pPr marL="285750" indent="-285750">
              <a:buFont typeface="Arial" panose="020B0604020202020204" pitchFamily="34" charset="0"/>
              <a:buChar char="•"/>
            </a:pPr>
            <a:r>
              <a:rPr lang="en-GB" dirty="0"/>
              <a:t>Use of AKPS (Australia – modified Karnowski Performance Status) </a:t>
            </a:r>
          </a:p>
        </p:txBody>
      </p:sp>
    </p:spTree>
    <p:extLst>
      <p:ext uri="{BB962C8B-B14F-4D97-AF65-F5344CB8AC3E}">
        <p14:creationId xmlns:p14="http://schemas.microsoft.com/office/powerpoint/2010/main" val="9301227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Christopher's Master Template V2" id="{0A0F12CE-2784-5B48-8F8F-662EF37B5098}" vid="{22EDF1D3-BE9A-F146-BCEC-0758A4BD9F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574</TotalTime>
  <Words>1488</Words>
  <Application>Microsoft Office PowerPoint</Application>
  <PresentationFormat>On-screen Show (4:3)</PresentationFormat>
  <Paragraphs>114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Agenda</vt:lpstr>
      <vt:lpstr>Agenda Light</vt:lpstr>
      <vt:lpstr>Agenda Medium</vt: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Pyatt</dc:creator>
  <cp:lastModifiedBy>Nash, Anne</cp:lastModifiedBy>
  <cp:revision>52</cp:revision>
  <cp:lastPrinted>2019-09-04T11:19:13Z</cp:lastPrinted>
  <dcterms:created xsi:type="dcterms:W3CDTF">2019-09-30T10:11:55Z</dcterms:created>
  <dcterms:modified xsi:type="dcterms:W3CDTF">2022-10-07T09:40:45Z</dcterms:modified>
</cp:coreProperties>
</file>