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4" r:id="rId2"/>
    <p:sldId id="319" r:id="rId3"/>
    <p:sldId id="348" r:id="rId4"/>
    <p:sldId id="346" r:id="rId5"/>
    <p:sldId id="355" r:id="rId6"/>
    <p:sldId id="359" r:id="rId7"/>
    <p:sldId id="349" r:id="rId8"/>
    <p:sldId id="351" r:id="rId9"/>
    <p:sldId id="352" r:id="rId10"/>
    <p:sldId id="361" r:id="rId11"/>
    <p:sldId id="354" r:id="rId12"/>
    <p:sldId id="362" r:id="rId13"/>
    <p:sldId id="363" r:id="rId14"/>
    <p:sldId id="366" r:id="rId15"/>
    <p:sldId id="367" r:id="rId16"/>
    <p:sldId id="396" r:id="rId17"/>
    <p:sldId id="380" r:id="rId18"/>
    <p:sldId id="368" r:id="rId19"/>
    <p:sldId id="381" r:id="rId20"/>
    <p:sldId id="373" r:id="rId21"/>
    <p:sldId id="382" r:id="rId22"/>
    <p:sldId id="375" r:id="rId23"/>
    <p:sldId id="379" r:id="rId24"/>
    <p:sldId id="384" r:id="rId25"/>
    <p:sldId id="383" r:id="rId26"/>
    <p:sldId id="385" r:id="rId27"/>
    <p:sldId id="393" r:id="rId28"/>
    <p:sldId id="394" r:id="rId29"/>
    <p:sldId id="387" r:id="rId30"/>
    <p:sldId id="388" r:id="rId31"/>
    <p:sldId id="392" r:id="rId32"/>
    <p:sldId id="386" r:id="rId33"/>
    <p:sldId id="390" r:id="rId34"/>
    <p:sldId id="391" r:id="rId35"/>
    <p:sldId id="34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elawar Aktar M (Suffolk NHS)" initials="ad" lastIdx="4" clrIdx="0"/>
  <p:cmAuthor id="1" name="Watson Richard (IESCCG)" initials="RW"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459" autoAdjust="0"/>
  </p:normalViewPr>
  <p:slideViewPr>
    <p:cSldViewPr>
      <p:cViewPr varScale="1">
        <p:scale>
          <a:sx n="111" d="100"/>
          <a:sy n="111" d="100"/>
        </p:scale>
        <p:origin x="16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FD863-05E9-4905-B0F4-9D1A8F3A68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ACEA905-A262-41E5-84A8-F22F5C43B78B}">
      <dgm:prSet phldrT="[Text]" custT="1"/>
      <dgm:spPr>
        <a:solidFill>
          <a:srgbClr val="8A1838"/>
        </a:solidFill>
      </dgm:spPr>
      <dgm:t>
        <a:bodyPr/>
        <a:lstStyle/>
        <a:p>
          <a:r>
            <a:rPr lang="en-GB" sz="1800" b="1" dirty="0">
              <a:latin typeface="Arial" panose="020B0604020202020204" pitchFamily="34" charset="0"/>
              <a:cs typeface="Arial" panose="020B0604020202020204" pitchFamily="34" charset="0"/>
            </a:rPr>
            <a:t>Personalised Care and Support Plan based on HNA</a:t>
          </a:r>
        </a:p>
      </dgm:t>
    </dgm:pt>
    <dgm:pt modelId="{1EC9F904-A450-420C-8C33-68CD6F527F01}" type="parTrans" cxnId="{4A7DB823-1EF0-4BE9-AD60-4A2DEAD3E796}">
      <dgm:prSet/>
      <dgm:spPr/>
      <dgm:t>
        <a:bodyPr/>
        <a:lstStyle/>
        <a:p>
          <a:endParaRPr lang="en-GB">
            <a:latin typeface="Arial" panose="020B0604020202020204" pitchFamily="34" charset="0"/>
            <a:cs typeface="Arial" panose="020B0604020202020204" pitchFamily="34" charset="0"/>
          </a:endParaRPr>
        </a:p>
      </dgm:t>
    </dgm:pt>
    <dgm:pt modelId="{8DDAF684-553E-4A14-924A-10CDCA4ADD9A}" type="sibTrans" cxnId="{4A7DB823-1EF0-4BE9-AD60-4A2DEAD3E796}">
      <dgm:prSet/>
      <dgm:spPr/>
      <dgm:t>
        <a:bodyPr/>
        <a:lstStyle/>
        <a:p>
          <a:endParaRPr lang="en-GB">
            <a:latin typeface="Arial" panose="020B0604020202020204" pitchFamily="34" charset="0"/>
            <a:cs typeface="Arial" panose="020B0604020202020204" pitchFamily="34" charset="0"/>
          </a:endParaRPr>
        </a:p>
      </dgm:t>
    </dgm:pt>
    <dgm:pt modelId="{04CE070B-0F14-4FF5-AC59-1385334EB9FB}">
      <dgm:prSet phldrT="[Text]" custT="1"/>
      <dgm:spPr/>
      <dgm:t>
        <a:bodyPr/>
        <a:lstStyle/>
        <a:p>
          <a:pPr marL="0" indent="0">
            <a:buNone/>
          </a:pPr>
          <a:r>
            <a:rPr lang="en-GB" sz="1600" dirty="0">
              <a:solidFill>
                <a:schemeClr val="tx2"/>
              </a:solidFill>
              <a:latin typeface="Arial" panose="020B0604020202020204" pitchFamily="34" charset="0"/>
              <a:cs typeface="Arial" panose="020B0604020202020204" pitchFamily="34" charset="0"/>
            </a:rPr>
            <a:t>Ensures people’s physical, practical, emotional, social needs are met and that resources are targeted to those who need them most.</a:t>
          </a:r>
        </a:p>
      </dgm:t>
    </dgm:pt>
    <dgm:pt modelId="{B2FF8CFA-9C08-4C0E-8F7F-E4365326C5ED}" type="parTrans" cxnId="{BE6D4B36-AE95-487B-8614-0CA23B4A94EC}">
      <dgm:prSet/>
      <dgm:spPr/>
      <dgm:t>
        <a:bodyPr/>
        <a:lstStyle/>
        <a:p>
          <a:endParaRPr lang="en-GB">
            <a:latin typeface="Arial" panose="020B0604020202020204" pitchFamily="34" charset="0"/>
            <a:cs typeface="Arial" panose="020B0604020202020204" pitchFamily="34" charset="0"/>
          </a:endParaRPr>
        </a:p>
      </dgm:t>
    </dgm:pt>
    <dgm:pt modelId="{3B11643E-E438-430F-A441-8F531490A14F}" type="sibTrans" cxnId="{BE6D4B36-AE95-487B-8614-0CA23B4A94EC}">
      <dgm:prSet/>
      <dgm:spPr/>
      <dgm:t>
        <a:bodyPr/>
        <a:lstStyle/>
        <a:p>
          <a:endParaRPr lang="en-GB">
            <a:latin typeface="Arial" panose="020B0604020202020204" pitchFamily="34" charset="0"/>
            <a:cs typeface="Arial" panose="020B0604020202020204" pitchFamily="34" charset="0"/>
          </a:endParaRPr>
        </a:p>
      </dgm:t>
    </dgm:pt>
    <dgm:pt modelId="{9FB7134F-58A6-4F1D-996F-3988F0BF3587}">
      <dgm:prSet custT="1"/>
      <dgm:spPr>
        <a:solidFill>
          <a:srgbClr val="320072"/>
        </a:solidFill>
      </dgm:spPr>
      <dgm:t>
        <a:bodyPr/>
        <a:lstStyle/>
        <a:p>
          <a:r>
            <a:rPr lang="en-GB" sz="1800" b="1" dirty="0">
              <a:latin typeface="Arial" panose="020B0604020202020204" pitchFamily="34" charset="0"/>
              <a:cs typeface="Arial" panose="020B0604020202020204" pitchFamily="34" charset="0"/>
            </a:rPr>
            <a:t>End of Treatment Summary</a:t>
          </a:r>
        </a:p>
      </dgm:t>
    </dgm:pt>
    <dgm:pt modelId="{6C2998EE-CCB7-41BC-A32F-7598D70F5E33}" type="parTrans" cxnId="{88FD240B-A44C-42A3-ABA0-2F2D94217665}">
      <dgm:prSet/>
      <dgm:spPr/>
      <dgm:t>
        <a:bodyPr/>
        <a:lstStyle/>
        <a:p>
          <a:endParaRPr lang="en-GB">
            <a:latin typeface="Arial" panose="020B0604020202020204" pitchFamily="34" charset="0"/>
            <a:cs typeface="Arial" panose="020B0604020202020204" pitchFamily="34" charset="0"/>
          </a:endParaRPr>
        </a:p>
      </dgm:t>
    </dgm:pt>
    <dgm:pt modelId="{CB62F5C4-9F23-4ED3-86F4-693F5F91684D}" type="sibTrans" cxnId="{88FD240B-A44C-42A3-ABA0-2F2D94217665}">
      <dgm:prSet/>
      <dgm:spPr/>
      <dgm:t>
        <a:bodyPr/>
        <a:lstStyle/>
        <a:p>
          <a:endParaRPr lang="en-GB">
            <a:latin typeface="Arial" panose="020B0604020202020204" pitchFamily="34" charset="0"/>
            <a:cs typeface="Arial" panose="020B0604020202020204" pitchFamily="34" charset="0"/>
          </a:endParaRPr>
        </a:p>
      </dgm:t>
    </dgm:pt>
    <dgm:pt modelId="{4D42CAC5-9100-4D81-968D-A594D2E3EFB0}">
      <dgm:prSet custT="1"/>
      <dgm:spPr/>
      <dgm:t>
        <a:bodyPr/>
        <a:lstStyle/>
        <a:p>
          <a:pPr marL="0" indent="0">
            <a:buNone/>
          </a:pPr>
          <a:r>
            <a:rPr lang="en-GB" sz="1600" dirty="0">
              <a:solidFill>
                <a:schemeClr val="tx2"/>
              </a:solidFill>
              <a:latin typeface="Arial" panose="020B0604020202020204" pitchFamily="34" charset="0"/>
              <a:cs typeface="Arial" panose="020B0604020202020204" pitchFamily="34" charset="0"/>
            </a:rPr>
            <a:t>Completed by secondary care and given to the patient and GP. Provides detailed summary of treatment, potential side effects, signs and symptoms of recurrence and contact details to address any concerns.</a:t>
          </a:r>
        </a:p>
      </dgm:t>
    </dgm:pt>
    <dgm:pt modelId="{7574086D-9C25-448D-8DF2-6217A1212182}" type="parTrans" cxnId="{E69B4FC8-B282-4A80-9A76-0BF5B14D487C}">
      <dgm:prSet/>
      <dgm:spPr/>
      <dgm:t>
        <a:bodyPr/>
        <a:lstStyle/>
        <a:p>
          <a:endParaRPr lang="en-GB">
            <a:latin typeface="Arial" panose="020B0604020202020204" pitchFamily="34" charset="0"/>
            <a:cs typeface="Arial" panose="020B0604020202020204" pitchFamily="34" charset="0"/>
          </a:endParaRPr>
        </a:p>
      </dgm:t>
    </dgm:pt>
    <dgm:pt modelId="{43643315-1EC7-48B4-A50D-09DF0100E38A}" type="sibTrans" cxnId="{E69B4FC8-B282-4A80-9A76-0BF5B14D487C}">
      <dgm:prSet/>
      <dgm:spPr/>
      <dgm:t>
        <a:bodyPr/>
        <a:lstStyle/>
        <a:p>
          <a:endParaRPr lang="en-GB">
            <a:latin typeface="Arial" panose="020B0604020202020204" pitchFamily="34" charset="0"/>
            <a:cs typeface="Arial" panose="020B0604020202020204" pitchFamily="34" charset="0"/>
          </a:endParaRPr>
        </a:p>
      </dgm:t>
    </dgm:pt>
    <dgm:pt modelId="{E85C8110-61FB-427E-9482-D9BE194911AA}">
      <dgm:prSet custT="1"/>
      <dgm:spPr>
        <a:solidFill>
          <a:srgbClr val="AE2573"/>
        </a:solidFill>
      </dgm:spPr>
      <dgm:t>
        <a:bodyPr/>
        <a:lstStyle/>
        <a:p>
          <a:r>
            <a:rPr lang="en-GB" sz="1800" b="1" dirty="0">
              <a:latin typeface="Arial" panose="020B0604020202020204" pitchFamily="34" charset="0"/>
              <a:cs typeface="Arial" panose="020B0604020202020204" pitchFamily="34" charset="0"/>
            </a:rPr>
            <a:t>Health &amp; Wellbeing Information &amp; Support</a:t>
          </a:r>
        </a:p>
      </dgm:t>
    </dgm:pt>
    <dgm:pt modelId="{C5B74D4F-EF11-4514-B734-5D7CD963074C}" type="parTrans" cxnId="{28BC031A-A242-4113-94C1-C8DD4E05C3A4}">
      <dgm:prSet/>
      <dgm:spPr/>
      <dgm:t>
        <a:bodyPr/>
        <a:lstStyle/>
        <a:p>
          <a:endParaRPr lang="en-GB">
            <a:latin typeface="Arial" panose="020B0604020202020204" pitchFamily="34" charset="0"/>
            <a:cs typeface="Arial" panose="020B0604020202020204" pitchFamily="34" charset="0"/>
          </a:endParaRPr>
        </a:p>
      </dgm:t>
    </dgm:pt>
    <dgm:pt modelId="{3C086C77-2840-4D3A-918D-7AA2B2BBAE58}" type="sibTrans" cxnId="{28BC031A-A242-4113-94C1-C8DD4E05C3A4}">
      <dgm:prSet/>
      <dgm:spPr/>
      <dgm:t>
        <a:bodyPr/>
        <a:lstStyle/>
        <a:p>
          <a:endParaRPr lang="en-GB">
            <a:latin typeface="Arial" panose="020B0604020202020204" pitchFamily="34" charset="0"/>
            <a:cs typeface="Arial" panose="020B0604020202020204" pitchFamily="34" charset="0"/>
          </a:endParaRPr>
        </a:p>
      </dgm:t>
    </dgm:pt>
    <dgm:pt modelId="{ADD5AFAF-8224-4267-99C6-CB45D74D28D8}">
      <dgm:prSet custT="1"/>
      <dgm:spPr/>
      <dgm:t>
        <a:bodyPr/>
        <a:lstStyle/>
        <a:p>
          <a:pPr marL="0" indent="0">
            <a:buNone/>
          </a:pPr>
          <a:r>
            <a:rPr lang="en-GB" sz="1600" dirty="0">
              <a:solidFill>
                <a:schemeClr val="tx2"/>
              </a:solidFill>
              <a:latin typeface="Arial" panose="020B0604020202020204" pitchFamily="34" charset="0"/>
              <a:cs typeface="Arial" panose="020B0604020202020204" pitchFamily="34" charset="0"/>
            </a:rPr>
            <a:t>Information and support to patients/their family before, during and after cancer treatment. This may include: how to support management of side effects, community support groups, financial support, how to get back to work, diet and lifestyle.</a:t>
          </a:r>
        </a:p>
      </dgm:t>
    </dgm:pt>
    <dgm:pt modelId="{83E58695-39D0-4853-819C-7139C74F0398}" type="parTrans" cxnId="{1897DAA1-3ACE-4795-9864-840D8C19A259}">
      <dgm:prSet/>
      <dgm:spPr/>
      <dgm:t>
        <a:bodyPr/>
        <a:lstStyle/>
        <a:p>
          <a:endParaRPr lang="en-GB">
            <a:latin typeface="Arial" panose="020B0604020202020204" pitchFamily="34" charset="0"/>
            <a:cs typeface="Arial" panose="020B0604020202020204" pitchFamily="34" charset="0"/>
          </a:endParaRPr>
        </a:p>
      </dgm:t>
    </dgm:pt>
    <dgm:pt modelId="{29F32828-9BD4-4CDB-BEDC-154186AB1459}" type="sibTrans" cxnId="{1897DAA1-3ACE-4795-9864-840D8C19A259}">
      <dgm:prSet/>
      <dgm:spPr/>
      <dgm:t>
        <a:bodyPr/>
        <a:lstStyle/>
        <a:p>
          <a:endParaRPr lang="en-GB">
            <a:latin typeface="Arial" panose="020B0604020202020204" pitchFamily="34" charset="0"/>
            <a:cs typeface="Arial" panose="020B0604020202020204" pitchFamily="34" charset="0"/>
          </a:endParaRPr>
        </a:p>
      </dgm:t>
    </dgm:pt>
    <dgm:pt modelId="{69AC0E81-F458-4D51-8103-7663BDA345BE}">
      <dgm:prSet custT="1"/>
      <dgm:spPr>
        <a:solidFill>
          <a:srgbClr val="7C2855"/>
        </a:solidFill>
      </dgm:spPr>
      <dgm:t>
        <a:bodyPr/>
        <a:lstStyle/>
        <a:p>
          <a:r>
            <a:rPr lang="en-GB" sz="1800" b="1" dirty="0">
              <a:latin typeface="Arial" panose="020B0604020202020204" pitchFamily="34" charset="0"/>
              <a:cs typeface="Arial" panose="020B0604020202020204" pitchFamily="34" charset="0"/>
            </a:rPr>
            <a:t>Cancer Care Review</a:t>
          </a:r>
        </a:p>
      </dgm:t>
    </dgm:pt>
    <dgm:pt modelId="{45FC3533-DD0B-4D8F-AA78-E7BE925DF75B}" type="parTrans" cxnId="{CFC2DD96-CF2A-4ACA-AAD1-25A48C62DB8B}">
      <dgm:prSet/>
      <dgm:spPr/>
      <dgm:t>
        <a:bodyPr/>
        <a:lstStyle/>
        <a:p>
          <a:endParaRPr lang="en-GB">
            <a:latin typeface="Arial" panose="020B0604020202020204" pitchFamily="34" charset="0"/>
            <a:cs typeface="Arial" panose="020B0604020202020204" pitchFamily="34" charset="0"/>
          </a:endParaRPr>
        </a:p>
      </dgm:t>
    </dgm:pt>
    <dgm:pt modelId="{5313C5B6-88B8-4578-87EF-347F06487E73}" type="sibTrans" cxnId="{CFC2DD96-CF2A-4ACA-AAD1-25A48C62DB8B}">
      <dgm:prSet/>
      <dgm:spPr/>
      <dgm:t>
        <a:bodyPr/>
        <a:lstStyle/>
        <a:p>
          <a:endParaRPr lang="en-GB">
            <a:latin typeface="Arial" panose="020B0604020202020204" pitchFamily="34" charset="0"/>
            <a:cs typeface="Arial" panose="020B0604020202020204" pitchFamily="34" charset="0"/>
          </a:endParaRPr>
        </a:p>
      </dgm:t>
    </dgm:pt>
    <dgm:pt modelId="{A96DAF4D-ED1C-45E8-A936-B462D60809A4}">
      <dgm:prSet custT="1"/>
      <dgm:spPr/>
      <dgm:t>
        <a:bodyPr/>
        <a:lstStyle/>
        <a:p>
          <a:pPr marL="0" indent="0">
            <a:buNone/>
          </a:pPr>
          <a:r>
            <a:rPr lang="en-GB" sz="1600" dirty="0">
              <a:solidFill>
                <a:schemeClr val="tx2"/>
              </a:solidFill>
              <a:latin typeface="Arial" panose="020B0604020202020204" pitchFamily="34" charset="0"/>
              <a:cs typeface="Arial" panose="020B0604020202020204" pitchFamily="34" charset="0"/>
            </a:rPr>
            <a:t>Discussion between patient and GP / Nurse about their cancer journey. Helps patient understand what information and support is available.</a:t>
          </a:r>
        </a:p>
      </dgm:t>
    </dgm:pt>
    <dgm:pt modelId="{5BA133B3-81C2-4522-B28D-C4892B474001}" type="parTrans" cxnId="{0C4EB5DB-5167-4861-ABFB-8D126079C6BC}">
      <dgm:prSet/>
      <dgm:spPr/>
      <dgm:t>
        <a:bodyPr/>
        <a:lstStyle/>
        <a:p>
          <a:endParaRPr lang="en-GB">
            <a:latin typeface="Arial" panose="020B0604020202020204" pitchFamily="34" charset="0"/>
            <a:cs typeface="Arial" panose="020B0604020202020204" pitchFamily="34" charset="0"/>
          </a:endParaRPr>
        </a:p>
      </dgm:t>
    </dgm:pt>
    <dgm:pt modelId="{575C0FA6-E1D1-4E47-BAD2-5C5F68B204F6}" type="sibTrans" cxnId="{0C4EB5DB-5167-4861-ABFB-8D126079C6BC}">
      <dgm:prSet/>
      <dgm:spPr/>
      <dgm:t>
        <a:bodyPr/>
        <a:lstStyle/>
        <a:p>
          <a:endParaRPr lang="en-GB">
            <a:latin typeface="Arial" panose="020B0604020202020204" pitchFamily="34" charset="0"/>
            <a:cs typeface="Arial" panose="020B0604020202020204" pitchFamily="34" charset="0"/>
          </a:endParaRPr>
        </a:p>
      </dgm:t>
    </dgm:pt>
    <dgm:pt modelId="{D3AB10E6-E265-4A7C-A61A-30852724997F}" type="pres">
      <dgm:prSet presAssocID="{97BFD863-05E9-4905-B0F4-9D1A8F3A687C}" presName="Name0" presStyleCnt="0">
        <dgm:presLayoutVars>
          <dgm:dir/>
          <dgm:animLvl val="lvl"/>
          <dgm:resizeHandles val="exact"/>
        </dgm:presLayoutVars>
      </dgm:prSet>
      <dgm:spPr/>
      <dgm:t>
        <a:bodyPr/>
        <a:lstStyle/>
        <a:p>
          <a:endParaRPr lang="en-US"/>
        </a:p>
      </dgm:t>
    </dgm:pt>
    <dgm:pt modelId="{6B611729-CC0F-409A-B5B9-870F6A792D92}" type="pres">
      <dgm:prSet presAssocID="{5ACEA905-A262-41E5-84A8-F22F5C43B78B}" presName="linNode" presStyleCnt="0"/>
      <dgm:spPr/>
    </dgm:pt>
    <dgm:pt modelId="{A68483D1-0FDD-443B-AF24-3E3F29290E8E}" type="pres">
      <dgm:prSet presAssocID="{5ACEA905-A262-41E5-84A8-F22F5C43B78B}" presName="parentText" presStyleLbl="node1" presStyleIdx="0" presStyleCnt="4" custScaleX="75590" custLinFactNeighborX="-5895" custLinFactNeighborY="-208">
        <dgm:presLayoutVars>
          <dgm:chMax val="1"/>
          <dgm:bulletEnabled val="1"/>
        </dgm:presLayoutVars>
      </dgm:prSet>
      <dgm:spPr/>
      <dgm:t>
        <a:bodyPr/>
        <a:lstStyle/>
        <a:p>
          <a:endParaRPr lang="en-US"/>
        </a:p>
      </dgm:t>
    </dgm:pt>
    <dgm:pt modelId="{A8074597-DF55-4EEC-A772-98F21DA002C8}" type="pres">
      <dgm:prSet presAssocID="{5ACEA905-A262-41E5-84A8-F22F5C43B78B}" presName="descendantText" presStyleLbl="alignAccFollowNode1" presStyleIdx="0" presStyleCnt="4" custScaleX="116342" custScaleY="116447" custLinFactNeighborX="-4542" custLinFactNeighborY="-645">
        <dgm:presLayoutVars>
          <dgm:bulletEnabled val="1"/>
        </dgm:presLayoutVars>
      </dgm:prSet>
      <dgm:spPr/>
      <dgm:t>
        <a:bodyPr/>
        <a:lstStyle/>
        <a:p>
          <a:endParaRPr lang="en-US"/>
        </a:p>
      </dgm:t>
    </dgm:pt>
    <dgm:pt modelId="{4FB76D7C-BDF9-4C11-ADA7-AE1313A940F4}" type="pres">
      <dgm:prSet presAssocID="{8DDAF684-553E-4A14-924A-10CDCA4ADD9A}" presName="sp" presStyleCnt="0"/>
      <dgm:spPr/>
    </dgm:pt>
    <dgm:pt modelId="{B352D67E-F03D-4AE5-AE2B-7B6152E2B826}" type="pres">
      <dgm:prSet presAssocID="{9FB7134F-58A6-4F1D-996F-3988F0BF3587}" presName="linNode" presStyleCnt="0"/>
      <dgm:spPr/>
    </dgm:pt>
    <dgm:pt modelId="{D1F2D703-8876-41D0-89CF-E38722501FFF}" type="pres">
      <dgm:prSet presAssocID="{9FB7134F-58A6-4F1D-996F-3988F0BF3587}" presName="parentText" presStyleLbl="node1" presStyleIdx="1" presStyleCnt="4" custScaleX="75590" custLinFactNeighborX="-5895" custLinFactNeighborY="-208">
        <dgm:presLayoutVars>
          <dgm:chMax val="1"/>
          <dgm:bulletEnabled val="1"/>
        </dgm:presLayoutVars>
      </dgm:prSet>
      <dgm:spPr/>
      <dgm:t>
        <a:bodyPr/>
        <a:lstStyle/>
        <a:p>
          <a:endParaRPr lang="en-US"/>
        </a:p>
      </dgm:t>
    </dgm:pt>
    <dgm:pt modelId="{EC9FBAE6-FC2F-4EB1-835D-74784D7DD4B6}" type="pres">
      <dgm:prSet presAssocID="{9FB7134F-58A6-4F1D-996F-3988F0BF3587}" presName="descendantText" presStyleLbl="alignAccFollowNode1" presStyleIdx="1" presStyleCnt="4" custScaleX="116342" custScaleY="116447" custLinFactNeighborX="-4542" custLinFactNeighborY="-645">
        <dgm:presLayoutVars>
          <dgm:bulletEnabled val="1"/>
        </dgm:presLayoutVars>
      </dgm:prSet>
      <dgm:spPr/>
      <dgm:t>
        <a:bodyPr/>
        <a:lstStyle/>
        <a:p>
          <a:endParaRPr lang="en-US"/>
        </a:p>
      </dgm:t>
    </dgm:pt>
    <dgm:pt modelId="{45A70323-41FD-4258-BDCD-502918580B09}" type="pres">
      <dgm:prSet presAssocID="{CB62F5C4-9F23-4ED3-86F4-693F5F91684D}" presName="sp" presStyleCnt="0"/>
      <dgm:spPr/>
    </dgm:pt>
    <dgm:pt modelId="{A98DFB9C-8EAE-45D2-A5B0-9360E380F98C}" type="pres">
      <dgm:prSet presAssocID="{E85C8110-61FB-427E-9482-D9BE194911AA}" presName="linNode" presStyleCnt="0"/>
      <dgm:spPr/>
    </dgm:pt>
    <dgm:pt modelId="{C2CBCB72-B719-4476-8A67-A205DEF01827}" type="pres">
      <dgm:prSet presAssocID="{E85C8110-61FB-427E-9482-D9BE194911AA}" presName="parentText" presStyleLbl="node1" presStyleIdx="2" presStyleCnt="4" custScaleX="75590" custLinFactNeighborX="-5895" custLinFactNeighborY="-208">
        <dgm:presLayoutVars>
          <dgm:chMax val="1"/>
          <dgm:bulletEnabled val="1"/>
        </dgm:presLayoutVars>
      </dgm:prSet>
      <dgm:spPr/>
      <dgm:t>
        <a:bodyPr/>
        <a:lstStyle/>
        <a:p>
          <a:endParaRPr lang="en-US"/>
        </a:p>
      </dgm:t>
    </dgm:pt>
    <dgm:pt modelId="{A5E0D89B-641C-4079-B855-68514C5DD7C7}" type="pres">
      <dgm:prSet presAssocID="{E85C8110-61FB-427E-9482-D9BE194911AA}" presName="descendantText" presStyleLbl="alignAccFollowNode1" presStyleIdx="2" presStyleCnt="4" custScaleX="116342" custScaleY="116447" custLinFactNeighborX="-4542" custLinFactNeighborY="-645">
        <dgm:presLayoutVars>
          <dgm:bulletEnabled val="1"/>
        </dgm:presLayoutVars>
      </dgm:prSet>
      <dgm:spPr/>
      <dgm:t>
        <a:bodyPr/>
        <a:lstStyle/>
        <a:p>
          <a:endParaRPr lang="en-US"/>
        </a:p>
      </dgm:t>
    </dgm:pt>
    <dgm:pt modelId="{5B1A77D1-6C88-4EA0-81EC-8504EA1D480A}" type="pres">
      <dgm:prSet presAssocID="{3C086C77-2840-4D3A-918D-7AA2B2BBAE58}" presName="sp" presStyleCnt="0"/>
      <dgm:spPr/>
    </dgm:pt>
    <dgm:pt modelId="{3E471CB5-9C51-4E0D-89C9-32B9BF91B98F}" type="pres">
      <dgm:prSet presAssocID="{69AC0E81-F458-4D51-8103-7663BDA345BE}" presName="linNode" presStyleCnt="0"/>
      <dgm:spPr/>
    </dgm:pt>
    <dgm:pt modelId="{E6DB7A41-4E8C-4B2C-A76C-5826FEC67810}" type="pres">
      <dgm:prSet presAssocID="{69AC0E81-F458-4D51-8103-7663BDA345BE}" presName="parentText" presStyleLbl="node1" presStyleIdx="3" presStyleCnt="4" custScaleX="107059" custLinFactNeighborX="-5895" custLinFactNeighborY="-208">
        <dgm:presLayoutVars>
          <dgm:chMax val="1"/>
          <dgm:bulletEnabled val="1"/>
        </dgm:presLayoutVars>
      </dgm:prSet>
      <dgm:spPr/>
      <dgm:t>
        <a:bodyPr/>
        <a:lstStyle/>
        <a:p>
          <a:endParaRPr lang="en-US"/>
        </a:p>
      </dgm:t>
    </dgm:pt>
    <dgm:pt modelId="{9A3E49EB-B09D-481E-96E0-CBDB72C24975}" type="pres">
      <dgm:prSet presAssocID="{69AC0E81-F458-4D51-8103-7663BDA345BE}" presName="descendantText" presStyleLbl="alignAccFollowNode1" presStyleIdx="3" presStyleCnt="4" custScaleX="164620" custScaleY="112274" custLinFactNeighborX="-4542" custLinFactNeighborY="-646">
        <dgm:presLayoutVars>
          <dgm:bulletEnabled val="1"/>
        </dgm:presLayoutVars>
      </dgm:prSet>
      <dgm:spPr/>
      <dgm:t>
        <a:bodyPr/>
        <a:lstStyle/>
        <a:p>
          <a:endParaRPr lang="en-US"/>
        </a:p>
      </dgm:t>
    </dgm:pt>
  </dgm:ptLst>
  <dgm:cxnLst>
    <dgm:cxn modelId="{6C36B9B9-8D80-44B5-B43E-3A209C3106FC}" type="presOf" srcId="{5ACEA905-A262-41E5-84A8-F22F5C43B78B}" destId="{A68483D1-0FDD-443B-AF24-3E3F29290E8E}" srcOrd="0" destOrd="0" presId="urn:microsoft.com/office/officeart/2005/8/layout/vList5"/>
    <dgm:cxn modelId="{28BC031A-A242-4113-94C1-C8DD4E05C3A4}" srcId="{97BFD863-05E9-4905-B0F4-9D1A8F3A687C}" destId="{E85C8110-61FB-427E-9482-D9BE194911AA}" srcOrd="2" destOrd="0" parTransId="{C5B74D4F-EF11-4514-B734-5D7CD963074C}" sibTransId="{3C086C77-2840-4D3A-918D-7AA2B2BBAE58}"/>
    <dgm:cxn modelId="{88FD240B-A44C-42A3-ABA0-2F2D94217665}" srcId="{97BFD863-05E9-4905-B0F4-9D1A8F3A687C}" destId="{9FB7134F-58A6-4F1D-996F-3988F0BF3587}" srcOrd="1" destOrd="0" parTransId="{6C2998EE-CCB7-41BC-A32F-7598D70F5E33}" sibTransId="{CB62F5C4-9F23-4ED3-86F4-693F5F91684D}"/>
    <dgm:cxn modelId="{505060F4-461A-4DF7-8FF2-F832BC93916B}" type="presOf" srcId="{69AC0E81-F458-4D51-8103-7663BDA345BE}" destId="{E6DB7A41-4E8C-4B2C-A76C-5826FEC67810}" srcOrd="0" destOrd="0" presId="urn:microsoft.com/office/officeart/2005/8/layout/vList5"/>
    <dgm:cxn modelId="{FBA3619E-2894-48E7-97D5-0E5F621E0536}" type="presOf" srcId="{04CE070B-0F14-4FF5-AC59-1385334EB9FB}" destId="{A8074597-DF55-4EEC-A772-98F21DA002C8}" srcOrd="0" destOrd="0" presId="urn:microsoft.com/office/officeart/2005/8/layout/vList5"/>
    <dgm:cxn modelId="{1980987D-B181-4507-B710-3BB48E41872A}" type="presOf" srcId="{ADD5AFAF-8224-4267-99C6-CB45D74D28D8}" destId="{A5E0D89B-641C-4079-B855-68514C5DD7C7}" srcOrd="0" destOrd="0" presId="urn:microsoft.com/office/officeart/2005/8/layout/vList5"/>
    <dgm:cxn modelId="{D8FB8900-B2D7-4447-933A-DD39B7F6CDE7}" type="presOf" srcId="{9FB7134F-58A6-4F1D-996F-3988F0BF3587}" destId="{D1F2D703-8876-41D0-89CF-E38722501FFF}" srcOrd="0" destOrd="0" presId="urn:microsoft.com/office/officeart/2005/8/layout/vList5"/>
    <dgm:cxn modelId="{061FFCE6-249D-42D8-BCAC-5CA00C7CD25A}" type="presOf" srcId="{97BFD863-05E9-4905-B0F4-9D1A8F3A687C}" destId="{D3AB10E6-E265-4A7C-A61A-30852724997F}" srcOrd="0" destOrd="0" presId="urn:microsoft.com/office/officeart/2005/8/layout/vList5"/>
    <dgm:cxn modelId="{BE6D4B36-AE95-487B-8614-0CA23B4A94EC}" srcId="{5ACEA905-A262-41E5-84A8-F22F5C43B78B}" destId="{04CE070B-0F14-4FF5-AC59-1385334EB9FB}" srcOrd="0" destOrd="0" parTransId="{B2FF8CFA-9C08-4C0E-8F7F-E4365326C5ED}" sibTransId="{3B11643E-E438-430F-A441-8F531490A14F}"/>
    <dgm:cxn modelId="{0C4EB5DB-5167-4861-ABFB-8D126079C6BC}" srcId="{69AC0E81-F458-4D51-8103-7663BDA345BE}" destId="{A96DAF4D-ED1C-45E8-A936-B462D60809A4}" srcOrd="0" destOrd="0" parTransId="{5BA133B3-81C2-4522-B28D-C4892B474001}" sibTransId="{575C0FA6-E1D1-4E47-BAD2-5C5F68B204F6}"/>
    <dgm:cxn modelId="{CFC2DD96-CF2A-4ACA-AAD1-25A48C62DB8B}" srcId="{97BFD863-05E9-4905-B0F4-9D1A8F3A687C}" destId="{69AC0E81-F458-4D51-8103-7663BDA345BE}" srcOrd="3" destOrd="0" parTransId="{45FC3533-DD0B-4D8F-AA78-E7BE925DF75B}" sibTransId="{5313C5B6-88B8-4578-87EF-347F06487E73}"/>
    <dgm:cxn modelId="{4A7DB823-1EF0-4BE9-AD60-4A2DEAD3E796}" srcId="{97BFD863-05E9-4905-B0F4-9D1A8F3A687C}" destId="{5ACEA905-A262-41E5-84A8-F22F5C43B78B}" srcOrd="0" destOrd="0" parTransId="{1EC9F904-A450-420C-8C33-68CD6F527F01}" sibTransId="{8DDAF684-553E-4A14-924A-10CDCA4ADD9A}"/>
    <dgm:cxn modelId="{E69B4FC8-B282-4A80-9A76-0BF5B14D487C}" srcId="{9FB7134F-58A6-4F1D-996F-3988F0BF3587}" destId="{4D42CAC5-9100-4D81-968D-A594D2E3EFB0}" srcOrd="0" destOrd="0" parTransId="{7574086D-9C25-448D-8DF2-6217A1212182}" sibTransId="{43643315-1EC7-48B4-A50D-09DF0100E38A}"/>
    <dgm:cxn modelId="{1897DAA1-3ACE-4795-9864-840D8C19A259}" srcId="{E85C8110-61FB-427E-9482-D9BE194911AA}" destId="{ADD5AFAF-8224-4267-99C6-CB45D74D28D8}" srcOrd="0" destOrd="0" parTransId="{83E58695-39D0-4853-819C-7139C74F0398}" sibTransId="{29F32828-9BD4-4CDB-BEDC-154186AB1459}"/>
    <dgm:cxn modelId="{2D5B11BA-5197-4889-AFE6-46FFC24B3975}" type="presOf" srcId="{4D42CAC5-9100-4D81-968D-A594D2E3EFB0}" destId="{EC9FBAE6-FC2F-4EB1-835D-74784D7DD4B6}" srcOrd="0" destOrd="0" presId="urn:microsoft.com/office/officeart/2005/8/layout/vList5"/>
    <dgm:cxn modelId="{C7F23012-B2BA-432A-A43A-9B5131BEFFA6}" type="presOf" srcId="{A96DAF4D-ED1C-45E8-A936-B462D60809A4}" destId="{9A3E49EB-B09D-481E-96E0-CBDB72C24975}" srcOrd="0" destOrd="0" presId="urn:microsoft.com/office/officeart/2005/8/layout/vList5"/>
    <dgm:cxn modelId="{62CFE0B9-0A6E-4592-8F59-78902DCD298E}" type="presOf" srcId="{E85C8110-61FB-427E-9482-D9BE194911AA}" destId="{C2CBCB72-B719-4476-8A67-A205DEF01827}" srcOrd="0" destOrd="0" presId="urn:microsoft.com/office/officeart/2005/8/layout/vList5"/>
    <dgm:cxn modelId="{6ADEEBFA-FE59-4D14-AA03-4144BCA39F6E}" type="presParOf" srcId="{D3AB10E6-E265-4A7C-A61A-30852724997F}" destId="{6B611729-CC0F-409A-B5B9-870F6A792D92}" srcOrd="0" destOrd="0" presId="urn:microsoft.com/office/officeart/2005/8/layout/vList5"/>
    <dgm:cxn modelId="{9173F3E8-49EB-45DA-91AC-B920B26FB5AE}" type="presParOf" srcId="{6B611729-CC0F-409A-B5B9-870F6A792D92}" destId="{A68483D1-0FDD-443B-AF24-3E3F29290E8E}" srcOrd="0" destOrd="0" presId="urn:microsoft.com/office/officeart/2005/8/layout/vList5"/>
    <dgm:cxn modelId="{E1A1277D-38AB-4345-9105-32F66725AEF5}" type="presParOf" srcId="{6B611729-CC0F-409A-B5B9-870F6A792D92}" destId="{A8074597-DF55-4EEC-A772-98F21DA002C8}" srcOrd="1" destOrd="0" presId="urn:microsoft.com/office/officeart/2005/8/layout/vList5"/>
    <dgm:cxn modelId="{393C3F22-C9DA-41C3-807B-F170DF63B25B}" type="presParOf" srcId="{D3AB10E6-E265-4A7C-A61A-30852724997F}" destId="{4FB76D7C-BDF9-4C11-ADA7-AE1313A940F4}" srcOrd="1" destOrd="0" presId="urn:microsoft.com/office/officeart/2005/8/layout/vList5"/>
    <dgm:cxn modelId="{65EDB75B-087F-439C-ABAE-8614A83542F7}" type="presParOf" srcId="{D3AB10E6-E265-4A7C-A61A-30852724997F}" destId="{B352D67E-F03D-4AE5-AE2B-7B6152E2B826}" srcOrd="2" destOrd="0" presId="urn:microsoft.com/office/officeart/2005/8/layout/vList5"/>
    <dgm:cxn modelId="{4C45B706-9E8E-43FB-A935-0218C6BC3D80}" type="presParOf" srcId="{B352D67E-F03D-4AE5-AE2B-7B6152E2B826}" destId="{D1F2D703-8876-41D0-89CF-E38722501FFF}" srcOrd="0" destOrd="0" presId="urn:microsoft.com/office/officeart/2005/8/layout/vList5"/>
    <dgm:cxn modelId="{66ED955A-7E61-4F30-B436-AFFD2D67814E}" type="presParOf" srcId="{B352D67E-F03D-4AE5-AE2B-7B6152E2B826}" destId="{EC9FBAE6-FC2F-4EB1-835D-74784D7DD4B6}" srcOrd="1" destOrd="0" presId="urn:microsoft.com/office/officeart/2005/8/layout/vList5"/>
    <dgm:cxn modelId="{8343D315-97A0-473C-84FF-5DAFD4235D48}" type="presParOf" srcId="{D3AB10E6-E265-4A7C-A61A-30852724997F}" destId="{45A70323-41FD-4258-BDCD-502918580B09}" srcOrd="3" destOrd="0" presId="urn:microsoft.com/office/officeart/2005/8/layout/vList5"/>
    <dgm:cxn modelId="{95AEA241-8DB8-4470-B5BC-A2F0C74324E5}" type="presParOf" srcId="{D3AB10E6-E265-4A7C-A61A-30852724997F}" destId="{A98DFB9C-8EAE-45D2-A5B0-9360E380F98C}" srcOrd="4" destOrd="0" presId="urn:microsoft.com/office/officeart/2005/8/layout/vList5"/>
    <dgm:cxn modelId="{4F713514-551E-4ECB-BD87-9BCACB382239}" type="presParOf" srcId="{A98DFB9C-8EAE-45D2-A5B0-9360E380F98C}" destId="{C2CBCB72-B719-4476-8A67-A205DEF01827}" srcOrd="0" destOrd="0" presId="urn:microsoft.com/office/officeart/2005/8/layout/vList5"/>
    <dgm:cxn modelId="{96323645-9096-46D6-80EA-EFBF87BAB78D}" type="presParOf" srcId="{A98DFB9C-8EAE-45D2-A5B0-9360E380F98C}" destId="{A5E0D89B-641C-4079-B855-68514C5DD7C7}" srcOrd="1" destOrd="0" presId="urn:microsoft.com/office/officeart/2005/8/layout/vList5"/>
    <dgm:cxn modelId="{059FF55B-32B8-4B83-AE8D-26806257A883}" type="presParOf" srcId="{D3AB10E6-E265-4A7C-A61A-30852724997F}" destId="{5B1A77D1-6C88-4EA0-81EC-8504EA1D480A}" srcOrd="5" destOrd="0" presId="urn:microsoft.com/office/officeart/2005/8/layout/vList5"/>
    <dgm:cxn modelId="{87CB9FF9-BABC-465B-92D4-C428E7C92409}" type="presParOf" srcId="{D3AB10E6-E265-4A7C-A61A-30852724997F}" destId="{3E471CB5-9C51-4E0D-89C9-32B9BF91B98F}" srcOrd="6" destOrd="0" presId="urn:microsoft.com/office/officeart/2005/8/layout/vList5"/>
    <dgm:cxn modelId="{33ACFF5A-70B8-4FCF-89FB-745E5795ED37}" type="presParOf" srcId="{3E471CB5-9C51-4E0D-89C9-32B9BF91B98F}" destId="{E6DB7A41-4E8C-4B2C-A76C-5826FEC67810}" srcOrd="0" destOrd="0" presId="urn:microsoft.com/office/officeart/2005/8/layout/vList5"/>
    <dgm:cxn modelId="{C0E05883-9A29-41E9-9AA5-D99E40E79EC4}" type="presParOf" srcId="{3E471CB5-9C51-4E0D-89C9-32B9BF91B98F}" destId="{9A3E49EB-B09D-481E-96E0-CBDB72C24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4597-DF55-4EEC-A772-98F21DA002C8}">
      <dsp:nvSpPr>
        <dsp:cNvPr id="0" name=""/>
        <dsp:cNvSpPr/>
      </dsp:nvSpPr>
      <dsp:spPr>
        <a:xfrm rot="5400000">
          <a:off x="4576139" y="-2471575"/>
          <a:ext cx="1014953" cy="60259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solidFill>
                <a:schemeClr val="tx2"/>
              </a:solidFill>
              <a:latin typeface="Arial" panose="020B0604020202020204" pitchFamily="34" charset="0"/>
              <a:cs typeface="Arial" panose="020B0604020202020204" pitchFamily="34" charset="0"/>
            </a:rPr>
            <a:t>Ensures people’s physical, practical, emotional, social needs are met and that resources are targeted to those who need them most.</a:t>
          </a:r>
        </a:p>
      </dsp:txBody>
      <dsp:txXfrm rot="-5400000">
        <a:off x="2070646" y="83464"/>
        <a:ext cx="5976393" cy="915861"/>
      </dsp:txXfrm>
    </dsp:sp>
    <dsp:sp modelId="{A68483D1-0FDD-443B-AF24-3E3F29290E8E}">
      <dsp:nvSpPr>
        <dsp:cNvPr id="0" name=""/>
        <dsp:cNvSpPr/>
      </dsp:nvSpPr>
      <dsp:spPr>
        <a:xfrm>
          <a:off x="0" y="0"/>
          <a:ext cx="2202292" cy="1089501"/>
        </a:xfrm>
        <a:prstGeom prst="roundRect">
          <a:avLst/>
        </a:prstGeom>
        <a:solidFill>
          <a:srgbClr val="8A1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Personalised Care and Support Plan based on HNA</a:t>
          </a:r>
        </a:p>
      </dsp:txBody>
      <dsp:txXfrm>
        <a:off x="53185" y="53185"/>
        <a:ext cx="2095922" cy="983131"/>
      </dsp:txXfrm>
    </dsp:sp>
    <dsp:sp modelId="{EC9FBAE6-FC2F-4EB1-835D-74784D7DD4B6}">
      <dsp:nvSpPr>
        <dsp:cNvPr id="0" name=""/>
        <dsp:cNvSpPr/>
      </dsp:nvSpPr>
      <dsp:spPr>
        <a:xfrm rot="5400000">
          <a:off x="4576139" y="-1327598"/>
          <a:ext cx="1014953" cy="60259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solidFill>
                <a:schemeClr val="tx2"/>
              </a:solidFill>
              <a:latin typeface="Arial" panose="020B0604020202020204" pitchFamily="34" charset="0"/>
              <a:cs typeface="Arial" panose="020B0604020202020204" pitchFamily="34" charset="0"/>
            </a:rPr>
            <a:t>Completed by secondary care and given to the patient and GP. Provides detailed summary of treatment, potential side effects, signs and symptoms of recurrence and contact details to address any concerns.</a:t>
          </a:r>
        </a:p>
      </dsp:txBody>
      <dsp:txXfrm rot="-5400000">
        <a:off x="2070646" y="1227441"/>
        <a:ext cx="5976393" cy="915861"/>
      </dsp:txXfrm>
    </dsp:sp>
    <dsp:sp modelId="{D1F2D703-8876-41D0-89CF-E38722501FFF}">
      <dsp:nvSpPr>
        <dsp:cNvPr id="0" name=""/>
        <dsp:cNvSpPr/>
      </dsp:nvSpPr>
      <dsp:spPr>
        <a:xfrm>
          <a:off x="0" y="1143975"/>
          <a:ext cx="2202292" cy="1089501"/>
        </a:xfrm>
        <a:prstGeom prst="roundRect">
          <a:avLst/>
        </a:prstGeom>
        <a:solidFill>
          <a:srgbClr val="3200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End of Treatment Summary</a:t>
          </a:r>
        </a:p>
      </dsp:txBody>
      <dsp:txXfrm>
        <a:off x="53185" y="1197160"/>
        <a:ext cx="2095922" cy="983131"/>
      </dsp:txXfrm>
    </dsp:sp>
    <dsp:sp modelId="{A5E0D89B-641C-4079-B855-68514C5DD7C7}">
      <dsp:nvSpPr>
        <dsp:cNvPr id="0" name=""/>
        <dsp:cNvSpPr/>
      </dsp:nvSpPr>
      <dsp:spPr>
        <a:xfrm rot="5400000">
          <a:off x="4576139" y="-183621"/>
          <a:ext cx="1014953" cy="60259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solidFill>
                <a:schemeClr val="tx2"/>
              </a:solidFill>
              <a:latin typeface="Arial" panose="020B0604020202020204" pitchFamily="34" charset="0"/>
              <a:cs typeface="Arial" panose="020B0604020202020204" pitchFamily="34" charset="0"/>
            </a:rPr>
            <a:t>Information and support to patients/their family before, during and after cancer treatment. This may include: how to support management of side effects, community support groups, financial support, how to get back to work, diet and lifestyle.</a:t>
          </a:r>
        </a:p>
      </dsp:txBody>
      <dsp:txXfrm rot="-5400000">
        <a:off x="2070646" y="2371418"/>
        <a:ext cx="5976393" cy="915861"/>
      </dsp:txXfrm>
    </dsp:sp>
    <dsp:sp modelId="{C2CBCB72-B719-4476-8A67-A205DEF01827}">
      <dsp:nvSpPr>
        <dsp:cNvPr id="0" name=""/>
        <dsp:cNvSpPr/>
      </dsp:nvSpPr>
      <dsp:spPr>
        <a:xfrm>
          <a:off x="0" y="2287952"/>
          <a:ext cx="2202292" cy="1089501"/>
        </a:xfrm>
        <a:prstGeom prst="roundRect">
          <a:avLst/>
        </a:prstGeom>
        <a:solidFill>
          <a:srgbClr val="AE25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Health &amp; Wellbeing Information &amp; Support</a:t>
          </a:r>
        </a:p>
      </dsp:txBody>
      <dsp:txXfrm>
        <a:off x="53185" y="2341137"/>
        <a:ext cx="2095922" cy="983131"/>
      </dsp:txXfrm>
    </dsp:sp>
    <dsp:sp modelId="{9A3E49EB-B09D-481E-96E0-CBDB72C24975}">
      <dsp:nvSpPr>
        <dsp:cNvPr id="0" name=""/>
        <dsp:cNvSpPr/>
      </dsp:nvSpPr>
      <dsp:spPr>
        <a:xfrm rot="5400000">
          <a:off x="4630348" y="963216"/>
          <a:ext cx="978581" cy="60202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solidFill>
                <a:schemeClr val="tx2"/>
              </a:solidFill>
              <a:latin typeface="Arial" panose="020B0604020202020204" pitchFamily="34" charset="0"/>
              <a:cs typeface="Arial" panose="020B0604020202020204" pitchFamily="34" charset="0"/>
            </a:rPr>
            <a:t>Discussion between patient and GP / Nurse about their cancer journey. Helps patient understand what information and support is available.</a:t>
          </a:r>
        </a:p>
      </dsp:txBody>
      <dsp:txXfrm rot="-5400000">
        <a:off x="2109539" y="3531795"/>
        <a:ext cx="5972430" cy="883041"/>
      </dsp:txXfrm>
    </dsp:sp>
    <dsp:sp modelId="{E6DB7A41-4E8C-4B2C-A76C-5826FEC67810}">
      <dsp:nvSpPr>
        <dsp:cNvPr id="0" name=""/>
        <dsp:cNvSpPr/>
      </dsp:nvSpPr>
      <dsp:spPr>
        <a:xfrm>
          <a:off x="0" y="3431929"/>
          <a:ext cx="2202287" cy="1089501"/>
        </a:xfrm>
        <a:prstGeom prst="roundRect">
          <a:avLst/>
        </a:prstGeom>
        <a:solidFill>
          <a:srgbClr val="7C28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Cancer Care Review</a:t>
          </a:r>
        </a:p>
      </dsp:txBody>
      <dsp:txXfrm>
        <a:off x="53185" y="3485114"/>
        <a:ext cx="2095917"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542FF-441E-4906-95AB-B1CE6A4164A0}" type="datetimeFigureOut">
              <a:rPr lang="en-GB" smtClean="0"/>
              <a:t>09/10/2022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4EC40-5A92-4947-A709-5D1B021F0D2E}" type="slidenum">
              <a:rPr lang="en-GB" smtClean="0"/>
              <a:t>‹#›</a:t>
            </a:fld>
            <a:endParaRPr lang="en-GB" dirty="0"/>
          </a:p>
        </p:txBody>
      </p:sp>
    </p:spTree>
    <p:extLst>
      <p:ext uri="{BB962C8B-B14F-4D97-AF65-F5344CB8AC3E}">
        <p14:creationId xmlns:p14="http://schemas.microsoft.com/office/powerpoint/2010/main" val="29106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6154F-43EA-4365-BC5C-D6F74A1F2B86}" type="slidenum">
              <a:rPr lang="en-GB" smtClean="0"/>
              <a:t>7</a:t>
            </a:fld>
            <a:endParaRPr lang="en-GB"/>
          </a:p>
        </p:txBody>
      </p:sp>
    </p:spTree>
    <p:extLst>
      <p:ext uri="{BB962C8B-B14F-4D97-AF65-F5344CB8AC3E}">
        <p14:creationId xmlns:p14="http://schemas.microsoft.com/office/powerpoint/2010/main" val="215924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AED6D3-3621-44F6-90C4-F5B5F1ABEEA7}"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
        <p:nvSpPr>
          <p:cNvPr id="6" name="Slide Number Placeholder 5"/>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381012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084C9F-0414-4795-980F-FF7597FF71FD}"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
        <p:nvSpPr>
          <p:cNvPr id="6" name="Slide Number Placeholder 5"/>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101357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A8058B-2E48-4C2B-BE9E-FFC15B2B9D8B}"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
        <p:nvSpPr>
          <p:cNvPr id="6" name="Slide Number Placeholder 5"/>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76631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1E2588-B9DB-4651-9D97-A711E977D77D}"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
        <p:nvSpPr>
          <p:cNvPr id="6" name="Slide Number Placeholder 5"/>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172174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8DB34-1008-4EB2-AF56-FD566A06DFA1}"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
        <p:nvSpPr>
          <p:cNvPr id="6" name="Slide Number Placeholder 5"/>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126763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721872-43A0-42E6-9D46-A66FA63CD2DF}"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smtClean="0"/>
              <a:t>Non Medical Prescribing in Cancer Care Summit: October 2022</a:t>
            </a:r>
            <a:endParaRPr lang="en-GB" dirty="0"/>
          </a:p>
        </p:txBody>
      </p:sp>
      <p:sp>
        <p:nvSpPr>
          <p:cNvPr id="7" name="Slide Number Placeholder 6"/>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50864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25421F-1EF3-4165-9B07-326545C39B29}" type="datetime1">
              <a:rPr lang="en-GB" smtClean="0"/>
              <a:t>09/10/2022</a:t>
            </a:fld>
            <a:endParaRPr lang="en-GB" dirty="0"/>
          </a:p>
        </p:txBody>
      </p:sp>
      <p:sp>
        <p:nvSpPr>
          <p:cNvPr id="8" name="Footer Placeholder 7"/>
          <p:cNvSpPr>
            <a:spLocks noGrp="1"/>
          </p:cNvSpPr>
          <p:nvPr>
            <p:ph type="ftr" sz="quarter" idx="11"/>
          </p:nvPr>
        </p:nvSpPr>
        <p:spPr/>
        <p:txBody>
          <a:bodyPr/>
          <a:lstStyle/>
          <a:p>
            <a:r>
              <a:rPr lang="en-GB" smtClean="0"/>
              <a:t>Non Medical Prescribing in Cancer Care Summit: October 2022</a:t>
            </a:r>
            <a:endParaRPr lang="en-GB" dirty="0"/>
          </a:p>
        </p:txBody>
      </p:sp>
      <p:sp>
        <p:nvSpPr>
          <p:cNvPr id="9" name="Slide Number Placeholder 8"/>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266378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9ECB81-08C7-4A9F-AF60-31F63804BCD0}" type="datetime1">
              <a:rPr lang="en-GB" smtClean="0"/>
              <a:t>09/10/2022</a:t>
            </a:fld>
            <a:endParaRPr lang="en-GB" dirty="0"/>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
        <p:nvSpPr>
          <p:cNvPr id="5" name="Slide Number Placeholder 4"/>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120171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1DBF9-536C-41C0-95B3-48E10AF6E24A}" type="datetime1">
              <a:rPr lang="en-GB" smtClean="0"/>
              <a:t>09/10/2022</a:t>
            </a:fld>
            <a:endParaRPr lang="en-GB" dirty="0"/>
          </a:p>
        </p:txBody>
      </p:sp>
      <p:sp>
        <p:nvSpPr>
          <p:cNvPr id="3" name="Footer Placeholder 2"/>
          <p:cNvSpPr>
            <a:spLocks noGrp="1"/>
          </p:cNvSpPr>
          <p:nvPr>
            <p:ph type="ftr" sz="quarter" idx="11"/>
          </p:nvPr>
        </p:nvSpPr>
        <p:spPr/>
        <p:txBody>
          <a:bodyPr/>
          <a:lstStyle/>
          <a:p>
            <a:r>
              <a:rPr lang="en-GB" smtClean="0"/>
              <a:t>Non Medical Prescribing in Cancer Care Summit: October 2022</a:t>
            </a:r>
            <a:endParaRPr lang="en-GB" dirty="0"/>
          </a:p>
        </p:txBody>
      </p:sp>
      <p:sp>
        <p:nvSpPr>
          <p:cNvPr id="4" name="Slide Number Placeholder 3"/>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269328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F7C35-078F-48B7-891B-1ABE80DD7E48}"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smtClean="0"/>
              <a:t>Non Medical Prescribing in Cancer Care Summit: October 2022</a:t>
            </a:r>
            <a:endParaRPr lang="en-GB" dirty="0"/>
          </a:p>
        </p:txBody>
      </p:sp>
      <p:sp>
        <p:nvSpPr>
          <p:cNvPr id="7" name="Slide Number Placeholder 6"/>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38019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04A29-E610-4AB4-8E69-03AA094D9B4D}"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smtClean="0"/>
              <a:t>Non Medical Prescribing in Cancer Care Summit: October 2022</a:t>
            </a:r>
            <a:endParaRPr lang="en-GB" dirty="0"/>
          </a:p>
        </p:txBody>
      </p:sp>
      <p:sp>
        <p:nvSpPr>
          <p:cNvPr id="7" name="Slide Number Placeholder 6"/>
          <p:cNvSpPr>
            <a:spLocks noGrp="1"/>
          </p:cNvSpPr>
          <p:nvPr>
            <p:ph type="sldNum" sz="quarter" idx="12"/>
          </p:nvPr>
        </p:nvSpPr>
        <p:spPr/>
        <p:txBody>
          <a:bodyPr/>
          <a:lstStyle/>
          <a:p>
            <a:fld id="{E840AA3F-D4FF-4E44-9B49-F3D81DD60F8E}" type="slidenum">
              <a:rPr lang="en-GB" smtClean="0"/>
              <a:t>‹#›</a:t>
            </a:fld>
            <a:endParaRPr lang="en-GB" dirty="0"/>
          </a:p>
        </p:txBody>
      </p:sp>
    </p:spTree>
    <p:extLst>
      <p:ext uri="{BB962C8B-B14F-4D97-AF65-F5344CB8AC3E}">
        <p14:creationId xmlns:p14="http://schemas.microsoft.com/office/powerpoint/2010/main" val="387065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7986F-36ED-499A-99B4-C97AC5B2CD5C}" type="datetime1">
              <a:rPr lang="en-GB" smtClean="0"/>
              <a:t>09/10/2022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Non Medical Prescribing in Cancer Care Summit: October 2022</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0AA3F-D4FF-4E44-9B49-F3D81DD60F8E}" type="slidenum">
              <a:rPr lang="en-GB" smtClean="0"/>
              <a:t>‹#›</a:t>
            </a:fld>
            <a:endParaRPr lang="en-GB" dirty="0"/>
          </a:p>
        </p:txBody>
      </p:sp>
    </p:spTree>
    <p:extLst>
      <p:ext uri="{BB962C8B-B14F-4D97-AF65-F5344CB8AC3E}">
        <p14:creationId xmlns:p14="http://schemas.microsoft.com/office/powerpoint/2010/main" val="218611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3829" y="1484784"/>
            <a:ext cx="8460432" cy="1470025"/>
          </a:xfrm>
        </p:spPr>
        <p:txBody>
          <a:bodyPr>
            <a:normAutofit fontScale="90000"/>
          </a:bodyPr>
          <a:lstStyle/>
          <a:p>
            <a:r>
              <a:rPr lang="en-GB" dirty="0" smtClean="0">
                <a:solidFill>
                  <a:schemeClr val="tx2"/>
                </a:solidFill>
              </a:rPr>
              <a:t>Prescribing for late effects and in cancer survivorship: </a:t>
            </a:r>
            <a:r>
              <a:rPr lang="en-GB" i="1" dirty="0" smtClean="0">
                <a:solidFill>
                  <a:schemeClr val="tx2"/>
                </a:solidFill>
              </a:rPr>
              <a:t>opportunities</a:t>
            </a:r>
            <a:r>
              <a:rPr lang="en-GB" dirty="0" smtClean="0">
                <a:solidFill>
                  <a:schemeClr val="tx2"/>
                </a:solidFill>
              </a:rPr>
              <a:t> for the non-medical prescriber</a:t>
            </a:r>
            <a:r>
              <a:rPr lang="en-GB" dirty="0" smtClean="0"/>
              <a:t/>
            </a:r>
            <a:br>
              <a:rPr lang="en-GB" dirty="0" smtClean="0"/>
            </a:br>
            <a:endParaRPr lang="en-GB" dirty="0">
              <a:solidFill>
                <a:srgbClr val="FF0000"/>
              </a:solidFill>
            </a:endParaRPr>
          </a:p>
        </p:txBody>
      </p:sp>
      <p:sp>
        <p:nvSpPr>
          <p:cNvPr id="6" name="Subtitle 5"/>
          <p:cNvSpPr>
            <a:spLocks noGrp="1"/>
          </p:cNvSpPr>
          <p:nvPr>
            <p:ph type="subTitle" idx="1"/>
          </p:nvPr>
        </p:nvSpPr>
        <p:spPr>
          <a:xfrm>
            <a:off x="365306" y="3356992"/>
            <a:ext cx="8352928" cy="1752600"/>
          </a:xfrm>
        </p:spPr>
        <p:txBody>
          <a:bodyPr>
            <a:normAutofit fontScale="25000" lnSpcReduction="20000"/>
          </a:bodyPr>
          <a:lstStyle/>
          <a:p>
            <a:pPr>
              <a:spcBef>
                <a:spcPct val="50000"/>
              </a:spcBef>
            </a:pPr>
            <a:r>
              <a:rPr lang="en-GB" altLang="en-US" sz="6400" b="1" dirty="0">
                <a:solidFill>
                  <a:schemeClr val="tx2"/>
                </a:solidFill>
              </a:rPr>
              <a:t>Dr Christopher D Scrase MA MB </a:t>
            </a:r>
            <a:r>
              <a:rPr lang="en-GB" altLang="en-US" sz="6400" b="1" dirty="0" smtClean="0">
                <a:solidFill>
                  <a:schemeClr val="tx2"/>
                </a:solidFill>
              </a:rPr>
              <a:t>FRCP FRCR</a:t>
            </a:r>
          </a:p>
          <a:p>
            <a:pPr>
              <a:spcBef>
                <a:spcPct val="50000"/>
              </a:spcBef>
            </a:pPr>
            <a:r>
              <a:rPr lang="en-GB" altLang="en-US" sz="6400" dirty="0" smtClean="0">
                <a:solidFill>
                  <a:schemeClr val="tx2"/>
                </a:solidFill>
              </a:rPr>
              <a:t>Suffolk </a:t>
            </a:r>
            <a:r>
              <a:rPr lang="en-GB" altLang="en-US" sz="6400" dirty="0">
                <a:solidFill>
                  <a:schemeClr val="tx2"/>
                </a:solidFill>
              </a:rPr>
              <a:t>and NE Essex Integrated Care System </a:t>
            </a:r>
            <a:r>
              <a:rPr lang="en-GB" altLang="en-US" sz="6400" dirty="0" smtClean="0">
                <a:solidFill>
                  <a:schemeClr val="tx2"/>
                </a:solidFill>
              </a:rPr>
              <a:t>Macmillan Clinical </a:t>
            </a:r>
            <a:r>
              <a:rPr lang="en-GB" altLang="en-US" sz="6400" dirty="0">
                <a:solidFill>
                  <a:schemeClr val="tx2"/>
                </a:solidFill>
              </a:rPr>
              <a:t>Lead for Cancer</a:t>
            </a:r>
          </a:p>
          <a:p>
            <a:pPr>
              <a:spcBef>
                <a:spcPct val="50000"/>
              </a:spcBef>
            </a:pPr>
            <a:r>
              <a:rPr lang="en-GB" altLang="en-US" sz="6400" dirty="0" smtClean="0">
                <a:solidFill>
                  <a:schemeClr val="tx2"/>
                </a:solidFill>
              </a:rPr>
              <a:t>Macmillan </a:t>
            </a:r>
            <a:r>
              <a:rPr lang="en-GB" altLang="en-US" sz="6400" dirty="0">
                <a:solidFill>
                  <a:schemeClr val="tx2"/>
                </a:solidFill>
              </a:rPr>
              <a:t>Consultant Clinical </a:t>
            </a:r>
            <a:r>
              <a:rPr lang="en-GB" altLang="en-US" sz="6400" dirty="0" smtClean="0">
                <a:solidFill>
                  <a:schemeClr val="tx2"/>
                </a:solidFill>
              </a:rPr>
              <a:t>Oncologist</a:t>
            </a:r>
          </a:p>
          <a:p>
            <a:pPr>
              <a:spcBef>
                <a:spcPct val="50000"/>
              </a:spcBef>
            </a:pPr>
            <a:r>
              <a:rPr lang="en-GB" altLang="en-US" sz="6400" dirty="0" smtClean="0">
                <a:solidFill>
                  <a:schemeClr val="tx2"/>
                </a:solidFill>
              </a:rPr>
              <a:t>Ipswich Hospital</a:t>
            </a:r>
          </a:p>
          <a:p>
            <a:pPr>
              <a:spcBef>
                <a:spcPct val="50000"/>
              </a:spcBef>
            </a:pPr>
            <a:r>
              <a:rPr lang="en-GB" altLang="en-US" sz="6400" dirty="0" smtClean="0">
                <a:solidFill>
                  <a:schemeClr val="tx2"/>
                </a:solidFill>
              </a:rPr>
              <a:t>East Suffolk and North Essex NHS FT</a:t>
            </a:r>
          </a:p>
          <a:p>
            <a:endParaRPr lang="en-GB" dirty="0"/>
          </a:p>
        </p:txBody>
      </p:sp>
      <p:sp>
        <p:nvSpPr>
          <p:cNvPr id="2" name="Footer Placeholder 1"/>
          <p:cNvSpPr>
            <a:spLocks noGrp="1"/>
          </p:cNvSpPr>
          <p:nvPr>
            <p:ph type="ftr" sz="quarter" idx="11"/>
          </p:nvPr>
        </p:nvSpPr>
        <p:spPr/>
        <p:txBody>
          <a:bodyPr/>
          <a:lstStyle/>
          <a:p>
            <a:r>
              <a:rPr lang="en-GB" dirty="0"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322393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chemeClr val="tx2"/>
                </a:solidFill>
              </a:rPr>
              <a:t>Tools to evaluate ‘needs’</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220531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92" y="125760"/>
            <a:ext cx="8856984" cy="1143000"/>
          </a:xfrm>
        </p:spPr>
        <p:txBody>
          <a:bodyPr>
            <a:normAutofit fontScale="90000"/>
          </a:bodyPr>
          <a:lstStyle/>
          <a:p>
            <a:r>
              <a:rPr lang="en-GB" dirty="0" smtClean="0">
                <a:solidFill>
                  <a:schemeClr val="tx2"/>
                </a:solidFill>
              </a:rPr>
              <a:t>Holistic needs assessments &amp; Personal </a:t>
            </a:r>
            <a:r>
              <a:rPr lang="en-GB" dirty="0">
                <a:solidFill>
                  <a:schemeClr val="tx2"/>
                </a:solidFill>
              </a:rPr>
              <a:t>c</a:t>
            </a:r>
            <a:r>
              <a:rPr lang="en-GB" dirty="0" smtClean="0">
                <a:solidFill>
                  <a:schemeClr val="tx2"/>
                </a:solidFill>
              </a:rPr>
              <a:t>oncerns </a:t>
            </a:r>
            <a:r>
              <a:rPr lang="en-GB" dirty="0">
                <a:solidFill>
                  <a:schemeClr val="tx2"/>
                </a:solidFill>
              </a:rPr>
              <a:t>i</a:t>
            </a:r>
            <a:r>
              <a:rPr lang="en-GB" dirty="0" smtClean="0">
                <a:solidFill>
                  <a:schemeClr val="tx2"/>
                </a:solidFill>
              </a:rPr>
              <a:t>nventories</a:t>
            </a:r>
            <a:endParaRPr lang="en-GB" dirty="0">
              <a:solidFill>
                <a:schemeClr val="tx2"/>
              </a:solidFill>
            </a:endParaRP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75185"/>
            <a:ext cx="3168352" cy="225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Screen Shot 2016-09-10 at 13.20.16.pn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345575"/>
            <a:ext cx="3850654" cy="228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051" y="3706651"/>
            <a:ext cx="1981397" cy="25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orrected_pci_inventory2 07.37.42 copy.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8027" y="3721311"/>
            <a:ext cx="1776595" cy="25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75656" y="3590506"/>
            <a:ext cx="720080" cy="261610"/>
          </a:xfrm>
          <a:prstGeom prst="rect">
            <a:avLst/>
          </a:prstGeom>
          <a:noFill/>
        </p:spPr>
        <p:txBody>
          <a:bodyPr wrap="square" rtlCol="0">
            <a:spAutoFit/>
          </a:bodyPr>
          <a:lstStyle/>
          <a:p>
            <a:r>
              <a:rPr lang="en-GB" sz="1100" dirty="0" smtClean="0">
                <a:solidFill>
                  <a:schemeClr val="tx2"/>
                </a:solidFill>
              </a:rPr>
              <a:t>HNAs</a:t>
            </a:r>
            <a:endParaRPr lang="en-GB" sz="1100" dirty="0">
              <a:solidFill>
                <a:schemeClr val="tx2"/>
              </a:solidFill>
            </a:endParaRPr>
          </a:p>
        </p:txBody>
      </p:sp>
      <p:sp>
        <p:nvSpPr>
          <p:cNvPr id="11" name="TextBox 10"/>
          <p:cNvSpPr txBox="1"/>
          <p:nvPr/>
        </p:nvSpPr>
        <p:spPr>
          <a:xfrm>
            <a:off x="8134622" y="3706651"/>
            <a:ext cx="1009378" cy="430887"/>
          </a:xfrm>
          <a:prstGeom prst="rect">
            <a:avLst/>
          </a:prstGeom>
          <a:noFill/>
        </p:spPr>
        <p:txBody>
          <a:bodyPr wrap="square" rtlCol="0">
            <a:spAutoFit/>
          </a:bodyPr>
          <a:lstStyle/>
          <a:p>
            <a:r>
              <a:rPr lang="en-GB" sz="1100" dirty="0" smtClean="0">
                <a:solidFill>
                  <a:schemeClr val="tx2"/>
                </a:solidFill>
              </a:rPr>
              <a:t>PCI [Courtesy Simon Rogers]</a:t>
            </a:r>
            <a:endParaRPr lang="en-GB" sz="1100" dirty="0">
              <a:solidFill>
                <a:schemeClr val="tx2"/>
              </a:solidFill>
            </a:endParaRPr>
          </a:p>
        </p:txBody>
      </p:sp>
    </p:spTree>
    <p:extLst>
      <p:ext uri="{BB962C8B-B14F-4D97-AF65-F5344CB8AC3E}">
        <p14:creationId xmlns:p14="http://schemas.microsoft.com/office/powerpoint/2010/main" val="404439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chemeClr val="tx2"/>
                </a:solidFill>
              </a:rPr>
              <a:t>What are the needs identified by patients?</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50538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859B-9CDD-4436-85F9-07F653061EB5}"/>
              </a:ext>
            </a:extLst>
          </p:cNvPr>
          <p:cNvSpPr>
            <a:spLocks noGrp="1"/>
          </p:cNvSpPr>
          <p:nvPr>
            <p:ph type="title"/>
          </p:nvPr>
        </p:nvSpPr>
        <p:spPr/>
        <p:txBody>
          <a:bodyPr/>
          <a:lstStyle/>
          <a:p>
            <a:r>
              <a:rPr lang="en-GB" dirty="0">
                <a:solidFill>
                  <a:schemeClr val="tx2"/>
                </a:solidFill>
              </a:rPr>
              <a:t>Needs of People Living with Cancer</a:t>
            </a:r>
          </a:p>
        </p:txBody>
      </p:sp>
      <p:pic>
        <p:nvPicPr>
          <p:cNvPr id="4" name="Content Placeholder 3">
            <a:extLst>
              <a:ext uri="{FF2B5EF4-FFF2-40B4-BE49-F238E27FC236}">
                <a16:creationId xmlns:a16="http://schemas.microsoft.com/office/drawing/2014/main" id="{C0CD1A83-F92A-46BE-A423-8546BEBB4248}"/>
              </a:ext>
            </a:extLst>
          </p:cNvPr>
          <p:cNvPicPr>
            <a:picLocks noGrp="1" noChangeAspect="1"/>
          </p:cNvPicPr>
          <p:nvPr>
            <p:ph idx="1"/>
          </p:nvPr>
        </p:nvPicPr>
        <p:blipFill>
          <a:blip r:embed="rId2"/>
          <a:stretch>
            <a:fillRect/>
          </a:stretch>
        </p:blipFill>
        <p:spPr>
          <a:xfrm>
            <a:off x="1666552" y="1920077"/>
            <a:ext cx="5810896" cy="3409148"/>
          </a:xfrm>
          <a:prstGeom prst="rect">
            <a:avLst/>
          </a:prstGeom>
        </p:spPr>
      </p:pic>
      <p:sp>
        <p:nvSpPr>
          <p:cNvPr id="5" name="TextBox 4">
            <a:extLst>
              <a:ext uri="{FF2B5EF4-FFF2-40B4-BE49-F238E27FC236}">
                <a16:creationId xmlns:a16="http://schemas.microsoft.com/office/drawing/2014/main" id="{F95127A1-5FAB-402F-8481-A462D078D05E}"/>
              </a:ext>
            </a:extLst>
          </p:cNvPr>
          <p:cNvSpPr txBox="1"/>
          <p:nvPr/>
        </p:nvSpPr>
        <p:spPr>
          <a:xfrm>
            <a:off x="116238" y="5423669"/>
            <a:ext cx="8020373" cy="600164"/>
          </a:xfrm>
          <a:prstGeom prst="rect">
            <a:avLst/>
          </a:prstGeom>
          <a:noFill/>
        </p:spPr>
        <p:txBody>
          <a:bodyPr wrap="square" rtlCol="0">
            <a:spAutoFit/>
          </a:bodyPr>
          <a:lstStyle/>
          <a:p>
            <a:r>
              <a:rPr lang="en-GB" sz="825" dirty="0"/>
              <a:t>1 Macmillan Cancer Support. Throwing light on the consequences of cancer and its treatment. 2013 (1 in 4 people using estimated prevalence of 2.5 million) </a:t>
            </a:r>
          </a:p>
          <a:p>
            <a:r>
              <a:rPr lang="en-GB" sz="825" dirty="0"/>
              <a:t>2 Macmillan Cancer Support. Hidden at Home – The Social Care Need of People Living with Cancer. 2015.</a:t>
            </a:r>
          </a:p>
          <a:p>
            <a:r>
              <a:rPr lang="en-GB" sz="825" dirty="0"/>
              <a:t>3 Pitman A, et al. Depression and anxiety in patients with cancer. BMJ 2018; 361:1415. </a:t>
            </a:r>
          </a:p>
          <a:p>
            <a:r>
              <a:rPr lang="en-GB" sz="825" dirty="0"/>
              <a:t>4 Macmillan Cancer Support. No Small Change: Time to act on the financial impact of cancer. 2012.</a:t>
            </a:r>
          </a:p>
        </p:txBody>
      </p:sp>
      <p:sp>
        <p:nvSpPr>
          <p:cNvPr id="3" name="Footer Placeholder 2"/>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193688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426170"/>
          </a:xfrm>
        </p:spPr>
        <p:txBody>
          <a:bodyPr>
            <a:normAutofit fontScale="90000"/>
          </a:bodyPr>
          <a:lstStyle/>
          <a:p>
            <a:r>
              <a:rPr lang="en-GB" sz="4000" dirty="0" smtClean="0">
                <a:solidFill>
                  <a:schemeClr val="tx2"/>
                </a:solidFill>
              </a:rPr>
              <a:t>Late </a:t>
            </a:r>
            <a:r>
              <a:rPr lang="en-GB" sz="4000" dirty="0">
                <a:solidFill>
                  <a:schemeClr val="tx2"/>
                </a:solidFill>
              </a:rPr>
              <a:t>effects, long-term problems, </a:t>
            </a:r>
            <a:r>
              <a:rPr lang="en-GB" sz="4000" dirty="0" smtClean="0">
                <a:solidFill>
                  <a:schemeClr val="tx2"/>
                </a:solidFill>
              </a:rPr>
              <a:t>and unmet </a:t>
            </a:r>
            <a:r>
              <a:rPr lang="en-GB" sz="4000" dirty="0">
                <a:solidFill>
                  <a:schemeClr val="tx2"/>
                </a:solidFill>
              </a:rPr>
              <a:t>needs of cancer </a:t>
            </a:r>
            <a:r>
              <a:rPr lang="en-GB" sz="4000" dirty="0" smtClean="0">
                <a:solidFill>
                  <a:schemeClr val="tx2"/>
                </a:solidFill>
              </a:rPr>
              <a:t>survivors (1)</a:t>
            </a:r>
            <a:r>
              <a:rPr lang="en-GB" b="1" dirty="0"/>
              <a:t/>
            </a:r>
            <a:br>
              <a:rPr lang="en-GB" b="1" dirty="0"/>
            </a:br>
            <a:endParaRPr lang="en-GB" dirty="0"/>
          </a:p>
        </p:txBody>
      </p:sp>
      <p:sp>
        <p:nvSpPr>
          <p:cNvPr id="3" name="Content Placeholder 2"/>
          <p:cNvSpPr>
            <a:spLocks noGrp="1"/>
          </p:cNvSpPr>
          <p:nvPr>
            <p:ph idx="1"/>
          </p:nvPr>
        </p:nvSpPr>
        <p:spPr>
          <a:xfrm>
            <a:off x="457200" y="1765597"/>
            <a:ext cx="8229600" cy="4525963"/>
          </a:xfrm>
        </p:spPr>
        <p:txBody>
          <a:bodyPr>
            <a:normAutofit fontScale="62500" lnSpcReduction="20000"/>
          </a:bodyPr>
          <a:lstStyle/>
          <a:p>
            <a:pPr marL="0" indent="0">
              <a:buNone/>
            </a:pPr>
            <a:r>
              <a:rPr lang="en-GB" b="1" dirty="0">
                <a:solidFill>
                  <a:schemeClr val="tx2"/>
                </a:solidFill>
              </a:rPr>
              <a:t>Martina Schmidt ESMO 2021</a:t>
            </a:r>
          </a:p>
          <a:p>
            <a:pPr marL="0" indent="0">
              <a:buNone/>
            </a:pPr>
            <a:r>
              <a:rPr lang="en-GB" dirty="0" smtClean="0">
                <a:solidFill>
                  <a:schemeClr val="tx2"/>
                </a:solidFill>
              </a:rPr>
              <a:t>The </a:t>
            </a:r>
            <a:r>
              <a:rPr lang="en-GB" dirty="0">
                <a:solidFill>
                  <a:schemeClr val="tx2"/>
                </a:solidFill>
              </a:rPr>
              <a:t>most frequently reported problems rated with </a:t>
            </a:r>
            <a:r>
              <a:rPr lang="en-GB" b="1" dirty="0">
                <a:solidFill>
                  <a:schemeClr val="tx2"/>
                </a:solidFill>
              </a:rPr>
              <a:t>at least moderate burden </a:t>
            </a:r>
            <a:r>
              <a:rPr lang="en-GB" dirty="0">
                <a:solidFill>
                  <a:schemeClr val="tx2"/>
                </a:solidFill>
              </a:rPr>
              <a:t>were: </a:t>
            </a:r>
            <a:endParaRPr lang="en-GB" dirty="0" smtClean="0">
              <a:solidFill>
                <a:schemeClr val="tx2"/>
              </a:solidFill>
            </a:endParaRPr>
          </a:p>
          <a:p>
            <a:r>
              <a:rPr lang="en-GB" dirty="0" smtClean="0">
                <a:solidFill>
                  <a:schemeClr val="tx2"/>
                </a:solidFill>
              </a:rPr>
              <a:t>loss </a:t>
            </a:r>
            <a:r>
              <a:rPr lang="en-GB" dirty="0">
                <a:solidFill>
                  <a:schemeClr val="tx2"/>
                </a:solidFill>
              </a:rPr>
              <a:t>of physical capacity (40.7%), </a:t>
            </a:r>
            <a:endParaRPr lang="en-GB" dirty="0" smtClean="0">
              <a:solidFill>
                <a:schemeClr val="tx2"/>
              </a:solidFill>
            </a:endParaRPr>
          </a:p>
          <a:p>
            <a:r>
              <a:rPr lang="en-GB" dirty="0" smtClean="0">
                <a:solidFill>
                  <a:schemeClr val="tx2"/>
                </a:solidFill>
              </a:rPr>
              <a:t>fatigue </a:t>
            </a:r>
            <a:r>
              <a:rPr lang="en-GB" dirty="0">
                <a:solidFill>
                  <a:schemeClr val="tx2"/>
                </a:solidFill>
              </a:rPr>
              <a:t>(38.5</a:t>
            </a:r>
            <a:r>
              <a:rPr lang="en-GB" dirty="0" smtClean="0">
                <a:solidFill>
                  <a:schemeClr val="tx2"/>
                </a:solidFill>
              </a:rPr>
              <a:t>%) </a:t>
            </a:r>
          </a:p>
          <a:p>
            <a:r>
              <a:rPr lang="en-GB" dirty="0" smtClean="0">
                <a:solidFill>
                  <a:schemeClr val="tx2"/>
                </a:solidFill>
              </a:rPr>
              <a:t>sleep </a:t>
            </a:r>
            <a:r>
              <a:rPr lang="en-GB" dirty="0">
                <a:solidFill>
                  <a:schemeClr val="tx2"/>
                </a:solidFill>
              </a:rPr>
              <a:t>problems (36.6</a:t>
            </a:r>
            <a:r>
              <a:rPr lang="en-GB" dirty="0" smtClean="0">
                <a:solidFill>
                  <a:schemeClr val="tx2"/>
                </a:solidFill>
              </a:rPr>
              <a:t>%)</a:t>
            </a:r>
          </a:p>
          <a:p>
            <a:r>
              <a:rPr lang="en-GB" dirty="0" smtClean="0">
                <a:solidFill>
                  <a:schemeClr val="tx2"/>
                </a:solidFill>
              </a:rPr>
              <a:t>sexual </a:t>
            </a:r>
            <a:r>
              <a:rPr lang="en-GB" dirty="0">
                <a:solidFill>
                  <a:schemeClr val="tx2"/>
                </a:solidFill>
              </a:rPr>
              <a:t>problems (35.4</a:t>
            </a:r>
            <a:r>
              <a:rPr lang="en-GB" dirty="0" smtClean="0">
                <a:solidFill>
                  <a:schemeClr val="tx2"/>
                </a:solidFill>
              </a:rPr>
              <a:t>%)</a:t>
            </a:r>
          </a:p>
          <a:p>
            <a:r>
              <a:rPr lang="en-GB" dirty="0" smtClean="0">
                <a:solidFill>
                  <a:schemeClr val="tx2"/>
                </a:solidFill>
              </a:rPr>
              <a:t>arthralgia </a:t>
            </a:r>
            <a:r>
              <a:rPr lang="en-GB" dirty="0">
                <a:solidFill>
                  <a:schemeClr val="tx2"/>
                </a:solidFill>
              </a:rPr>
              <a:t>(33.4</a:t>
            </a:r>
            <a:r>
              <a:rPr lang="en-GB" dirty="0" smtClean="0">
                <a:solidFill>
                  <a:schemeClr val="tx2"/>
                </a:solidFill>
              </a:rPr>
              <a:t>%) </a:t>
            </a:r>
          </a:p>
          <a:p>
            <a:r>
              <a:rPr lang="en-GB" dirty="0" smtClean="0">
                <a:solidFill>
                  <a:schemeClr val="tx2"/>
                </a:solidFill>
              </a:rPr>
              <a:t>anxiety </a:t>
            </a:r>
            <a:r>
              <a:rPr lang="en-GB" dirty="0">
                <a:solidFill>
                  <a:schemeClr val="tx2"/>
                </a:solidFill>
              </a:rPr>
              <a:t>(33.2</a:t>
            </a:r>
            <a:r>
              <a:rPr lang="en-GB" dirty="0" smtClean="0">
                <a:solidFill>
                  <a:schemeClr val="tx2"/>
                </a:solidFill>
              </a:rPr>
              <a:t>%) </a:t>
            </a:r>
            <a:endParaRPr lang="en-GB" dirty="0">
              <a:solidFill>
                <a:schemeClr val="tx2"/>
              </a:solidFill>
            </a:endParaRPr>
          </a:p>
          <a:p>
            <a:r>
              <a:rPr lang="en-GB" dirty="0" smtClean="0">
                <a:solidFill>
                  <a:schemeClr val="tx2"/>
                </a:solidFill>
              </a:rPr>
              <a:t>neuropathy </a:t>
            </a:r>
            <a:r>
              <a:rPr lang="en-GB" dirty="0">
                <a:solidFill>
                  <a:schemeClr val="tx2"/>
                </a:solidFill>
              </a:rPr>
              <a:t>(28.9</a:t>
            </a:r>
            <a:r>
              <a:rPr lang="en-GB" dirty="0" smtClean="0">
                <a:solidFill>
                  <a:schemeClr val="tx2"/>
                </a:solidFill>
              </a:rPr>
              <a:t>%) </a:t>
            </a:r>
          </a:p>
          <a:p>
            <a:r>
              <a:rPr lang="en-GB" dirty="0" smtClean="0">
                <a:solidFill>
                  <a:schemeClr val="tx2"/>
                </a:solidFill>
              </a:rPr>
              <a:t>Cardiac </a:t>
            </a:r>
            <a:r>
              <a:rPr lang="en-GB" dirty="0">
                <a:solidFill>
                  <a:schemeClr val="tx2"/>
                </a:solidFill>
              </a:rPr>
              <a:t>disorders </a:t>
            </a:r>
            <a:r>
              <a:rPr lang="en-GB" dirty="0" smtClean="0">
                <a:solidFill>
                  <a:schemeClr val="tx2"/>
                </a:solidFill>
              </a:rPr>
              <a:t>(15.6%)</a:t>
            </a:r>
            <a:endParaRPr lang="en-GB" dirty="0">
              <a:solidFill>
                <a:schemeClr val="tx2"/>
              </a:solidFill>
            </a:endParaRPr>
          </a:p>
          <a:p>
            <a:r>
              <a:rPr lang="en-GB" dirty="0">
                <a:solidFill>
                  <a:schemeClr val="tx2"/>
                </a:solidFill>
              </a:rPr>
              <a:t>O</a:t>
            </a:r>
            <a:r>
              <a:rPr lang="en-GB" dirty="0" smtClean="0">
                <a:solidFill>
                  <a:schemeClr val="tx2"/>
                </a:solidFill>
              </a:rPr>
              <a:t>steoporosis (11.9%) ……..of survivors</a:t>
            </a:r>
          </a:p>
          <a:p>
            <a:pPr marL="0" indent="0">
              <a:buNone/>
            </a:pPr>
            <a:r>
              <a:rPr lang="en-GB" b="1" dirty="0" smtClean="0">
                <a:solidFill>
                  <a:schemeClr val="tx2"/>
                </a:solidFill>
              </a:rPr>
              <a:t>Extreme </a:t>
            </a:r>
            <a:r>
              <a:rPr lang="en-GB" b="1" dirty="0">
                <a:solidFill>
                  <a:schemeClr val="tx2"/>
                </a:solidFill>
              </a:rPr>
              <a:t>burden </a:t>
            </a:r>
            <a:r>
              <a:rPr lang="en-GB" dirty="0">
                <a:solidFill>
                  <a:schemeClr val="tx2"/>
                </a:solidFill>
              </a:rPr>
              <a:t>was most frequently rated for </a:t>
            </a:r>
            <a:r>
              <a:rPr lang="en-GB" dirty="0" smtClean="0">
                <a:solidFill>
                  <a:schemeClr val="tx2"/>
                </a:solidFill>
              </a:rPr>
              <a:t>sexual </a:t>
            </a:r>
            <a:r>
              <a:rPr lang="en-GB" dirty="0">
                <a:solidFill>
                  <a:schemeClr val="tx2"/>
                </a:solidFill>
              </a:rPr>
              <a:t>problems (10.1%), mainly in men with prostate cancer. </a:t>
            </a: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91279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525963"/>
          </a:xfrm>
        </p:spPr>
        <p:txBody>
          <a:bodyPr>
            <a:normAutofit fontScale="85000" lnSpcReduction="10000"/>
          </a:bodyPr>
          <a:lstStyle/>
          <a:p>
            <a:r>
              <a:rPr lang="en-GB" b="1" dirty="0" smtClean="0">
                <a:solidFill>
                  <a:schemeClr val="tx2"/>
                </a:solidFill>
              </a:rPr>
              <a:t>Highest </a:t>
            </a:r>
            <a:r>
              <a:rPr lang="en-GB" b="1" dirty="0">
                <a:solidFill>
                  <a:schemeClr val="tx2"/>
                </a:solidFill>
              </a:rPr>
              <a:t>proportion of dissatisfaction </a:t>
            </a:r>
            <a:r>
              <a:rPr lang="en-GB" dirty="0">
                <a:solidFill>
                  <a:schemeClr val="tx2"/>
                </a:solidFill>
              </a:rPr>
              <a:t>with received support </a:t>
            </a:r>
            <a:r>
              <a:rPr lang="en-GB" dirty="0" smtClean="0">
                <a:solidFill>
                  <a:schemeClr val="tx2"/>
                </a:solidFill>
              </a:rPr>
              <a:t>related to those with patients with sexual problems (44.7</a:t>
            </a:r>
            <a:r>
              <a:rPr lang="en-GB" dirty="0">
                <a:solidFill>
                  <a:schemeClr val="tx2"/>
                </a:solidFill>
              </a:rPr>
              <a:t>% of affected survivors rated support as poor</a:t>
            </a:r>
            <a:r>
              <a:rPr lang="en-GB" dirty="0" smtClean="0">
                <a:solidFill>
                  <a:schemeClr val="tx2"/>
                </a:solidFill>
              </a:rPr>
              <a:t>); </a:t>
            </a:r>
            <a:endParaRPr lang="en-GB" dirty="0">
              <a:solidFill>
                <a:schemeClr val="tx2"/>
              </a:solidFill>
            </a:endParaRPr>
          </a:p>
          <a:p>
            <a:r>
              <a:rPr lang="en-GB" dirty="0">
                <a:solidFill>
                  <a:schemeClr val="tx2"/>
                </a:solidFill>
              </a:rPr>
              <a:t>Support for fatigue was rated as poor by 37.7% and as good only by 29.5% of affected </a:t>
            </a:r>
            <a:r>
              <a:rPr lang="en-GB" dirty="0" smtClean="0">
                <a:solidFill>
                  <a:schemeClr val="tx2"/>
                </a:solidFill>
              </a:rPr>
              <a:t>survivors</a:t>
            </a:r>
            <a:r>
              <a:rPr lang="en-GB" dirty="0">
                <a:solidFill>
                  <a:schemeClr val="tx2"/>
                </a:solidFill>
              </a:rPr>
              <a:t>;</a:t>
            </a:r>
          </a:p>
          <a:p>
            <a:r>
              <a:rPr lang="en-GB" dirty="0">
                <a:solidFill>
                  <a:schemeClr val="tx2"/>
                </a:solidFill>
              </a:rPr>
              <a:t>Support was also reported as poor for neuropathy (35.9%), cognitive problems (35.3%), weight gain (34.7%), or hot flashes/night sweats (33.7</a:t>
            </a:r>
            <a:r>
              <a:rPr lang="en-GB" dirty="0" smtClean="0">
                <a:solidFill>
                  <a:schemeClr val="tx2"/>
                </a:solidFill>
              </a:rPr>
              <a:t>%); </a:t>
            </a:r>
          </a:p>
          <a:p>
            <a:r>
              <a:rPr lang="en-GB" b="1" dirty="0" smtClean="0">
                <a:solidFill>
                  <a:schemeClr val="tx2"/>
                </a:solidFill>
              </a:rPr>
              <a:t>In </a:t>
            </a:r>
            <a:r>
              <a:rPr lang="en-GB" b="1" dirty="0">
                <a:solidFill>
                  <a:schemeClr val="tx2"/>
                </a:solidFill>
              </a:rPr>
              <a:t>contrast, support in case of pain was rated as good by a majority (51.3</a:t>
            </a:r>
            <a:r>
              <a:rPr lang="en-GB" b="1" dirty="0" smtClean="0">
                <a:solidFill>
                  <a:schemeClr val="tx2"/>
                </a:solidFill>
              </a:rPr>
              <a:t>%).</a:t>
            </a:r>
            <a:endParaRPr lang="en-GB" b="1" dirty="0">
              <a:solidFill>
                <a:schemeClr val="tx2"/>
              </a:solidFill>
            </a:endParaRPr>
          </a:p>
          <a:p>
            <a:endParaRPr lang="en-GB" dirty="0"/>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
        <p:nvSpPr>
          <p:cNvPr id="5" name="Title 1"/>
          <p:cNvSpPr>
            <a:spLocks noGrp="1"/>
          </p:cNvSpPr>
          <p:nvPr>
            <p:ph type="title"/>
          </p:nvPr>
        </p:nvSpPr>
        <p:spPr>
          <a:xfrm>
            <a:off x="457200" y="692696"/>
            <a:ext cx="8229600" cy="1143000"/>
          </a:xfrm>
        </p:spPr>
        <p:txBody>
          <a:bodyPr>
            <a:normAutofit fontScale="90000"/>
          </a:bodyPr>
          <a:lstStyle/>
          <a:p>
            <a:r>
              <a:rPr lang="en-GB" sz="4000" dirty="0" smtClean="0">
                <a:solidFill>
                  <a:schemeClr val="tx2"/>
                </a:solidFill>
              </a:rPr>
              <a:t>Late </a:t>
            </a:r>
            <a:r>
              <a:rPr lang="en-GB" sz="4000" dirty="0">
                <a:solidFill>
                  <a:schemeClr val="tx2"/>
                </a:solidFill>
              </a:rPr>
              <a:t>effects, long-term problems, </a:t>
            </a:r>
            <a:r>
              <a:rPr lang="en-GB" sz="4000" dirty="0" smtClean="0">
                <a:solidFill>
                  <a:schemeClr val="tx2"/>
                </a:solidFill>
              </a:rPr>
              <a:t>and unmet </a:t>
            </a:r>
            <a:r>
              <a:rPr lang="en-GB" sz="4000" dirty="0">
                <a:solidFill>
                  <a:schemeClr val="tx2"/>
                </a:solidFill>
              </a:rPr>
              <a:t>needs of cancer </a:t>
            </a:r>
            <a:r>
              <a:rPr lang="en-GB" sz="4000" dirty="0" smtClean="0">
                <a:solidFill>
                  <a:schemeClr val="tx2"/>
                </a:solidFill>
              </a:rPr>
              <a:t>survivors (2)</a:t>
            </a:r>
            <a:r>
              <a:rPr lang="en-GB" b="1" dirty="0"/>
              <a:t/>
            </a:r>
            <a:br>
              <a:rPr lang="en-GB" b="1" dirty="0"/>
            </a:br>
            <a:endParaRPr lang="en-GB" dirty="0"/>
          </a:p>
        </p:txBody>
      </p:sp>
    </p:spTree>
    <p:extLst>
      <p:ext uri="{BB962C8B-B14F-4D97-AF65-F5344CB8AC3E}">
        <p14:creationId xmlns:p14="http://schemas.microsoft.com/office/powerpoint/2010/main" val="113223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solidFill>
              </a:rPr>
              <a:t>Late effects, long-term problems, and unmet needs of cancer survivors (3)</a:t>
            </a:r>
            <a:endParaRPr lang="en-GB" dirty="0"/>
          </a:p>
        </p:txBody>
      </p:sp>
      <p:sp>
        <p:nvSpPr>
          <p:cNvPr id="4" name="Content Placeholder 3"/>
          <p:cNvSpPr>
            <a:spLocks noGrp="1"/>
          </p:cNvSpPr>
          <p:nvPr>
            <p:ph sz="half" idx="2"/>
          </p:nvPr>
        </p:nvSpPr>
        <p:spPr/>
        <p:txBody>
          <a:bodyPr/>
          <a:lstStyle/>
          <a:p>
            <a:r>
              <a:rPr lang="en-GB" dirty="0" smtClean="0">
                <a:solidFill>
                  <a:schemeClr val="tx2"/>
                </a:solidFill>
              </a:rPr>
              <a:t>Clinical aspects and implications:</a:t>
            </a:r>
          </a:p>
          <a:p>
            <a:endParaRPr lang="en-GB" dirty="0">
              <a:solidFill>
                <a:schemeClr val="tx2"/>
              </a:solidFill>
            </a:endParaRP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6" name="Content Placeholder 6"/>
          <p:cNvPicPr>
            <a:picLocks noChangeAspect="1"/>
          </p:cNvPicPr>
          <p:nvPr/>
        </p:nvPicPr>
        <p:blipFill>
          <a:blip r:embed="rId2"/>
          <a:stretch>
            <a:fillRect/>
          </a:stretch>
        </p:blipFill>
        <p:spPr>
          <a:xfrm>
            <a:off x="4648200" y="2825486"/>
            <a:ext cx="4038600" cy="2075391"/>
          </a:xfrm>
          <a:prstGeom prst="rect">
            <a:avLst/>
          </a:prstGeom>
        </p:spPr>
      </p:pic>
      <p:pic>
        <p:nvPicPr>
          <p:cNvPr id="7" name="Content Placeholder 5"/>
          <p:cNvPicPr>
            <a:picLocks noGrp="1" noChangeAspect="1"/>
          </p:cNvPicPr>
          <p:nvPr>
            <p:ph sz="half" idx="1"/>
          </p:nvPr>
        </p:nvPicPr>
        <p:blipFill>
          <a:blip r:embed="rId3"/>
          <a:stretch>
            <a:fillRect/>
          </a:stretch>
        </p:blipFill>
        <p:spPr>
          <a:xfrm>
            <a:off x="851268" y="1600200"/>
            <a:ext cx="3250464" cy="4525963"/>
          </a:xfrm>
          <a:prstGeom prst="rect">
            <a:avLst/>
          </a:prstGeom>
        </p:spPr>
      </p:pic>
    </p:spTree>
    <p:extLst>
      <p:ext uri="{BB962C8B-B14F-4D97-AF65-F5344CB8AC3E}">
        <p14:creationId xmlns:p14="http://schemas.microsoft.com/office/powerpoint/2010/main" val="256013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GB" dirty="0" smtClean="0">
                <a:solidFill>
                  <a:schemeClr val="tx2"/>
                </a:solidFill>
              </a:rPr>
              <a:t>How to we integrate identification and management of late effects into follow up?</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43602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Consequences of cancer and its treatment including late effects</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323528" y="1465217"/>
            <a:ext cx="3600400" cy="2277009"/>
          </a:xfrm>
          <a:prstGeom prst="rect">
            <a:avLst/>
          </a:prstGeom>
        </p:spPr>
      </p:pic>
      <p:sp>
        <p:nvSpPr>
          <p:cNvPr id="4" name="Content Placeholder 3"/>
          <p:cNvSpPr>
            <a:spLocks noGrp="1"/>
          </p:cNvSpPr>
          <p:nvPr>
            <p:ph sz="half" idx="2"/>
          </p:nvPr>
        </p:nvSpPr>
        <p:spPr/>
        <p:txBody>
          <a:bodyPr>
            <a:normAutofit lnSpcReduction="10000"/>
          </a:bodyPr>
          <a:lstStyle/>
          <a:p>
            <a:r>
              <a:rPr lang="en-GB" dirty="0" smtClean="0">
                <a:solidFill>
                  <a:schemeClr val="tx2"/>
                </a:solidFill>
              </a:rPr>
              <a:t>Pathway/referral routes for the monitoring, diagnosis, care, treatment and rehabilitation of consequences of cancer and its treatment should be clearly identified and made integral to all PCFU/PSFU protocols</a:t>
            </a:r>
            <a:endParaRPr lang="en-GB" dirty="0">
              <a:solidFill>
                <a:schemeClr val="tx2"/>
              </a:solidFill>
            </a:endParaRP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7" name="Picture 6"/>
          <p:cNvPicPr>
            <a:picLocks noChangeAspect="1"/>
          </p:cNvPicPr>
          <p:nvPr/>
        </p:nvPicPr>
        <p:blipFill>
          <a:blip r:embed="rId3"/>
          <a:stretch>
            <a:fillRect/>
          </a:stretch>
        </p:blipFill>
        <p:spPr>
          <a:xfrm>
            <a:off x="323528" y="3897771"/>
            <a:ext cx="3630214" cy="2460171"/>
          </a:xfrm>
          <a:prstGeom prst="rect">
            <a:avLst/>
          </a:prstGeom>
        </p:spPr>
      </p:pic>
    </p:spTree>
    <p:extLst>
      <p:ext uri="{BB962C8B-B14F-4D97-AF65-F5344CB8AC3E}">
        <p14:creationId xmlns:p14="http://schemas.microsoft.com/office/powerpoint/2010/main" val="77095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solidFill>
                  <a:schemeClr val="tx2"/>
                </a:solidFill>
              </a:rPr>
              <a:t>Let’s consider then the cancer management offered…..</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52564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Agenda</a:t>
            </a:r>
            <a:endParaRPr lang="en-GB"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2"/>
                </a:solidFill>
              </a:rPr>
              <a:t>Cancer as a long term condition</a:t>
            </a:r>
          </a:p>
          <a:p>
            <a:r>
              <a:rPr lang="en-GB" dirty="0" smtClean="0">
                <a:solidFill>
                  <a:schemeClr val="tx2"/>
                </a:solidFill>
              </a:rPr>
              <a:t>Personalised care</a:t>
            </a:r>
          </a:p>
          <a:p>
            <a:r>
              <a:rPr lang="en-GB" dirty="0" smtClean="0">
                <a:solidFill>
                  <a:schemeClr val="tx2"/>
                </a:solidFill>
              </a:rPr>
              <a:t>Tools to understand those needs</a:t>
            </a:r>
          </a:p>
          <a:p>
            <a:r>
              <a:rPr lang="en-GB" dirty="0">
                <a:solidFill>
                  <a:schemeClr val="tx2"/>
                </a:solidFill>
              </a:rPr>
              <a:t>Needs of people living with cancer</a:t>
            </a:r>
          </a:p>
          <a:p>
            <a:r>
              <a:rPr lang="en-GB" dirty="0" smtClean="0">
                <a:solidFill>
                  <a:schemeClr val="tx2"/>
                </a:solidFill>
              </a:rPr>
              <a:t>Scope of services for managing consequences and its treatment</a:t>
            </a:r>
            <a:r>
              <a:rPr lang="en-GB" dirty="0">
                <a:solidFill>
                  <a:schemeClr val="tx2"/>
                </a:solidFill>
              </a:rPr>
              <a:t> </a:t>
            </a:r>
            <a:r>
              <a:rPr lang="en-GB" dirty="0" smtClean="0">
                <a:solidFill>
                  <a:schemeClr val="tx2"/>
                </a:solidFill>
              </a:rPr>
              <a:t>including late effects</a:t>
            </a:r>
          </a:p>
          <a:p>
            <a:r>
              <a:rPr lang="en-GB" dirty="0" smtClean="0">
                <a:solidFill>
                  <a:schemeClr val="tx2"/>
                </a:solidFill>
              </a:rPr>
              <a:t>Social and pharmacological prescribing opportunities</a:t>
            </a:r>
          </a:p>
          <a:p>
            <a:r>
              <a:rPr lang="en-GB" dirty="0" smtClean="0">
                <a:solidFill>
                  <a:schemeClr val="tx2"/>
                </a:solidFill>
              </a:rPr>
              <a:t>Summing up</a:t>
            </a:r>
          </a:p>
        </p:txBody>
      </p:sp>
      <p:sp>
        <p:nvSpPr>
          <p:cNvPr id="4" name="Footer Placeholder 3"/>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775686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0" y="342107"/>
            <a:ext cx="9252520" cy="1143000"/>
          </a:xfrm>
        </p:spPr>
        <p:txBody>
          <a:bodyPr>
            <a:normAutofit fontScale="90000"/>
          </a:bodyPr>
          <a:lstStyle/>
          <a:p>
            <a:r>
              <a:rPr lang="en-GB" dirty="0" smtClean="0">
                <a:solidFill>
                  <a:schemeClr val="tx2"/>
                </a:solidFill>
              </a:rPr>
              <a:t>Radiotherapy (and strategies to reduce </a:t>
            </a:r>
            <a:r>
              <a:rPr lang="en-GB" dirty="0" err="1" smtClean="0">
                <a:solidFill>
                  <a:schemeClr val="tx2"/>
                </a:solidFill>
              </a:rPr>
              <a:t>CoT</a:t>
            </a:r>
            <a:r>
              <a:rPr lang="en-GB" dirty="0" smtClean="0">
                <a:solidFill>
                  <a:schemeClr val="tx2"/>
                </a:solidFill>
              </a:rPr>
              <a:t>)</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457200" y="2060848"/>
            <a:ext cx="4038600" cy="3319118"/>
          </a:xfrm>
          <a:prstGeom prst="rect">
            <a:avLst/>
          </a:prstGeom>
        </p:spPr>
      </p:pic>
      <p:sp>
        <p:nvSpPr>
          <p:cNvPr id="4" name="Content Placeholder 3"/>
          <p:cNvSpPr>
            <a:spLocks noGrp="1"/>
          </p:cNvSpPr>
          <p:nvPr>
            <p:ph sz="half" idx="2"/>
          </p:nvPr>
        </p:nvSpPr>
        <p:spPr/>
        <p:txBody>
          <a:bodyPr>
            <a:normAutofit fontScale="85000" lnSpcReduction="10000"/>
          </a:bodyPr>
          <a:lstStyle/>
          <a:p>
            <a:pPr lvl="0"/>
            <a:r>
              <a:rPr lang="en-GB" b="1" dirty="0">
                <a:solidFill>
                  <a:schemeClr val="tx2"/>
                </a:solidFill>
              </a:rPr>
              <a:t>Prevention: </a:t>
            </a:r>
            <a:r>
              <a:rPr lang="en-GB" dirty="0">
                <a:solidFill>
                  <a:schemeClr val="tx2"/>
                </a:solidFill>
              </a:rPr>
              <a:t>High quality radiotherapy. Appropriate patient selection. </a:t>
            </a:r>
            <a:r>
              <a:rPr lang="en-GB" u="sng" dirty="0">
                <a:solidFill>
                  <a:schemeClr val="tx2"/>
                </a:solidFill>
              </a:rPr>
              <a:t>Some</a:t>
            </a:r>
            <a:r>
              <a:rPr lang="en-GB" dirty="0">
                <a:solidFill>
                  <a:schemeClr val="tx2"/>
                </a:solidFill>
              </a:rPr>
              <a:t> elements of prehab and ongoing support during </a:t>
            </a:r>
            <a:r>
              <a:rPr lang="en-GB" dirty="0" smtClean="0">
                <a:solidFill>
                  <a:schemeClr val="tx2"/>
                </a:solidFill>
              </a:rPr>
              <a:t>treatment</a:t>
            </a:r>
            <a:endParaRPr lang="en-GB" dirty="0">
              <a:solidFill>
                <a:schemeClr val="tx2"/>
              </a:solidFill>
            </a:endParaRPr>
          </a:p>
          <a:p>
            <a:pPr lvl="0"/>
            <a:r>
              <a:rPr lang="en-GB" b="1" dirty="0">
                <a:solidFill>
                  <a:schemeClr val="tx2"/>
                </a:solidFill>
              </a:rPr>
              <a:t>Mitigation: </a:t>
            </a:r>
            <a:r>
              <a:rPr lang="en-GB" dirty="0">
                <a:solidFill>
                  <a:schemeClr val="tx2"/>
                </a:solidFill>
              </a:rPr>
              <a:t>Early intervention for minimisation of sequelae – cancer rehab</a:t>
            </a:r>
            <a:r>
              <a:rPr lang="en-GB" dirty="0" smtClean="0">
                <a:solidFill>
                  <a:schemeClr val="tx2"/>
                </a:solidFill>
              </a:rPr>
              <a:t>; </a:t>
            </a:r>
            <a:endParaRPr lang="en-GB" dirty="0">
              <a:solidFill>
                <a:schemeClr val="tx2"/>
              </a:solidFill>
            </a:endParaRPr>
          </a:p>
          <a:p>
            <a:pPr lvl="0"/>
            <a:r>
              <a:rPr lang="en-GB" b="1" dirty="0">
                <a:solidFill>
                  <a:schemeClr val="tx2"/>
                </a:solidFill>
              </a:rPr>
              <a:t>Management: </a:t>
            </a:r>
            <a:r>
              <a:rPr lang="en-GB" dirty="0">
                <a:solidFill>
                  <a:schemeClr val="tx2"/>
                </a:solidFill>
              </a:rPr>
              <a:t>Intervention to address physical and psychological harm. </a:t>
            </a:r>
          </a:p>
          <a:p>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305075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Chemotherapy and the changing world of drug types and approaches</a:t>
            </a:r>
            <a:endParaRPr lang="en-GB" dirty="0"/>
          </a:p>
        </p:txBody>
      </p:sp>
      <p:sp>
        <p:nvSpPr>
          <p:cNvPr id="3" name="Content Placeholder 2"/>
          <p:cNvSpPr>
            <a:spLocks noGrp="1"/>
          </p:cNvSpPr>
          <p:nvPr>
            <p:ph sz="half" idx="1"/>
          </p:nvPr>
        </p:nvSpPr>
        <p:spPr/>
        <p:txBody>
          <a:bodyPr>
            <a:normAutofit/>
          </a:bodyPr>
          <a:lstStyle/>
          <a:p>
            <a:r>
              <a:rPr lang="en-GB" sz="2400" dirty="0" smtClean="0">
                <a:solidFill>
                  <a:schemeClr val="tx2"/>
                </a:solidFill>
              </a:rPr>
              <a:t>A plethora of new agents</a:t>
            </a:r>
          </a:p>
          <a:p>
            <a:r>
              <a:rPr lang="en-GB" sz="2400" dirty="0" smtClean="0">
                <a:solidFill>
                  <a:schemeClr val="tx2"/>
                </a:solidFill>
              </a:rPr>
              <a:t>Targeted and ‘personalised’</a:t>
            </a:r>
          </a:p>
          <a:p>
            <a:r>
              <a:rPr lang="en-GB" sz="2400" dirty="0" smtClean="0">
                <a:solidFill>
                  <a:schemeClr val="tx2"/>
                </a:solidFill>
              </a:rPr>
              <a:t>‘New’ side effects</a:t>
            </a:r>
          </a:p>
          <a:p>
            <a:pPr marL="0" indent="0">
              <a:buNone/>
            </a:pPr>
            <a:endParaRPr lang="en-GB" sz="2400" dirty="0">
              <a:solidFill>
                <a:schemeClr val="tx2"/>
              </a:solidFill>
            </a:endParaRPr>
          </a:p>
        </p:txBody>
      </p:sp>
      <p:sp>
        <p:nvSpPr>
          <p:cNvPr id="4" name="Content Placeholder 3"/>
          <p:cNvSpPr>
            <a:spLocks noGrp="1"/>
          </p:cNvSpPr>
          <p:nvPr>
            <p:ph sz="half" idx="2"/>
          </p:nvPr>
        </p:nvSpPr>
        <p:spPr/>
        <p:txBody>
          <a:bodyPr>
            <a:normAutofit/>
          </a:bodyPr>
          <a:lstStyle/>
          <a:p>
            <a:r>
              <a:rPr lang="en-GB" sz="2400" dirty="0" smtClean="0">
                <a:solidFill>
                  <a:schemeClr val="tx2"/>
                </a:solidFill>
              </a:rPr>
              <a:t>Increasingly offering maintenance therapies..</a:t>
            </a: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6" name="Content Placeholder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1600" y="2996952"/>
            <a:ext cx="2890664" cy="27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p:cNvPicPr>
            <a:picLocks noChangeAspect="1"/>
          </p:cNvPicPr>
          <p:nvPr/>
        </p:nvPicPr>
        <p:blipFill>
          <a:blip r:embed="rId3"/>
          <a:stretch>
            <a:fillRect/>
          </a:stretch>
        </p:blipFill>
        <p:spPr>
          <a:xfrm>
            <a:off x="5010200" y="2879486"/>
            <a:ext cx="2520280" cy="2830242"/>
          </a:xfrm>
          <a:prstGeom prst="rect">
            <a:avLst/>
          </a:prstGeom>
        </p:spPr>
      </p:pic>
    </p:spTree>
    <p:extLst>
      <p:ext uri="{BB962C8B-B14F-4D97-AF65-F5344CB8AC3E}">
        <p14:creationId xmlns:p14="http://schemas.microsoft.com/office/powerpoint/2010/main" val="196085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Surgery is also becoming increasingly technology-driven</a:t>
            </a:r>
            <a:endParaRPr lang="en-GB" dirty="0">
              <a:solidFill>
                <a:schemeClr val="tx2"/>
              </a:solidFill>
            </a:endParaRPr>
          </a:p>
        </p:txBody>
      </p:sp>
      <p:pic>
        <p:nvPicPr>
          <p:cNvPr id="7" name="Content Placeholder 6"/>
          <p:cNvPicPr>
            <a:picLocks noGrp="1" noChangeAspect="1"/>
          </p:cNvPicPr>
          <p:nvPr>
            <p:ph sz="half" idx="1"/>
          </p:nvPr>
        </p:nvPicPr>
        <p:blipFill>
          <a:blip r:embed="rId2"/>
          <a:stretch>
            <a:fillRect/>
          </a:stretch>
        </p:blipFill>
        <p:spPr>
          <a:xfrm>
            <a:off x="571738" y="2288578"/>
            <a:ext cx="3809524" cy="3149206"/>
          </a:xfrm>
          <a:prstGeom prst="rect">
            <a:avLst/>
          </a:prstGeom>
        </p:spPr>
      </p:pic>
      <p:sp>
        <p:nvSpPr>
          <p:cNvPr id="6" name="Content Placeholder 5"/>
          <p:cNvSpPr>
            <a:spLocks noGrp="1"/>
          </p:cNvSpPr>
          <p:nvPr>
            <p:ph sz="half" idx="2"/>
          </p:nvPr>
        </p:nvSpPr>
        <p:spPr/>
        <p:txBody>
          <a:bodyPr>
            <a:normAutofit lnSpcReduction="10000"/>
          </a:bodyPr>
          <a:lstStyle/>
          <a:p>
            <a:r>
              <a:rPr lang="en-GB" sz="2400" dirty="0" smtClean="0">
                <a:solidFill>
                  <a:schemeClr val="tx2"/>
                </a:solidFill>
              </a:rPr>
              <a:t>‘The </a:t>
            </a:r>
            <a:r>
              <a:rPr lang="en-GB" sz="2400" dirty="0">
                <a:solidFill>
                  <a:schemeClr val="tx2"/>
                </a:solidFill>
              </a:rPr>
              <a:t>technology allows surgeons to complete these complex operations by keyhole surgery, which in turn has resulted in reduced conversion to open surgery, less post-operative pain and earlier discharge from </a:t>
            </a:r>
            <a:r>
              <a:rPr lang="en-GB" sz="2400" dirty="0" err="1" smtClean="0">
                <a:solidFill>
                  <a:schemeClr val="tx2"/>
                </a:solidFill>
              </a:rPr>
              <a:t>hospital’</a:t>
            </a:r>
            <a:r>
              <a:rPr lang="en-GB" sz="2400" dirty="0" smtClean="0">
                <a:solidFill>
                  <a:schemeClr val="tx2"/>
                </a:solidFill>
              </a:rPr>
              <a:t> </a:t>
            </a:r>
          </a:p>
          <a:p>
            <a:pPr marL="0" indent="0">
              <a:buNone/>
            </a:pPr>
            <a:r>
              <a:rPr lang="en-GB" sz="2400" dirty="0">
                <a:solidFill>
                  <a:schemeClr val="tx2"/>
                </a:solidFill>
              </a:rPr>
              <a:t> </a:t>
            </a:r>
            <a:r>
              <a:rPr lang="en-GB" sz="2400" dirty="0" smtClean="0">
                <a:solidFill>
                  <a:schemeClr val="tx2"/>
                </a:solidFill>
              </a:rPr>
              <a:t>    </a:t>
            </a:r>
            <a:r>
              <a:rPr lang="en-GB" sz="2400" i="1" dirty="0" smtClean="0">
                <a:solidFill>
                  <a:schemeClr val="tx2"/>
                </a:solidFill>
              </a:rPr>
              <a:t>ESNEFT surgical team</a:t>
            </a:r>
          </a:p>
          <a:p>
            <a:r>
              <a:rPr lang="en-GB" sz="2400" dirty="0" smtClean="0">
                <a:solidFill>
                  <a:schemeClr val="tx2"/>
                </a:solidFill>
              </a:rPr>
              <a:t>However patients still have the consequences of the (part) organ removed..</a:t>
            </a:r>
            <a:endParaRPr lang="en-GB" sz="2400"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28934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GB" dirty="0" smtClean="0">
                <a:solidFill>
                  <a:schemeClr val="tx2"/>
                </a:solidFill>
              </a:rPr>
              <a:t>Scope of services for managing consequences of cancer and its treatment including late effects and prescribing opportunities</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93441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Enhanced supportive care</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860085" y="1600200"/>
            <a:ext cx="3232830" cy="4525963"/>
          </a:xfrm>
          <a:prstGeom prst="rect">
            <a:avLst/>
          </a:prstGeom>
        </p:spPr>
      </p:pic>
      <p:sp>
        <p:nvSpPr>
          <p:cNvPr id="4" name="Content Placeholder 3"/>
          <p:cNvSpPr>
            <a:spLocks noGrp="1"/>
          </p:cNvSpPr>
          <p:nvPr>
            <p:ph sz="half" idx="2"/>
          </p:nvPr>
        </p:nvSpPr>
        <p:spPr/>
        <p:txBody>
          <a:bodyPr>
            <a:normAutofit fontScale="85000" lnSpcReduction="10000"/>
          </a:bodyPr>
          <a:lstStyle/>
          <a:p>
            <a:r>
              <a:rPr lang="en-GB" dirty="0">
                <a:solidFill>
                  <a:schemeClr val="tx2"/>
                </a:solidFill>
              </a:rPr>
              <a:t>Enhanced Supportive Care is led by the Specialist Palliative Care Team, but delivered by the whole of the Supportive Care </a:t>
            </a:r>
            <a:r>
              <a:rPr lang="en-GB" dirty="0" smtClean="0">
                <a:solidFill>
                  <a:schemeClr val="tx2"/>
                </a:solidFill>
              </a:rPr>
              <a:t>Team;</a:t>
            </a:r>
          </a:p>
          <a:p>
            <a:r>
              <a:rPr lang="en-GB" dirty="0" smtClean="0">
                <a:solidFill>
                  <a:schemeClr val="tx2"/>
                </a:solidFill>
              </a:rPr>
              <a:t>This </a:t>
            </a:r>
            <a:r>
              <a:rPr lang="en-GB" dirty="0">
                <a:solidFill>
                  <a:schemeClr val="tx2"/>
                </a:solidFill>
              </a:rPr>
              <a:t>might include talking through any troublesome symptoms, and formulating a plan, which may include changing or building on existing medicines, to help alleviate </a:t>
            </a:r>
            <a:r>
              <a:rPr lang="en-GB" dirty="0" smtClean="0">
                <a:solidFill>
                  <a:schemeClr val="tx2"/>
                </a:solidFill>
              </a:rPr>
              <a:t>symptoms</a:t>
            </a:r>
            <a:r>
              <a:rPr lang="en-GB" dirty="0">
                <a:solidFill>
                  <a:schemeClr val="tx2"/>
                </a:solidFill>
              </a:rPr>
              <a:t>. </a:t>
            </a: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312379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Children &amp; TYA </a:t>
            </a:r>
            <a:r>
              <a:rPr lang="en-GB" dirty="0">
                <a:solidFill>
                  <a:schemeClr val="tx2"/>
                </a:solidFill>
              </a:rPr>
              <a:t>specialist services</a:t>
            </a:r>
            <a:endParaRPr lang="en-GB" dirty="0"/>
          </a:p>
        </p:txBody>
      </p:sp>
      <p:sp>
        <p:nvSpPr>
          <p:cNvPr id="4" name="Content Placeholder 3"/>
          <p:cNvSpPr>
            <a:spLocks noGrp="1"/>
          </p:cNvSpPr>
          <p:nvPr>
            <p:ph sz="half" idx="2"/>
          </p:nvPr>
        </p:nvSpPr>
        <p:spPr/>
        <p:txBody>
          <a:bodyPr>
            <a:normAutofit fontScale="92500"/>
          </a:bodyPr>
          <a:lstStyle/>
          <a:p>
            <a:r>
              <a:rPr lang="en-GB" dirty="0">
                <a:solidFill>
                  <a:schemeClr val="tx2"/>
                </a:solidFill>
              </a:rPr>
              <a:t>E</a:t>
            </a:r>
            <a:r>
              <a:rPr lang="en-GB" dirty="0" smtClean="0">
                <a:solidFill>
                  <a:schemeClr val="tx2"/>
                </a:solidFill>
              </a:rPr>
              <a:t>ndocrine issues which will require specialist oversight</a:t>
            </a:r>
          </a:p>
          <a:p>
            <a:r>
              <a:rPr lang="en-GB" dirty="0" smtClean="0">
                <a:solidFill>
                  <a:schemeClr val="tx2"/>
                </a:solidFill>
              </a:rPr>
              <a:t>Cardiac issues which similarly will require specialist oversight</a:t>
            </a:r>
          </a:p>
          <a:p>
            <a:r>
              <a:rPr lang="en-GB" dirty="0" smtClean="0">
                <a:solidFill>
                  <a:schemeClr val="tx2"/>
                </a:solidFill>
              </a:rPr>
              <a:t>Bone health optimisation </a:t>
            </a:r>
          </a:p>
          <a:p>
            <a:r>
              <a:rPr lang="en-GB" dirty="0" smtClean="0">
                <a:solidFill>
                  <a:schemeClr val="tx2"/>
                </a:solidFill>
              </a:rPr>
              <a:t>Long term risk of second cancer and surveillance (‘enhanced screening’)</a:t>
            </a:r>
            <a:endParaRPr lang="en-GB" dirty="0">
              <a:solidFill>
                <a:schemeClr val="tx2"/>
              </a:solidFill>
            </a:endParaRP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6" name="Content Placeholder 5"/>
          <p:cNvPicPr>
            <a:picLocks noGrp="1" noChangeAspect="1"/>
          </p:cNvPicPr>
          <p:nvPr>
            <p:ph sz="half" idx="1"/>
          </p:nvPr>
        </p:nvPicPr>
        <p:blipFill>
          <a:blip r:embed="rId2"/>
          <a:stretch>
            <a:fillRect/>
          </a:stretch>
        </p:blipFill>
        <p:spPr>
          <a:xfrm>
            <a:off x="247808" y="4658263"/>
            <a:ext cx="4219646" cy="1586351"/>
          </a:xfrm>
          <a:prstGeom prst="rect">
            <a:avLst/>
          </a:prstGeom>
        </p:spPr>
      </p:pic>
      <p:pic>
        <p:nvPicPr>
          <p:cNvPr id="3" name="Picture 2"/>
          <p:cNvPicPr>
            <a:picLocks noChangeAspect="1"/>
          </p:cNvPicPr>
          <p:nvPr/>
        </p:nvPicPr>
        <p:blipFill>
          <a:blip r:embed="rId3"/>
          <a:stretch>
            <a:fillRect/>
          </a:stretch>
        </p:blipFill>
        <p:spPr>
          <a:xfrm>
            <a:off x="190758" y="1700808"/>
            <a:ext cx="2166873" cy="2157383"/>
          </a:xfrm>
          <a:prstGeom prst="rect">
            <a:avLst/>
          </a:prstGeom>
        </p:spPr>
      </p:pic>
      <p:pic>
        <p:nvPicPr>
          <p:cNvPr id="8" name="Picture 7"/>
          <p:cNvPicPr>
            <a:picLocks noChangeAspect="1"/>
          </p:cNvPicPr>
          <p:nvPr/>
        </p:nvPicPr>
        <p:blipFill>
          <a:blip r:embed="rId4"/>
          <a:stretch>
            <a:fillRect/>
          </a:stretch>
        </p:blipFill>
        <p:spPr>
          <a:xfrm>
            <a:off x="2511982" y="1726349"/>
            <a:ext cx="1935386" cy="2701727"/>
          </a:xfrm>
          <a:prstGeom prst="rect">
            <a:avLst/>
          </a:prstGeom>
        </p:spPr>
      </p:pic>
    </p:spTree>
    <p:extLst>
      <p:ext uri="{BB962C8B-B14F-4D97-AF65-F5344CB8AC3E}">
        <p14:creationId xmlns:p14="http://schemas.microsoft.com/office/powerpoint/2010/main" val="61807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Radiotherapy late effects services</a:t>
            </a:r>
            <a:endParaRPr lang="en-GB" dirty="0">
              <a:solidFill>
                <a:schemeClr val="tx2"/>
              </a:solidFill>
            </a:endParaRPr>
          </a:p>
        </p:txBody>
      </p:sp>
      <p:pic>
        <p:nvPicPr>
          <p:cNvPr id="7" name="Content Placeholder 6"/>
          <p:cNvPicPr>
            <a:picLocks noGrp="1" noChangeAspect="1"/>
          </p:cNvPicPr>
          <p:nvPr>
            <p:ph sz="half" idx="1"/>
          </p:nvPr>
        </p:nvPicPr>
        <p:blipFill>
          <a:blip r:embed="rId2"/>
          <a:stretch>
            <a:fillRect/>
          </a:stretch>
        </p:blipFill>
        <p:spPr>
          <a:xfrm>
            <a:off x="325624" y="2152163"/>
            <a:ext cx="4038600" cy="2092960"/>
          </a:xfrm>
          <a:prstGeom prst="rect">
            <a:avLst/>
          </a:prstGeom>
        </p:spPr>
      </p:pic>
      <p:pic>
        <p:nvPicPr>
          <p:cNvPr id="9" name="Content Placeholder 8"/>
          <p:cNvPicPr>
            <a:picLocks noGrp="1" noChangeAspect="1"/>
          </p:cNvPicPr>
          <p:nvPr>
            <p:ph sz="half" idx="2"/>
          </p:nvPr>
        </p:nvPicPr>
        <p:blipFill>
          <a:blip r:embed="rId3"/>
          <a:stretch>
            <a:fillRect/>
          </a:stretch>
        </p:blipFill>
        <p:spPr>
          <a:xfrm>
            <a:off x="4648200" y="1614267"/>
            <a:ext cx="4038600" cy="2251339"/>
          </a:xfrm>
          <a:prstGeom prst="rect">
            <a:avLst/>
          </a:prstGeom>
        </p:spPr>
      </p:pic>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pic>
        <p:nvPicPr>
          <p:cNvPr id="8" name="Picture 7"/>
          <p:cNvPicPr>
            <a:picLocks noChangeAspect="1"/>
          </p:cNvPicPr>
          <p:nvPr/>
        </p:nvPicPr>
        <p:blipFill>
          <a:blip r:embed="rId4"/>
          <a:stretch>
            <a:fillRect/>
          </a:stretch>
        </p:blipFill>
        <p:spPr>
          <a:xfrm>
            <a:off x="357221" y="4421111"/>
            <a:ext cx="3943185" cy="663769"/>
          </a:xfrm>
          <a:prstGeom prst="rect">
            <a:avLst/>
          </a:prstGeom>
        </p:spPr>
      </p:pic>
      <p:pic>
        <p:nvPicPr>
          <p:cNvPr id="10" name="Picture 9"/>
          <p:cNvPicPr>
            <a:picLocks noChangeAspect="1"/>
          </p:cNvPicPr>
          <p:nvPr/>
        </p:nvPicPr>
        <p:blipFill>
          <a:blip r:embed="rId5"/>
          <a:stretch>
            <a:fillRect/>
          </a:stretch>
        </p:blipFill>
        <p:spPr>
          <a:xfrm>
            <a:off x="4651109" y="3930969"/>
            <a:ext cx="4035691" cy="2258885"/>
          </a:xfrm>
          <a:prstGeom prst="rect">
            <a:avLst/>
          </a:prstGeom>
        </p:spPr>
      </p:pic>
    </p:spTree>
    <p:extLst>
      <p:ext uri="{BB962C8B-B14F-4D97-AF65-F5344CB8AC3E}">
        <p14:creationId xmlns:p14="http://schemas.microsoft.com/office/powerpoint/2010/main" val="172051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Pelvic radiation disease (1)</a:t>
            </a:r>
            <a:endParaRPr lang="en-GB" dirty="0"/>
          </a:p>
        </p:txBody>
      </p:sp>
      <p:pic>
        <p:nvPicPr>
          <p:cNvPr id="6" name="Content Placeholder 5"/>
          <p:cNvPicPr>
            <a:picLocks noGrp="1" noChangeAspect="1"/>
          </p:cNvPicPr>
          <p:nvPr>
            <p:ph sz="half" idx="1"/>
          </p:nvPr>
        </p:nvPicPr>
        <p:blipFill>
          <a:blip r:embed="rId2"/>
          <a:stretch>
            <a:fillRect/>
          </a:stretch>
        </p:blipFill>
        <p:spPr>
          <a:xfrm>
            <a:off x="457200" y="3153469"/>
            <a:ext cx="4038600" cy="1419424"/>
          </a:xfrm>
          <a:prstGeom prst="rect">
            <a:avLst/>
          </a:prstGeom>
        </p:spPr>
      </p:pic>
      <p:pic>
        <p:nvPicPr>
          <p:cNvPr id="7" name="Content Placeholder 6"/>
          <p:cNvPicPr>
            <a:picLocks noGrp="1" noChangeAspect="1"/>
          </p:cNvPicPr>
          <p:nvPr>
            <p:ph sz="half" idx="2"/>
          </p:nvPr>
        </p:nvPicPr>
        <p:blipFill>
          <a:blip r:embed="rId3"/>
          <a:stretch>
            <a:fillRect/>
          </a:stretch>
        </p:blipFill>
        <p:spPr>
          <a:xfrm>
            <a:off x="4648200" y="2265426"/>
            <a:ext cx="4038600" cy="3195511"/>
          </a:xfrm>
          <a:prstGeom prst="rect">
            <a:avLst/>
          </a:prstGeom>
        </p:spPr>
      </p:pic>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52196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Pelvic radiation disease (2) </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827584" y="1419594"/>
            <a:ext cx="3077170" cy="4277072"/>
          </a:xfrm>
          <a:prstGeom prst="rect">
            <a:avLst/>
          </a:prstGeom>
        </p:spPr>
      </p:pic>
      <p:pic>
        <p:nvPicPr>
          <p:cNvPr id="3" name="Content Placeholder 2"/>
          <p:cNvPicPr>
            <a:picLocks noGrp="1" noChangeAspect="1"/>
          </p:cNvPicPr>
          <p:nvPr>
            <p:ph sz="half" idx="2"/>
          </p:nvPr>
        </p:nvPicPr>
        <p:blipFill>
          <a:blip r:embed="rId3"/>
          <a:stretch>
            <a:fillRect/>
          </a:stretch>
        </p:blipFill>
        <p:spPr>
          <a:xfrm>
            <a:off x="4572000" y="4146347"/>
            <a:ext cx="3609461" cy="1979816"/>
          </a:xfrm>
          <a:prstGeom prst="rect">
            <a:avLst/>
          </a:prstGeom>
        </p:spPr>
      </p:pic>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7" name="Picture 6"/>
          <p:cNvPicPr>
            <a:picLocks noChangeAspect="1"/>
          </p:cNvPicPr>
          <p:nvPr/>
        </p:nvPicPr>
        <p:blipFill>
          <a:blip r:embed="rId4"/>
          <a:stretch>
            <a:fillRect/>
          </a:stretch>
        </p:blipFill>
        <p:spPr>
          <a:xfrm>
            <a:off x="5436096" y="1402065"/>
            <a:ext cx="2102482" cy="2701690"/>
          </a:xfrm>
          <a:prstGeom prst="rect">
            <a:avLst/>
          </a:prstGeom>
        </p:spPr>
      </p:pic>
      <p:sp>
        <p:nvSpPr>
          <p:cNvPr id="4" name="TextBox 3"/>
          <p:cNvSpPr txBox="1"/>
          <p:nvPr/>
        </p:nvSpPr>
        <p:spPr>
          <a:xfrm>
            <a:off x="1462025" y="5765144"/>
            <a:ext cx="1872208" cy="369332"/>
          </a:xfrm>
          <a:prstGeom prst="rect">
            <a:avLst/>
          </a:prstGeom>
          <a:noFill/>
        </p:spPr>
        <p:txBody>
          <a:bodyPr wrap="square" rtlCol="0">
            <a:spAutoFit/>
          </a:bodyPr>
          <a:lstStyle/>
          <a:p>
            <a:r>
              <a:rPr lang="en-GB" dirty="0">
                <a:solidFill>
                  <a:schemeClr val="tx2"/>
                </a:solidFill>
              </a:rPr>
              <a:t>www.prda.org.uk</a:t>
            </a:r>
            <a:endParaRPr lang="en-GB" dirty="0">
              <a:solidFill>
                <a:schemeClr val="tx2"/>
              </a:solidFill>
            </a:endParaRPr>
          </a:p>
        </p:txBody>
      </p:sp>
    </p:spTree>
    <p:extLst>
      <p:ext uri="{BB962C8B-B14F-4D97-AF65-F5344CB8AC3E}">
        <p14:creationId xmlns:p14="http://schemas.microsoft.com/office/powerpoint/2010/main" val="3249980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Colorectal surgery late effects and services to address these</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843218" y="1600200"/>
            <a:ext cx="3266564" cy="4525963"/>
          </a:xfrm>
          <a:prstGeom prst="rect">
            <a:avLst/>
          </a:prstGeom>
        </p:spPr>
      </p:pic>
      <p:pic>
        <p:nvPicPr>
          <p:cNvPr id="7" name="Content Placeholder 6"/>
          <p:cNvPicPr>
            <a:picLocks noGrp="1" noChangeAspect="1"/>
          </p:cNvPicPr>
          <p:nvPr>
            <p:ph sz="half" idx="2"/>
          </p:nvPr>
        </p:nvPicPr>
        <p:blipFill>
          <a:blip r:embed="rId3"/>
          <a:stretch>
            <a:fillRect/>
          </a:stretch>
        </p:blipFill>
        <p:spPr>
          <a:xfrm>
            <a:off x="5201381" y="1988840"/>
            <a:ext cx="3102496" cy="1725094"/>
          </a:xfrm>
          <a:prstGeom prst="rect">
            <a:avLst/>
          </a:prstGeom>
        </p:spPr>
      </p:pic>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8" name="Picture 7"/>
          <p:cNvPicPr>
            <a:picLocks noChangeAspect="1"/>
          </p:cNvPicPr>
          <p:nvPr/>
        </p:nvPicPr>
        <p:blipFill>
          <a:blip r:embed="rId4"/>
          <a:stretch>
            <a:fillRect/>
          </a:stretch>
        </p:blipFill>
        <p:spPr>
          <a:xfrm>
            <a:off x="5220072" y="4395142"/>
            <a:ext cx="3102496" cy="1669336"/>
          </a:xfrm>
          <a:prstGeom prst="rect">
            <a:avLst/>
          </a:prstGeom>
        </p:spPr>
      </p:pic>
      <p:sp>
        <p:nvSpPr>
          <p:cNvPr id="9" name="TextBox 8"/>
          <p:cNvSpPr txBox="1"/>
          <p:nvPr/>
        </p:nvSpPr>
        <p:spPr>
          <a:xfrm>
            <a:off x="5195300" y="1600200"/>
            <a:ext cx="1224136" cy="369332"/>
          </a:xfrm>
          <a:prstGeom prst="rect">
            <a:avLst/>
          </a:prstGeom>
          <a:noFill/>
        </p:spPr>
        <p:txBody>
          <a:bodyPr wrap="square" rtlCol="0">
            <a:spAutoFit/>
          </a:bodyPr>
          <a:lstStyle/>
          <a:p>
            <a:r>
              <a:rPr lang="en-GB" dirty="0" smtClean="0">
                <a:solidFill>
                  <a:schemeClr val="tx2"/>
                </a:solidFill>
              </a:rPr>
              <a:t>Example 1</a:t>
            </a:r>
            <a:endParaRPr lang="en-GB" dirty="0">
              <a:solidFill>
                <a:schemeClr val="tx2"/>
              </a:solidFill>
            </a:endParaRPr>
          </a:p>
        </p:txBody>
      </p:sp>
      <p:sp>
        <p:nvSpPr>
          <p:cNvPr id="10" name="TextBox 9"/>
          <p:cNvSpPr txBox="1"/>
          <p:nvPr/>
        </p:nvSpPr>
        <p:spPr>
          <a:xfrm>
            <a:off x="5195300" y="3978275"/>
            <a:ext cx="1224136" cy="369332"/>
          </a:xfrm>
          <a:prstGeom prst="rect">
            <a:avLst/>
          </a:prstGeom>
          <a:noFill/>
        </p:spPr>
        <p:txBody>
          <a:bodyPr wrap="square" rtlCol="0">
            <a:spAutoFit/>
          </a:bodyPr>
          <a:lstStyle/>
          <a:p>
            <a:r>
              <a:rPr lang="en-GB" dirty="0" smtClean="0">
                <a:solidFill>
                  <a:schemeClr val="tx2"/>
                </a:solidFill>
              </a:rPr>
              <a:t>Example 2</a:t>
            </a:r>
            <a:endParaRPr lang="en-GB" dirty="0">
              <a:solidFill>
                <a:schemeClr val="tx2"/>
              </a:solidFill>
            </a:endParaRPr>
          </a:p>
        </p:txBody>
      </p:sp>
    </p:spTree>
    <p:extLst>
      <p:ext uri="{BB962C8B-B14F-4D97-AF65-F5344CB8AC3E}">
        <p14:creationId xmlns:p14="http://schemas.microsoft.com/office/powerpoint/2010/main" val="142356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chemeClr val="tx2"/>
                </a:solidFill>
              </a:rPr>
              <a:t>Cancer as a long term condition</a:t>
            </a:r>
            <a:endParaRPr lang="en-GB" dirty="0">
              <a:solidFill>
                <a:schemeClr val="tx2"/>
              </a:solidFill>
            </a:endParaRPr>
          </a:p>
        </p:txBody>
      </p:sp>
      <p:sp>
        <p:nvSpPr>
          <p:cNvPr id="6" name="Subtitle 5"/>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697367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Chemotherapy induced late effects (using CIPN as an example) and services to address these</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457200" y="2187199"/>
            <a:ext cx="4038600" cy="3351964"/>
          </a:xfrm>
          <a:prstGeom prst="rect">
            <a:avLst/>
          </a:prstGeom>
        </p:spPr>
      </p:pic>
      <p:pic>
        <p:nvPicPr>
          <p:cNvPr id="7" name="Content Placeholder 6"/>
          <p:cNvPicPr>
            <a:picLocks noGrp="1" noChangeAspect="1"/>
          </p:cNvPicPr>
          <p:nvPr>
            <p:ph sz="half" idx="2"/>
          </p:nvPr>
        </p:nvPicPr>
        <p:blipFill>
          <a:blip r:embed="rId3"/>
          <a:stretch>
            <a:fillRect/>
          </a:stretch>
        </p:blipFill>
        <p:spPr>
          <a:xfrm>
            <a:off x="4648200" y="3194275"/>
            <a:ext cx="4038600" cy="1337812"/>
          </a:xfrm>
          <a:prstGeom prst="rect">
            <a:avLst/>
          </a:prstGeom>
        </p:spPr>
      </p:pic>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48539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Social prescribing</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457200" y="2444299"/>
            <a:ext cx="4038600" cy="2837764"/>
          </a:xfrm>
          <a:prstGeom prst="rect">
            <a:avLst/>
          </a:prstGeom>
        </p:spPr>
      </p:pic>
      <p:pic>
        <p:nvPicPr>
          <p:cNvPr id="7" name="Content Placeholder 6"/>
          <p:cNvPicPr>
            <a:picLocks noGrp="1" noChangeAspect="1"/>
          </p:cNvPicPr>
          <p:nvPr>
            <p:ph sz="half" idx="2"/>
          </p:nvPr>
        </p:nvPicPr>
        <p:blipFill>
          <a:blip r:embed="rId3"/>
          <a:stretch>
            <a:fillRect/>
          </a:stretch>
        </p:blipFill>
        <p:spPr>
          <a:xfrm>
            <a:off x="5033124" y="1600200"/>
            <a:ext cx="3268751" cy="4525963"/>
          </a:xfrm>
          <a:prstGeom prst="rect">
            <a:avLst/>
          </a:prstGeom>
        </p:spPr>
      </p:pic>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069119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The future?</a:t>
            </a:r>
            <a:endParaRPr lang="en-GB" dirty="0">
              <a:solidFill>
                <a:schemeClr val="tx2"/>
              </a:solidFill>
            </a:endParaRPr>
          </a:p>
        </p:txBody>
      </p:sp>
      <p:pic>
        <p:nvPicPr>
          <p:cNvPr id="6" name="Content Placeholder 5"/>
          <p:cNvPicPr>
            <a:picLocks noGrp="1" noChangeAspect="1"/>
          </p:cNvPicPr>
          <p:nvPr>
            <p:ph sz="half" idx="1"/>
          </p:nvPr>
        </p:nvPicPr>
        <p:blipFill>
          <a:blip r:embed="rId2"/>
          <a:stretch>
            <a:fillRect/>
          </a:stretch>
        </p:blipFill>
        <p:spPr>
          <a:xfrm>
            <a:off x="722815" y="1600200"/>
            <a:ext cx="3507370" cy="4525963"/>
          </a:xfrm>
          <a:prstGeom prst="rect">
            <a:avLst/>
          </a:prstGeom>
        </p:spPr>
      </p:pic>
      <p:sp>
        <p:nvSpPr>
          <p:cNvPr id="4" name="Content Placeholder 3"/>
          <p:cNvSpPr>
            <a:spLocks noGrp="1"/>
          </p:cNvSpPr>
          <p:nvPr>
            <p:ph sz="half" idx="2"/>
          </p:nvPr>
        </p:nvSpPr>
        <p:spPr>
          <a:xfrm>
            <a:off x="4499992" y="1600200"/>
            <a:ext cx="4464496" cy="4525963"/>
          </a:xfrm>
        </p:spPr>
        <p:txBody>
          <a:bodyPr>
            <a:normAutofit/>
          </a:bodyPr>
          <a:lstStyle/>
          <a:p>
            <a:r>
              <a:rPr lang="en-GB" dirty="0" smtClean="0">
                <a:solidFill>
                  <a:schemeClr val="tx2"/>
                </a:solidFill>
              </a:rPr>
              <a:t>Long term sequelae are not to be under-estimated.</a:t>
            </a:r>
          </a:p>
          <a:p>
            <a:r>
              <a:rPr lang="en-GB" dirty="0" smtClean="0">
                <a:solidFill>
                  <a:schemeClr val="tx2"/>
                </a:solidFill>
              </a:rPr>
              <a:t>Services to address the long term consequences of cancer and its treatment need to be embraced.</a:t>
            </a:r>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392329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The role of the NMP?</a:t>
            </a:r>
            <a:endParaRPr lang="en-GB" dirty="0"/>
          </a:p>
        </p:txBody>
      </p:sp>
      <p:sp>
        <p:nvSpPr>
          <p:cNvPr id="3" name="Content Placeholder 2"/>
          <p:cNvSpPr>
            <a:spLocks noGrp="1"/>
          </p:cNvSpPr>
          <p:nvPr>
            <p:ph idx="1"/>
          </p:nvPr>
        </p:nvSpPr>
        <p:spPr/>
        <p:txBody>
          <a:bodyPr/>
          <a:lstStyle/>
          <a:p>
            <a:r>
              <a:rPr lang="en-GB" dirty="0">
                <a:solidFill>
                  <a:schemeClr val="tx2"/>
                </a:solidFill>
              </a:rPr>
              <a:t>Will be part of a multi-disciplinary </a:t>
            </a:r>
            <a:r>
              <a:rPr lang="en-GB" dirty="0" smtClean="0">
                <a:solidFill>
                  <a:schemeClr val="tx2"/>
                </a:solidFill>
              </a:rPr>
              <a:t>team.</a:t>
            </a:r>
          </a:p>
          <a:p>
            <a:r>
              <a:rPr lang="en-GB" dirty="0" smtClean="0">
                <a:solidFill>
                  <a:schemeClr val="tx2"/>
                </a:solidFill>
              </a:rPr>
              <a:t>Knowing </a:t>
            </a:r>
            <a:r>
              <a:rPr lang="en-GB" i="1" dirty="0" smtClean="0">
                <a:solidFill>
                  <a:schemeClr val="tx2"/>
                </a:solidFill>
              </a:rPr>
              <a:t>how</a:t>
            </a:r>
            <a:r>
              <a:rPr lang="en-GB" dirty="0" smtClean="0">
                <a:solidFill>
                  <a:schemeClr val="tx2"/>
                </a:solidFill>
              </a:rPr>
              <a:t> to have supportive conversations with your patients and </a:t>
            </a:r>
            <a:r>
              <a:rPr lang="en-GB" i="1" dirty="0" smtClean="0">
                <a:solidFill>
                  <a:schemeClr val="tx2"/>
                </a:solidFill>
              </a:rPr>
              <a:t>how</a:t>
            </a:r>
            <a:r>
              <a:rPr lang="en-GB" dirty="0" smtClean="0">
                <a:solidFill>
                  <a:schemeClr val="tx2"/>
                </a:solidFill>
              </a:rPr>
              <a:t> to advise or signpost is key.</a:t>
            </a:r>
          </a:p>
          <a:p>
            <a:r>
              <a:rPr lang="en-GB" dirty="0">
                <a:solidFill>
                  <a:schemeClr val="tx2"/>
                </a:solidFill>
              </a:rPr>
              <a:t>Prescribing medication </a:t>
            </a:r>
            <a:r>
              <a:rPr lang="en-GB" i="1" dirty="0">
                <a:solidFill>
                  <a:schemeClr val="tx2"/>
                </a:solidFill>
              </a:rPr>
              <a:t>may</a:t>
            </a:r>
            <a:r>
              <a:rPr lang="en-GB" dirty="0">
                <a:solidFill>
                  <a:schemeClr val="tx2"/>
                </a:solidFill>
              </a:rPr>
              <a:t> be part of our armamentarium in helping these patients with specific </a:t>
            </a:r>
            <a:r>
              <a:rPr lang="en-GB" dirty="0" smtClean="0">
                <a:solidFill>
                  <a:schemeClr val="tx2"/>
                </a:solidFill>
              </a:rPr>
              <a:t>sequelae.</a:t>
            </a:r>
            <a:endParaRPr lang="en-GB" dirty="0">
              <a:solidFill>
                <a:schemeClr val="tx2"/>
              </a:solidFill>
            </a:endParaRPr>
          </a:p>
          <a:p>
            <a:endParaRPr lang="en-GB" dirty="0" smtClean="0">
              <a:solidFill>
                <a:schemeClr val="tx2"/>
              </a:solidFill>
            </a:endParaRPr>
          </a:p>
          <a:p>
            <a:pPr marL="0" indent="0">
              <a:buNone/>
            </a:pPr>
            <a:endParaRPr lang="en-GB" dirty="0">
              <a:solidFill>
                <a:schemeClr val="tx2"/>
              </a:solidFill>
            </a:endParaRPr>
          </a:p>
          <a:p>
            <a:endParaRPr lang="en-GB" dirty="0"/>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3311898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Agenda</a:t>
            </a:r>
            <a:endParaRPr lang="en-GB"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2"/>
                </a:solidFill>
              </a:rPr>
              <a:t>Cancer as a long term condition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Personalised care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Tools to understand those needs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Needs </a:t>
            </a:r>
            <a:r>
              <a:rPr lang="en-GB" dirty="0">
                <a:solidFill>
                  <a:schemeClr val="tx2"/>
                </a:solidFill>
              </a:rPr>
              <a:t>of people living with </a:t>
            </a:r>
            <a:r>
              <a:rPr lang="en-GB" dirty="0" smtClean="0">
                <a:solidFill>
                  <a:schemeClr val="tx2"/>
                </a:solidFill>
              </a:rPr>
              <a:t>cancer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Scope of services for managing consequences and its treatment</a:t>
            </a:r>
            <a:r>
              <a:rPr lang="en-GB" dirty="0">
                <a:solidFill>
                  <a:schemeClr val="tx2"/>
                </a:solidFill>
              </a:rPr>
              <a:t> </a:t>
            </a:r>
            <a:r>
              <a:rPr lang="en-GB" dirty="0" smtClean="0">
                <a:solidFill>
                  <a:schemeClr val="tx2"/>
                </a:solidFill>
              </a:rPr>
              <a:t>including late effects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Social and pharmacological prescribing opportunities </a:t>
            </a:r>
            <a:r>
              <a:rPr lang="en-GB" b="1" dirty="0" smtClean="0">
                <a:solidFill>
                  <a:srgbClr val="FF0000"/>
                </a:solidFill>
                <a:sym typeface="Symbol" panose="05050102010706020507" pitchFamily="18" charset="2"/>
              </a:rPr>
              <a:t></a:t>
            </a:r>
            <a:endParaRPr lang="en-GB" dirty="0">
              <a:solidFill>
                <a:schemeClr val="tx2"/>
              </a:solidFill>
            </a:endParaRPr>
          </a:p>
          <a:p>
            <a:r>
              <a:rPr lang="en-GB" dirty="0" smtClean="0">
                <a:solidFill>
                  <a:schemeClr val="tx2"/>
                </a:solidFill>
              </a:rPr>
              <a:t>Summing up </a:t>
            </a:r>
            <a:r>
              <a:rPr lang="en-GB" b="1" dirty="0" smtClean="0">
                <a:solidFill>
                  <a:srgbClr val="FF0000"/>
                </a:solidFill>
                <a:sym typeface="Symbol" panose="05050102010706020507" pitchFamily="18" charset="2"/>
              </a:rPr>
              <a:t></a:t>
            </a:r>
            <a:endParaRPr lang="en-GB" dirty="0">
              <a:solidFill>
                <a:schemeClr val="tx2"/>
              </a:solidFill>
            </a:endParaRPr>
          </a:p>
          <a:p>
            <a:endParaRPr lang="en-GB" dirty="0" smtClean="0">
              <a:solidFill>
                <a:schemeClr val="tx2"/>
              </a:solidFill>
            </a:endParaRPr>
          </a:p>
        </p:txBody>
      </p:sp>
      <p:sp>
        <p:nvSpPr>
          <p:cNvPr id="4" name="Footer Placeholder 3"/>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1844577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ristopher\Desktop\BOARD AGM\Fly-In-To-Vi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268759"/>
            <a:ext cx="5823371" cy="3796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p:txBody>
          <a:bodyPr>
            <a:normAutofit fontScale="90000"/>
          </a:bodyPr>
          <a:lstStyle/>
          <a:p>
            <a:r>
              <a:rPr lang="en-GB" dirty="0"/>
              <a:t/>
            </a:r>
            <a:br>
              <a:rPr lang="en-GB" dirty="0"/>
            </a:br>
            <a:r>
              <a:rPr lang="en-GB" dirty="0">
                <a:solidFill>
                  <a:schemeClr val="tx2"/>
                </a:solidFill>
              </a:rPr>
              <a:t>Thank you for listening!</a:t>
            </a: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smtClean="0">
                <a:solidFill>
                  <a:schemeClr val="tx2"/>
                </a:solidFill>
              </a:rPr>
              <a:t>christopher.scrase@esneft.nhs.uk</a:t>
            </a:r>
            <a:endParaRPr lang="en-GB" dirty="0">
              <a:solidFill>
                <a:schemeClr val="tx2"/>
              </a:solidFill>
            </a:endParaRPr>
          </a:p>
        </p:txBody>
      </p:sp>
      <p:sp>
        <p:nvSpPr>
          <p:cNvPr id="2" name="Footer Placeholder 1"/>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230570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Cancer as a long term condition</a:t>
            </a:r>
            <a:endParaRPr lang="en-GB" dirty="0">
              <a:solidFill>
                <a:schemeClr val="tx2"/>
              </a:solidFill>
            </a:endParaRPr>
          </a:p>
        </p:txBody>
      </p:sp>
      <p:pic>
        <p:nvPicPr>
          <p:cNvPr id="5" name="Content Placeholder 4"/>
          <p:cNvPicPr>
            <a:picLocks noGrp="1" noChangeAspect="1"/>
          </p:cNvPicPr>
          <p:nvPr>
            <p:ph idx="1"/>
          </p:nvPr>
        </p:nvPicPr>
        <p:blipFill>
          <a:blip r:embed="rId2"/>
          <a:stretch>
            <a:fillRect/>
          </a:stretch>
        </p:blipFill>
        <p:spPr>
          <a:xfrm>
            <a:off x="534378" y="1600200"/>
            <a:ext cx="8075244" cy="4525963"/>
          </a:xfrm>
          <a:prstGeom prst="rect">
            <a:avLst/>
          </a:prstGeom>
        </p:spPr>
      </p:pic>
      <p:sp>
        <p:nvSpPr>
          <p:cNvPr id="3" name="Footer Placeholder 2"/>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104585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chemeClr val="tx2"/>
                </a:solidFill>
              </a:rPr>
              <a:t>Personalised care</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265760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928992" cy="1143000"/>
          </a:xfrm>
        </p:spPr>
        <p:txBody>
          <a:bodyPr>
            <a:normAutofit fontScale="90000"/>
          </a:bodyPr>
          <a:lstStyle/>
          <a:p>
            <a:r>
              <a:rPr lang="en-GB" dirty="0" smtClean="0">
                <a:solidFill>
                  <a:schemeClr val="tx2"/>
                </a:solidFill>
              </a:rPr>
              <a:t>The breadth of personalised care across the cancer journey [courtesy </a:t>
            </a:r>
            <a:r>
              <a:rPr lang="en-GB" dirty="0" err="1" smtClean="0">
                <a:solidFill>
                  <a:schemeClr val="tx2"/>
                </a:solidFill>
              </a:rPr>
              <a:t>EoE</a:t>
            </a:r>
            <a:r>
              <a:rPr lang="en-GB" dirty="0" smtClean="0">
                <a:solidFill>
                  <a:schemeClr val="tx2"/>
                </a:solidFill>
              </a:rPr>
              <a:t> CA]</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457200" y="1692907"/>
            <a:ext cx="8229600" cy="4340549"/>
          </a:xfrm>
          <a:prstGeom prst="rect">
            <a:avLst/>
          </a:prstGeom>
        </p:spPr>
      </p:pic>
      <p:sp>
        <p:nvSpPr>
          <p:cNvPr id="3" name="Footer Placeholder 2"/>
          <p:cNvSpPr>
            <a:spLocks noGrp="1"/>
          </p:cNvSpPr>
          <p:nvPr>
            <p:ph type="ftr" sz="quarter" idx="11"/>
          </p:nvPr>
        </p:nvSpPr>
        <p:spPr/>
        <p:txBody>
          <a:bodyPr/>
          <a:lstStyle/>
          <a:p>
            <a:r>
              <a:rPr lang="en-GB" smtClean="0">
                <a:solidFill>
                  <a:schemeClr val="tx2"/>
                </a:solidFill>
              </a:rPr>
              <a:t>Non Medical Prescribing in Cancer Care Summit: October 2022</a:t>
            </a:r>
            <a:endParaRPr lang="en-GB" dirty="0">
              <a:solidFill>
                <a:schemeClr val="tx2"/>
              </a:solidFill>
            </a:endParaRPr>
          </a:p>
        </p:txBody>
      </p:sp>
    </p:spTree>
    <p:extLst>
      <p:ext uri="{BB962C8B-B14F-4D97-AF65-F5344CB8AC3E}">
        <p14:creationId xmlns:p14="http://schemas.microsoft.com/office/powerpoint/2010/main" val="3712940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EE61-7AB7-4E83-8ECF-DA2F0C0B340D}"/>
              </a:ext>
            </a:extLst>
          </p:cNvPr>
          <p:cNvSpPr>
            <a:spLocks noGrp="1"/>
          </p:cNvSpPr>
          <p:nvPr>
            <p:ph type="title"/>
          </p:nvPr>
        </p:nvSpPr>
        <p:spPr/>
        <p:txBody>
          <a:bodyPr>
            <a:normAutofit fontScale="90000"/>
          </a:bodyPr>
          <a:lstStyle/>
          <a:p>
            <a:r>
              <a:rPr lang="en-GB" dirty="0">
                <a:solidFill>
                  <a:schemeClr val="tx2"/>
                </a:solidFill>
              </a:rPr>
              <a:t>Personalised Care for people living with cancer</a:t>
            </a:r>
          </a:p>
        </p:txBody>
      </p:sp>
      <p:sp>
        <p:nvSpPr>
          <p:cNvPr id="3" name="Content Placeholder 2">
            <a:extLst>
              <a:ext uri="{FF2B5EF4-FFF2-40B4-BE49-F238E27FC236}">
                <a16:creationId xmlns:a16="http://schemas.microsoft.com/office/drawing/2014/main" id="{A1B88C49-C395-45D5-8523-0D6EB00AC893}"/>
              </a:ext>
            </a:extLst>
          </p:cNvPr>
          <p:cNvSpPr>
            <a:spLocks noGrp="1"/>
          </p:cNvSpPr>
          <p:nvPr>
            <p:ph idx="1"/>
          </p:nvPr>
        </p:nvSpPr>
        <p:spPr>
          <a:xfrm>
            <a:off x="354360" y="1988840"/>
            <a:ext cx="8435280" cy="3960440"/>
          </a:xfrm>
        </p:spPr>
        <p:txBody>
          <a:bodyPr>
            <a:normAutofit fontScale="55000" lnSpcReduction="20000"/>
          </a:bodyPr>
          <a:lstStyle/>
          <a:p>
            <a:r>
              <a:rPr lang="en-GB" sz="4400" dirty="0">
                <a:solidFill>
                  <a:schemeClr val="tx2"/>
                </a:solidFill>
              </a:rPr>
              <a:t>Relevant throughout the whole cancer pathway</a:t>
            </a:r>
          </a:p>
          <a:p>
            <a:r>
              <a:rPr lang="en-GB" sz="4400" dirty="0">
                <a:solidFill>
                  <a:schemeClr val="tx2"/>
                </a:solidFill>
              </a:rPr>
              <a:t>Needs have to be identified before they can be addressed and people may require support in identifying their needs</a:t>
            </a:r>
          </a:p>
          <a:p>
            <a:r>
              <a:rPr lang="en-GB" sz="4400" dirty="0">
                <a:solidFill>
                  <a:schemeClr val="tx2"/>
                </a:solidFill>
              </a:rPr>
              <a:t>The needs of a person living with cancer will change as they progress through their experience with cancer so should to be regularly assessed</a:t>
            </a:r>
          </a:p>
          <a:p>
            <a:r>
              <a:rPr lang="en-GB" sz="4400" dirty="0">
                <a:solidFill>
                  <a:schemeClr val="tx2"/>
                </a:solidFill>
              </a:rPr>
              <a:t>Personalised care is the responsibility of everyone supporting a person living with cancer and is best provided by multiple different professionals</a:t>
            </a:r>
          </a:p>
          <a:p>
            <a:r>
              <a:rPr lang="en-GB" sz="4400" dirty="0">
                <a:solidFill>
                  <a:schemeClr val="tx2"/>
                </a:solidFill>
              </a:rPr>
              <a:t>Supported self-management is core to personalised care</a:t>
            </a:r>
          </a:p>
          <a:p>
            <a:endParaRPr lang="en-GB" dirty="0"/>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spTree>
    <p:extLst>
      <p:ext uri="{BB962C8B-B14F-4D97-AF65-F5344CB8AC3E}">
        <p14:creationId xmlns:p14="http://schemas.microsoft.com/office/powerpoint/2010/main" val="155307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Elements of personalised care</a:t>
            </a:r>
            <a:endParaRPr lang="en-GB" dirty="0">
              <a:solidFill>
                <a:schemeClr val="tx2"/>
              </a:solidFill>
            </a:endParaRPr>
          </a:p>
        </p:txBody>
      </p:sp>
      <p:sp>
        <p:nvSpPr>
          <p:cNvPr id="4" name="Content Placeholder 3"/>
          <p:cNvSpPr>
            <a:spLocks noGrp="1"/>
          </p:cNvSpPr>
          <p:nvPr>
            <p:ph sz="half" idx="2"/>
          </p:nvPr>
        </p:nvSpPr>
        <p:spPr>
          <a:xfrm>
            <a:off x="4648200" y="1394800"/>
            <a:ext cx="4038600" cy="4853136"/>
          </a:xfrm>
        </p:spPr>
        <p:txBody>
          <a:bodyPr>
            <a:normAutofit fontScale="55000" lnSpcReduction="20000"/>
          </a:bodyPr>
          <a:lstStyle/>
          <a:p>
            <a:pPr marL="285750" lvl="0" indent="-285750">
              <a:spcBef>
                <a:spcPts val="0"/>
              </a:spcBef>
              <a:defRPr/>
            </a:pPr>
            <a:r>
              <a:rPr lang="en-GB" sz="2900" b="1" dirty="0">
                <a:solidFill>
                  <a:schemeClr val="tx2"/>
                </a:solidFill>
              </a:rPr>
              <a:t>Supportive conversations </a:t>
            </a:r>
            <a:r>
              <a:rPr lang="en-GB" sz="2900" dirty="0">
                <a:solidFill>
                  <a:schemeClr val="tx2"/>
                </a:solidFill>
              </a:rPr>
              <a:t>– facilitated by holistic needs assessment, treatment summary and cancer care review interactions</a:t>
            </a:r>
          </a:p>
          <a:p>
            <a:pPr marL="285750" lvl="0" indent="-285750">
              <a:spcBef>
                <a:spcPts val="0"/>
              </a:spcBef>
              <a:defRPr/>
            </a:pPr>
            <a:endParaRPr lang="en-GB" sz="2900" dirty="0">
              <a:solidFill>
                <a:schemeClr val="tx2"/>
              </a:solidFill>
            </a:endParaRPr>
          </a:p>
          <a:p>
            <a:pPr marL="285750" lvl="0" indent="-285750">
              <a:spcBef>
                <a:spcPts val="0"/>
              </a:spcBef>
              <a:defRPr/>
            </a:pPr>
            <a:r>
              <a:rPr lang="en-GB" sz="2900" b="1" dirty="0">
                <a:solidFill>
                  <a:schemeClr val="tx2"/>
                </a:solidFill>
              </a:rPr>
              <a:t>Provision of information </a:t>
            </a:r>
            <a:r>
              <a:rPr lang="en-GB" sz="2900" dirty="0">
                <a:solidFill>
                  <a:schemeClr val="tx2"/>
                </a:solidFill>
              </a:rPr>
              <a:t>– during conversations, digitally, including health and wellbeing information and support via various channels</a:t>
            </a:r>
          </a:p>
          <a:p>
            <a:pPr marL="285750" lvl="0" indent="-285750">
              <a:spcBef>
                <a:spcPts val="0"/>
              </a:spcBef>
              <a:defRPr/>
            </a:pPr>
            <a:endParaRPr lang="en-GB" sz="2900" dirty="0">
              <a:solidFill>
                <a:schemeClr val="tx2"/>
              </a:solidFill>
            </a:endParaRPr>
          </a:p>
          <a:p>
            <a:pPr marL="285750" lvl="0" indent="-285750">
              <a:spcBef>
                <a:spcPts val="0"/>
              </a:spcBef>
              <a:defRPr/>
            </a:pPr>
            <a:r>
              <a:rPr lang="en-GB" sz="2900" b="1" dirty="0">
                <a:solidFill>
                  <a:schemeClr val="tx2"/>
                </a:solidFill>
              </a:rPr>
              <a:t>Holistic assessments to identify needs </a:t>
            </a:r>
            <a:r>
              <a:rPr lang="en-GB" sz="2900" dirty="0">
                <a:solidFill>
                  <a:schemeClr val="tx2"/>
                </a:solidFill>
              </a:rPr>
              <a:t>– facilitated by HNA delivered in all settings</a:t>
            </a:r>
          </a:p>
          <a:p>
            <a:pPr marL="285750" lvl="0" indent="-285750">
              <a:spcBef>
                <a:spcPts val="0"/>
              </a:spcBef>
              <a:defRPr/>
            </a:pPr>
            <a:endParaRPr lang="en-GB" sz="2900" dirty="0">
              <a:solidFill>
                <a:schemeClr val="tx2"/>
              </a:solidFill>
            </a:endParaRPr>
          </a:p>
          <a:p>
            <a:pPr marL="285750" lvl="0" indent="-285750">
              <a:spcBef>
                <a:spcPts val="0"/>
              </a:spcBef>
              <a:defRPr/>
            </a:pPr>
            <a:r>
              <a:rPr lang="en-GB" sz="2900" b="1" dirty="0">
                <a:solidFill>
                  <a:schemeClr val="tx2"/>
                </a:solidFill>
              </a:rPr>
              <a:t>Personalised care and support planning to address needs </a:t>
            </a:r>
            <a:r>
              <a:rPr lang="en-GB" sz="2900" dirty="0">
                <a:solidFill>
                  <a:schemeClr val="tx2"/>
                </a:solidFill>
              </a:rPr>
              <a:t>– facilitated by HNA, care and support planning, delivered in all settings</a:t>
            </a:r>
          </a:p>
          <a:p>
            <a:pPr marL="285750" lvl="0" indent="-285750">
              <a:spcBef>
                <a:spcPts val="0"/>
              </a:spcBef>
              <a:defRPr/>
            </a:pPr>
            <a:endParaRPr lang="en-GB" sz="2900" dirty="0">
              <a:solidFill>
                <a:schemeClr val="tx2"/>
              </a:solidFill>
            </a:endParaRPr>
          </a:p>
          <a:p>
            <a:pPr marL="285750" lvl="0" indent="-285750">
              <a:spcBef>
                <a:spcPts val="0"/>
              </a:spcBef>
              <a:defRPr/>
            </a:pPr>
            <a:r>
              <a:rPr lang="en-GB" sz="2900" b="1" dirty="0">
                <a:solidFill>
                  <a:schemeClr val="tx2"/>
                </a:solidFill>
              </a:rPr>
              <a:t>Navigation to services to meet areas of physical and psychosocial needs </a:t>
            </a:r>
            <a:r>
              <a:rPr lang="en-GB" sz="2900" dirty="0">
                <a:solidFill>
                  <a:schemeClr val="tx2"/>
                </a:solidFill>
              </a:rPr>
              <a:t>– including health and wellbeing support, community services and digital tool/channels</a:t>
            </a:r>
          </a:p>
          <a:p>
            <a:endParaRPr lang="en-GB" dirty="0"/>
          </a:p>
        </p:txBody>
      </p:sp>
      <p:sp>
        <p:nvSpPr>
          <p:cNvPr id="5" name="Footer Placeholder 4"/>
          <p:cNvSpPr>
            <a:spLocks noGrp="1"/>
          </p:cNvSpPr>
          <p:nvPr>
            <p:ph type="ftr" sz="quarter" idx="11"/>
          </p:nvPr>
        </p:nvSpPr>
        <p:spPr/>
        <p:txBody>
          <a:bodyPr/>
          <a:lstStyle/>
          <a:p>
            <a:r>
              <a:rPr lang="en-GB" smtClean="0"/>
              <a:t>Non Medical Prescribing in Cancer Care Summit: October 2022</a:t>
            </a:r>
            <a:endParaRPr lang="en-GB" dirty="0"/>
          </a:p>
        </p:txBody>
      </p:sp>
      <p:pic>
        <p:nvPicPr>
          <p:cNvPr id="6" name="Picture 2"/>
          <p:cNvPicPr>
            <a:picLocks noGrp="1" noChangeAspect="1" noChangeArrowheads="1"/>
          </p:cNvPicPr>
          <p:nvPr>
            <p:ph sz="half" idx="1"/>
          </p:nvPr>
        </p:nvPicPr>
        <p:blipFill rotWithShape="1">
          <a:blip r:embed="rId2" cstate="print"/>
          <a:srcRect t="25879" r="53297" b="2722"/>
          <a:stretch/>
        </p:blipFill>
        <p:spPr bwMode="auto">
          <a:xfrm>
            <a:off x="539552" y="2197514"/>
            <a:ext cx="3776653" cy="3247709"/>
          </a:xfrm>
          <a:prstGeom prst="rect">
            <a:avLst/>
          </a:prstGeom>
          <a:noFill/>
          <a:ln w="9525">
            <a:noFill/>
            <a:miter lim="800000"/>
            <a:headEnd/>
            <a:tailEnd/>
          </a:ln>
          <a:effectLst/>
        </p:spPr>
      </p:pic>
    </p:spTree>
    <p:extLst>
      <p:ext uri="{BB962C8B-B14F-4D97-AF65-F5344CB8AC3E}">
        <p14:creationId xmlns:p14="http://schemas.microsoft.com/office/powerpoint/2010/main" val="121247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Personalised care interventions</a:t>
            </a:r>
            <a:endParaRPr lang="en-GB" dirty="0">
              <a:solidFill>
                <a:schemeClr val="tx2"/>
              </a:solidFill>
            </a:endParaRPr>
          </a:p>
        </p:txBody>
      </p:sp>
      <p:sp>
        <p:nvSpPr>
          <p:cNvPr id="4" name="Footer Placeholder 3"/>
          <p:cNvSpPr>
            <a:spLocks noGrp="1"/>
          </p:cNvSpPr>
          <p:nvPr>
            <p:ph type="ftr" sz="quarter" idx="11"/>
          </p:nvPr>
        </p:nvSpPr>
        <p:spPr/>
        <p:txBody>
          <a:bodyPr/>
          <a:lstStyle/>
          <a:p>
            <a:r>
              <a:rPr lang="en-GB" smtClean="0"/>
              <a:t>Non Medical Prescribing in Cancer Care Summit: October 2022</a:t>
            </a:r>
            <a:endParaRPr lang="en-GB" dirty="0"/>
          </a:p>
        </p:txBody>
      </p:sp>
      <p:graphicFrame>
        <p:nvGraphicFramePr>
          <p:cNvPr id="5" name="Content Placeholder 4">
            <a:extLst>
              <a:ext uri="{FF2B5EF4-FFF2-40B4-BE49-F238E27FC236}">
                <a16:creationId xmlns:a16="http://schemas.microsoft.com/office/drawing/2014/main" id="{9A440D0E-F328-4B20-BE50-208A956495AE}"/>
              </a:ext>
            </a:extLst>
          </p:cNvPr>
          <p:cNvGraphicFramePr>
            <a:graphicFrameLocks noGrp="1"/>
          </p:cNvGraphicFramePr>
          <p:nvPr>
            <p:ph idx="1"/>
            <p:extLst>
              <p:ext uri="{D42A27DB-BD31-4B8C-83A1-F6EECF244321}">
                <p14:modId xmlns:p14="http://schemas.microsoft.com/office/powerpoint/2010/main" val="6602263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43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3249</TotalTime>
  <Words>1640</Words>
  <Application>Microsoft Office PowerPoint</Application>
  <PresentationFormat>On-screen Show (4:3)</PresentationFormat>
  <Paragraphs>171</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Symbol</vt:lpstr>
      <vt:lpstr>Office Theme</vt:lpstr>
      <vt:lpstr>Prescribing for late effects and in cancer survivorship: opportunities for the non-medical prescriber </vt:lpstr>
      <vt:lpstr>Agenda</vt:lpstr>
      <vt:lpstr>Cancer as a long term condition</vt:lpstr>
      <vt:lpstr>Cancer as a long term condition</vt:lpstr>
      <vt:lpstr>Personalised care</vt:lpstr>
      <vt:lpstr>The breadth of personalised care across the cancer journey [courtesy EoE CA]</vt:lpstr>
      <vt:lpstr>Personalised Care for people living with cancer</vt:lpstr>
      <vt:lpstr>Elements of personalised care</vt:lpstr>
      <vt:lpstr>Personalised care interventions</vt:lpstr>
      <vt:lpstr>Tools to evaluate ‘needs’</vt:lpstr>
      <vt:lpstr>Holistic needs assessments &amp; Personal concerns inventories</vt:lpstr>
      <vt:lpstr>What are the needs identified by patients?</vt:lpstr>
      <vt:lpstr>Needs of People Living with Cancer</vt:lpstr>
      <vt:lpstr>Late effects, long-term problems, and unmet needs of cancer survivors (1) </vt:lpstr>
      <vt:lpstr>Late effects, long-term problems, and unmet needs of cancer survivors (2) </vt:lpstr>
      <vt:lpstr>Late effects, long-term problems, and unmet needs of cancer survivors (3)</vt:lpstr>
      <vt:lpstr>How to we integrate identification and management of late effects into follow up?</vt:lpstr>
      <vt:lpstr>Consequences of cancer and its treatment including late effects</vt:lpstr>
      <vt:lpstr>Let’s consider then the cancer management offered…..</vt:lpstr>
      <vt:lpstr>Radiotherapy (and strategies to reduce CoT)</vt:lpstr>
      <vt:lpstr>Chemotherapy and the changing world of drug types and approaches</vt:lpstr>
      <vt:lpstr>Surgery is also becoming increasingly technology-driven</vt:lpstr>
      <vt:lpstr>Scope of services for managing consequences of cancer and its treatment including late effects and prescribing opportunities</vt:lpstr>
      <vt:lpstr>Enhanced supportive care</vt:lpstr>
      <vt:lpstr>Children &amp; TYA specialist services</vt:lpstr>
      <vt:lpstr>Radiotherapy late effects services</vt:lpstr>
      <vt:lpstr>Pelvic radiation disease (1)</vt:lpstr>
      <vt:lpstr>Pelvic radiation disease (2) </vt:lpstr>
      <vt:lpstr>Colorectal surgery late effects and services to address these</vt:lpstr>
      <vt:lpstr>Chemotherapy induced late effects (using CIPN as an example) and services to address these</vt:lpstr>
      <vt:lpstr>Social prescribing</vt:lpstr>
      <vt:lpstr>The future?</vt:lpstr>
      <vt:lpstr>The role of the NMP?</vt:lpstr>
      <vt:lpstr>Agenda</vt:lpstr>
      <vt:lpstr> Thank you for listening!        christopher.scrase@esneft.nhs.uk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effective risk stratified follow up and personalised care</dc:title>
  <dc:creator>Scrase, Christopher</dc:creator>
  <cp:lastModifiedBy>Scrase, Christopher</cp:lastModifiedBy>
  <cp:revision>393</cp:revision>
  <dcterms:modified xsi:type="dcterms:W3CDTF">2022-10-09T15:25:05Z</dcterms:modified>
</cp:coreProperties>
</file>