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12796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9872" y="146684"/>
            <a:ext cx="6908800" cy="5883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1375" y="3232149"/>
            <a:ext cx="4164965" cy="147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mmad.qureshi@nhs.net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509000" cy="6858000"/>
            <a:chOff x="0" y="0"/>
            <a:chExt cx="8509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4572000" cy="6858000"/>
            </a:xfrm>
            <a:custGeom>
              <a:avLst/>
              <a:gdLst/>
              <a:ahLst/>
              <a:cxnLst/>
              <a:rect l="l" t="t" r="r" b="b"/>
              <a:pathLst>
                <a:path w="4572000" h="6858000">
                  <a:moveTo>
                    <a:pt x="457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0" y="6858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99C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5800" y="990600"/>
              <a:ext cx="5181600" cy="1905000"/>
            </a:xfrm>
            <a:custGeom>
              <a:avLst/>
              <a:gdLst/>
              <a:ahLst/>
              <a:cxnLst/>
              <a:rect l="l" t="t" r="r" b="b"/>
              <a:pathLst>
                <a:path w="5181600" h="1905000">
                  <a:moveTo>
                    <a:pt x="4229100" y="0"/>
                  </a:moveTo>
                  <a:lnTo>
                    <a:pt x="952500" y="0"/>
                  </a:lnTo>
                  <a:lnTo>
                    <a:pt x="904961" y="1165"/>
                  </a:lnTo>
                  <a:lnTo>
                    <a:pt x="858025" y="4626"/>
                  </a:lnTo>
                  <a:lnTo>
                    <a:pt x="811747" y="10327"/>
                  </a:lnTo>
                  <a:lnTo>
                    <a:pt x="766182" y="18215"/>
                  </a:lnTo>
                  <a:lnTo>
                    <a:pt x="721383" y="28233"/>
                  </a:lnTo>
                  <a:lnTo>
                    <a:pt x="677407" y="40329"/>
                  </a:lnTo>
                  <a:lnTo>
                    <a:pt x="634306" y="54446"/>
                  </a:lnTo>
                  <a:lnTo>
                    <a:pt x="592136" y="70532"/>
                  </a:lnTo>
                  <a:lnTo>
                    <a:pt x="550951" y="88530"/>
                  </a:lnTo>
                  <a:lnTo>
                    <a:pt x="510807" y="108387"/>
                  </a:lnTo>
                  <a:lnTo>
                    <a:pt x="471757" y="130048"/>
                  </a:lnTo>
                  <a:lnTo>
                    <a:pt x="433855" y="153457"/>
                  </a:lnTo>
                  <a:lnTo>
                    <a:pt x="397158" y="178562"/>
                  </a:lnTo>
                  <a:lnTo>
                    <a:pt x="361718" y="205307"/>
                  </a:lnTo>
                  <a:lnTo>
                    <a:pt x="327591" y="233638"/>
                  </a:lnTo>
                  <a:lnTo>
                    <a:pt x="294832" y="263499"/>
                  </a:lnTo>
                  <a:lnTo>
                    <a:pt x="263494" y="294837"/>
                  </a:lnTo>
                  <a:lnTo>
                    <a:pt x="233633" y="327597"/>
                  </a:lnTo>
                  <a:lnTo>
                    <a:pt x="205303" y="361723"/>
                  </a:lnTo>
                  <a:lnTo>
                    <a:pt x="178559" y="397163"/>
                  </a:lnTo>
                  <a:lnTo>
                    <a:pt x="153454" y="433861"/>
                  </a:lnTo>
                  <a:lnTo>
                    <a:pt x="130045" y="471762"/>
                  </a:lnTo>
                  <a:lnTo>
                    <a:pt x="108384" y="510812"/>
                  </a:lnTo>
                  <a:lnTo>
                    <a:pt x="88528" y="550957"/>
                  </a:lnTo>
                  <a:lnTo>
                    <a:pt x="70530" y="592141"/>
                  </a:lnTo>
                  <a:lnTo>
                    <a:pt x="54445" y="634311"/>
                  </a:lnTo>
                  <a:lnTo>
                    <a:pt x="40328" y="677411"/>
                  </a:lnTo>
                  <a:lnTo>
                    <a:pt x="28233" y="721387"/>
                  </a:lnTo>
                  <a:lnTo>
                    <a:pt x="18214" y="766185"/>
                  </a:lnTo>
                  <a:lnTo>
                    <a:pt x="10327" y="811750"/>
                  </a:lnTo>
                  <a:lnTo>
                    <a:pt x="4626" y="858027"/>
                  </a:lnTo>
                  <a:lnTo>
                    <a:pt x="1165" y="904962"/>
                  </a:lnTo>
                  <a:lnTo>
                    <a:pt x="0" y="952500"/>
                  </a:lnTo>
                  <a:lnTo>
                    <a:pt x="1165" y="1000037"/>
                  </a:lnTo>
                  <a:lnTo>
                    <a:pt x="4626" y="1046972"/>
                  </a:lnTo>
                  <a:lnTo>
                    <a:pt x="10327" y="1093249"/>
                  </a:lnTo>
                  <a:lnTo>
                    <a:pt x="18214" y="1138814"/>
                  </a:lnTo>
                  <a:lnTo>
                    <a:pt x="28233" y="1183612"/>
                  </a:lnTo>
                  <a:lnTo>
                    <a:pt x="40328" y="1227588"/>
                  </a:lnTo>
                  <a:lnTo>
                    <a:pt x="54445" y="1270688"/>
                  </a:lnTo>
                  <a:lnTo>
                    <a:pt x="70530" y="1312858"/>
                  </a:lnTo>
                  <a:lnTo>
                    <a:pt x="88528" y="1354042"/>
                  </a:lnTo>
                  <a:lnTo>
                    <a:pt x="108384" y="1394187"/>
                  </a:lnTo>
                  <a:lnTo>
                    <a:pt x="130045" y="1433237"/>
                  </a:lnTo>
                  <a:lnTo>
                    <a:pt x="153454" y="1471138"/>
                  </a:lnTo>
                  <a:lnTo>
                    <a:pt x="178559" y="1507836"/>
                  </a:lnTo>
                  <a:lnTo>
                    <a:pt x="205303" y="1543276"/>
                  </a:lnTo>
                  <a:lnTo>
                    <a:pt x="233633" y="1577402"/>
                  </a:lnTo>
                  <a:lnTo>
                    <a:pt x="263494" y="1610162"/>
                  </a:lnTo>
                  <a:lnTo>
                    <a:pt x="294832" y="1641500"/>
                  </a:lnTo>
                  <a:lnTo>
                    <a:pt x="327591" y="1671361"/>
                  </a:lnTo>
                  <a:lnTo>
                    <a:pt x="361718" y="1699692"/>
                  </a:lnTo>
                  <a:lnTo>
                    <a:pt x="397158" y="1726437"/>
                  </a:lnTo>
                  <a:lnTo>
                    <a:pt x="433855" y="1751542"/>
                  </a:lnTo>
                  <a:lnTo>
                    <a:pt x="471757" y="1774952"/>
                  </a:lnTo>
                  <a:lnTo>
                    <a:pt x="510807" y="1796612"/>
                  </a:lnTo>
                  <a:lnTo>
                    <a:pt x="550951" y="1816469"/>
                  </a:lnTo>
                  <a:lnTo>
                    <a:pt x="592136" y="1834467"/>
                  </a:lnTo>
                  <a:lnTo>
                    <a:pt x="634306" y="1850553"/>
                  </a:lnTo>
                  <a:lnTo>
                    <a:pt x="677407" y="1864670"/>
                  </a:lnTo>
                  <a:lnTo>
                    <a:pt x="721383" y="1876766"/>
                  </a:lnTo>
                  <a:lnTo>
                    <a:pt x="766182" y="1886784"/>
                  </a:lnTo>
                  <a:lnTo>
                    <a:pt x="811747" y="1894672"/>
                  </a:lnTo>
                  <a:lnTo>
                    <a:pt x="858025" y="1900373"/>
                  </a:lnTo>
                  <a:lnTo>
                    <a:pt x="904961" y="1903834"/>
                  </a:lnTo>
                  <a:lnTo>
                    <a:pt x="952500" y="1905000"/>
                  </a:lnTo>
                  <a:lnTo>
                    <a:pt x="4229100" y="1905000"/>
                  </a:lnTo>
                  <a:lnTo>
                    <a:pt x="4276637" y="1903834"/>
                  </a:lnTo>
                  <a:lnTo>
                    <a:pt x="4323572" y="1900373"/>
                  </a:lnTo>
                  <a:lnTo>
                    <a:pt x="4369849" y="1894672"/>
                  </a:lnTo>
                  <a:lnTo>
                    <a:pt x="4415414" y="1886784"/>
                  </a:lnTo>
                  <a:lnTo>
                    <a:pt x="4460212" y="1876766"/>
                  </a:lnTo>
                  <a:lnTo>
                    <a:pt x="4504188" y="1864670"/>
                  </a:lnTo>
                  <a:lnTo>
                    <a:pt x="4547288" y="1850553"/>
                  </a:lnTo>
                  <a:lnTo>
                    <a:pt x="4589458" y="1834467"/>
                  </a:lnTo>
                  <a:lnTo>
                    <a:pt x="4630642" y="1816469"/>
                  </a:lnTo>
                  <a:lnTo>
                    <a:pt x="4670787" y="1796612"/>
                  </a:lnTo>
                  <a:lnTo>
                    <a:pt x="4709837" y="1774952"/>
                  </a:lnTo>
                  <a:lnTo>
                    <a:pt x="4747738" y="1751542"/>
                  </a:lnTo>
                  <a:lnTo>
                    <a:pt x="4784436" y="1726437"/>
                  </a:lnTo>
                  <a:lnTo>
                    <a:pt x="4819876" y="1699692"/>
                  </a:lnTo>
                  <a:lnTo>
                    <a:pt x="4854002" y="1671361"/>
                  </a:lnTo>
                  <a:lnTo>
                    <a:pt x="4886762" y="1641500"/>
                  </a:lnTo>
                  <a:lnTo>
                    <a:pt x="4918100" y="1610162"/>
                  </a:lnTo>
                  <a:lnTo>
                    <a:pt x="4947961" y="1577402"/>
                  </a:lnTo>
                  <a:lnTo>
                    <a:pt x="4976292" y="1543276"/>
                  </a:lnTo>
                  <a:lnTo>
                    <a:pt x="5003037" y="1507836"/>
                  </a:lnTo>
                  <a:lnTo>
                    <a:pt x="5028142" y="1471138"/>
                  </a:lnTo>
                  <a:lnTo>
                    <a:pt x="5051551" y="1433237"/>
                  </a:lnTo>
                  <a:lnTo>
                    <a:pt x="5073212" y="1394187"/>
                  </a:lnTo>
                  <a:lnTo>
                    <a:pt x="5093069" y="1354042"/>
                  </a:lnTo>
                  <a:lnTo>
                    <a:pt x="5111067" y="1312858"/>
                  </a:lnTo>
                  <a:lnTo>
                    <a:pt x="5127153" y="1270688"/>
                  </a:lnTo>
                  <a:lnTo>
                    <a:pt x="5141270" y="1227588"/>
                  </a:lnTo>
                  <a:lnTo>
                    <a:pt x="5153366" y="1183612"/>
                  </a:lnTo>
                  <a:lnTo>
                    <a:pt x="5163384" y="1138814"/>
                  </a:lnTo>
                  <a:lnTo>
                    <a:pt x="5171272" y="1093249"/>
                  </a:lnTo>
                  <a:lnTo>
                    <a:pt x="5176973" y="1046972"/>
                  </a:lnTo>
                  <a:lnTo>
                    <a:pt x="5180434" y="1000037"/>
                  </a:lnTo>
                  <a:lnTo>
                    <a:pt x="5181600" y="952500"/>
                  </a:lnTo>
                  <a:lnTo>
                    <a:pt x="5180434" y="904962"/>
                  </a:lnTo>
                  <a:lnTo>
                    <a:pt x="5176973" y="858027"/>
                  </a:lnTo>
                  <a:lnTo>
                    <a:pt x="5171272" y="811750"/>
                  </a:lnTo>
                  <a:lnTo>
                    <a:pt x="5163384" y="766185"/>
                  </a:lnTo>
                  <a:lnTo>
                    <a:pt x="5153366" y="721387"/>
                  </a:lnTo>
                  <a:lnTo>
                    <a:pt x="5141270" y="677411"/>
                  </a:lnTo>
                  <a:lnTo>
                    <a:pt x="5127153" y="634311"/>
                  </a:lnTo>
                  <a:lnTo>
                    <a:pt x="5111067" y="592141"/>
                  </a:lnTo>
                  <a:lnTo>
                    <a:pt x="5093069" y="550957"/>
                  </a:lnTo>
                  <a:lnTo>
                    <a:pt x="5073212" y="510812"/>
                  </a:lnTo>
                  <a:lnTo>
                    <a:pt x="5051552" y="471762"/>
                  </a:lnTo>
                  <a:lnTo>
                    <a:pt x="5028142" y="433861"/>
                  </a:lnTo>
                  <a:lnTo>
                    <a:pt x="5003037" y="397163"/>
                  </a:lnTo>
                  <a:lnTo>
                    <a:pt x="4976292" y="361723"/>
                  </a:lnTo>
                  <a:lnTo>
                    <a:pt x="4947961" y="327597"/>
                  </a:lnTo>
                  <a:lnTo>
                    <a:pt x="4918100" y="294837"/>
                  </a:lnTo>
                  <a:lnTo>
                    <a:pt x="4886762" y="263499"/>
                  </a:lnTo>
                  <a:lnTo>
                    <a:pt x="4854002" y="233638"/>
                  </a:lnTo>
                  <a:lnTo>
                    <a:pt x="4819876" y="205307"/>
                  </a:lnTo>
                  <a:lnTo>
                    <a:pt x="4784436" y="178562"/>
                  </a:lnTo>
                  <a:lnTo>
                    <a:pt x="4747738" y="153457"/>
                  </a:lnTo>
                  <a:lnTo>
                    <a:pt x="4709837" y="130048"/>
                  </a:lnTo>
                  <a:lnTo>
                    <a:pt x="4670787" y="108387"/>
                  </a:lnTo>
                  <a:lnTo>
                    <a:pt x="4630642" y="88530"/>
                  </a:lnTo>
                  <a:lnTo>
                    <a:pt x="4589458" y="70532"/>
                  </a:lnTo>
                  <a:lnTo>
                    <a:pt x="4547288" y="54446"/>
                  </a:lnTo>
                  <a:lnTo>
                    <a:pt x="4504188" y="40329"/>
                  </a:lnTo>
                  <a:lnTo>
                    <a:pt x="4460212" y="28233"/>
                  </a:lnTo>
                  <a:lnTo>
                    <a:pt x="4415414" y="18215"/>
                  </a:lnTo>
                  <a:lnTo>
                    <a:pt x="4369849" y="10327"/>
                  </a:lnTo>
                  <a:lnTo>
                    <a:pt x="4323572" y="4626"/>
                  </a:lnTo>
                  <a:lnTo>
                    <a:pt x="4276637" y="1165"/>
                  </a:lnTo>
                  <a:lnTo>
                    <a:pt x="422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631692" y="4888991"/>
              <a:ext cx="4876800" cy="320040"/>
            </a:xfrm>
            <a:custGeom>
              <a:avLst/>
              <a:gdLst/>
              <a:ahLst/>
              <a:cxnLst/>
              <a:rect l="l" t="t" r="r" b="b"/>
              <a:pathLst>
                <a:path w="4876800" h="320039">
                  <a:moveTo>
                    <a:pt x="4876800" y="160020"/>
                  </a:moveTo>
                  <a:lnTo>
                    <a:pt x="4870183" y="109435"/>
                  </a:lnTo>
                  <a:lnTo>
                    <a:pt x="4851793" y="65519"/>
                  </a:lnTo>
                  <a:lnTo>
                    <a:pt x="4823739" y="30873"/>
                  </a:lnTo>
                  <a:lnTo>
                    <a:pt x="4788179" y="8166"/>
                  </a:lnTo>
                  <a:lnTo>
                    <a:pt x="4747260" y="0"/>
                  </a:lnTo>
                  <a:lnTo>
                    <a:pt x="4626864" y="0"/>
                  </a:lnTo>
                  <a:lnTo>
                    <a:pt x="4617720" y="0"/>
                  </a:lnTo>
                  <a:lnTo>
                    <a:pt x="0" y="0"/>
                  </a:lnTo>
                  <a:lnTo>
                    <a:pt x="0" y="318516"/>
                  </a:lnTo>
                  <a:lnTo>
                    <a:pt x="4617720" y="318516"/>
                  </a:lnTo>
                  <a:lnTo>
                    <a:pt x="4617720" y="320040"/>
                  </a:lnTo>
                  <a:lnTo>
                    <a:pt x="4747260" y="320040"/>
                  </a:lnTo>
                  <a:lnTo>
                    <a:pt x="4788179" y="311886"/>
                  </a:lnTo>
                  <a:lnTo>
                    <a:pt x="4823739" y="289179"/>
                  </a:lnTo>
                  <a:lnTo>
                    <a:pt x="4851793" y="254533"/>
                  </a:lnTo>
                  <a:lnTo>
                    <a:pt x="4870183" y="210616"/>
                  </a:lnTo>
                  <a:lnTo>
                    <a:pt x="4876800" y="16002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831594" y="4393768"/>
            <a:ext cx="7233284" cy="1435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Dr Immad</a:t>
            </a:r>
            <a:r>
              <a:rPr dirty="0" sz="24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Arial"/>
                <a:cs typeface="Arial"/>
              </a:rPr>
              <a:t>Qureshi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>
              <a:latin typeface="Arial"/>
              <a:cs typeface="Arial"/>
            </a:endParaRPr>
          </a:p>
          <a:p>
            <a:pPr marL="2901950" marR="5080" indent="1576070">
              <a:lnSpc>
                <a:spcPct val="100000"/>
              </a:lnSpc>
            </a:pP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MBBS,</a:t>
            </a:r>
            <a:r>
              <a:rPr dirty="0" sz="18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MSc</a:t>
            </a:r>
            <a:r>
              <a:rPr dirty="0" sz="18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Critical</a:t>
            </a:r>
            <a:r>
              <a:rPr dirty="0" sz="18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Care,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RCPathME,</a:t>
            </a:r>
            <a:r>
              <a:rPr dirty="0" sz="18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MAcadMEd,</a:t>
            </a:r>
            <a:r>
              <a:rPr dirty="0" sz="18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AFICM,</a:t>
            </a:r>
            <a:r>
              <a:rPr dirty="0" sz="18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FRCEM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62860" y="1425066"/>
            <a:ext cx="47809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3366"/>
                </a:solidFill>
              </a:rPr>
              <a:t>Medication </a:t>
            </a:r>
            <a:r>
              <a:rPr dirty="0" sz="4400" spc="-10">
                <a:solidFill>
                  <a:srgbClr val="003366"/>
                </a:solidFill>
              </a:rPr>
              <a:t>Errors</a:t>
            </a:r>
            <a:endParaRPr sz="4400"/>
          </a:p>
        </p:txBody>
      </p:sp>
      <p:sp>
        <p:nvSpPr>
          <p:cNvPr id="8" name="object 8" descr=""/>
          <p:cNvSpPr txBox="1"/>
          <p:nvPr/>
        </p:nvSpPr>
        <p:spPr>
          <a:xfrm>
            <a:off x="1611630" y="2036191"/>
            <a:ext cx="668210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005EC0"/>
                </a:solidFill>
                <a:latin typeface="Arial"/>
                <a:cs typeface="Arial"/>
              </a:rPr>
              <a:t>Supporting</a:t>
            </a:r>
            <a:r>
              <a:rPr dirty="0" sz="4000" spc="-114" b="1">
                <a:solidFill>
                  <a:srgbClr val="005EC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005EC0"/>
                </a:solidFill>
                <a:latin typeface="Arial"/>
                <a:cs typeface="Arial"/>
              </a:rPr>
              <a:t>Staff</a:t>
            </a:r>
            <a:r>
              <a:rPr dirty="0" sz="4000" spc="-105" b="1">
                <a:solidFill>
                  <a:srgbClr val="005EC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005EC0"/>
                </a:solidFill>
                <a:latin typeface="Arial"/>
                <a:cs typeface="Arial"/>
              </a:rPr>
              <a:t>&amp;</a:t>
            </a:r>
            <a:r>
              <a:rPr dirty="0" sz="4000" spc="-120" b="1">
                <a:solidFill>
                  <a:srgbClr val="005EC0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005EC0"/>
                </a:solidFill>
                <a:latin typeface="Arial"/>
                <a:cs typeface="Arial"/>
              </a:rPr>
              <a:t>Families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801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48130">
              <a:lnSpc>
                <a:spcPct val="100000"/>
              </a:lnSpc>
              <a:spcBef>
                <a:spcPts val="100"/>
              </a:spcBef>
            </a:pPr>
            <a:r>
              <a:rPr dirty="0"/>
              <a:t>Culpability</a:t>
            </a:r>
            <a:r>
              <a:rPr dirty="0" spc="-200"/>
              <a:t> </a:t>
            </a:r>
            <a:r>
              <a:rPr dirty="0" spc="-10"/>
              <a:t>Matrix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94944" y="1295398"/>
            <a:ext cx="7996555" cy="5546090"/>
            <a:chOff x="694944" y="1295398"/>
            <a:chExt cx="7996555" cy="5546090"/>
          </a:xfrm>
        </p:grpSpPr>
        <p:sp>
          <p:nvSpPr>
            <p:cNvPr id="5" name="object 5" descr=""/>
            <p:cNvSpPr/>
            <p:nvPr/>
          </p:nvSpPr>
          <p:spPr>
            <a:xfrm>
              <a:off x="1286763" y="191820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30">
                  <a:moveTo>
                    <a:pt x="24765" y="0"/>
                  </a:moveTo>
                  <a:lnTo>
                    <a:pt x="15162" y="1958"/>
                  </a:lnTo>
                  <a:lnTo>
                    <a:pt x="7286" y="7286"/>
                  </a:lnTo>
                  <a:lnTo>
                    <a:pt x="1958" y="15162"/>
                  </a:lnTo>
                  <a:lnTo>
                    <a:pt x="0" y="24764"/>
                  </a:lnTo>
                  <a:lnTo>
                    <a:pt x="1958" y="34420"/>
                  </a:lnTo>
                  <a:lnTo>
                    <a:pt x="7286" y="42290"/>
                  </a:lnTo>
                  <a:lnTo>
                    <a:pt x="15162" y="47589"/>
                  </a:lnTo>
                  <a:lnTo>
                    <a:pt x="24765" y="49529"/>
                  </a:lnTo>
                  <a:lnTo>
                    <a:pt x="34420" y="47589"/>
                  </a:lnTo>
                  <a:lnTo>
                    <a:pt x="42291" y="42290"/>
                  </a:lnTo>
                  <a:lnTo>
                    <a:pt x="47589" y="34420"/>
                  </a:lnTo>
                  <a:lnTo>
                    <a:pt x="49530" y="24764"/>
                  </a:lnTo>
                  <a:lnTo>
                    <a:pt x="47589" y="15162"/>
                  </a:lnTo>
                  <a:lnTo>
                    <a:pt x="42290" y="7286"/>
                  </a:lnTo>
                  <a:lnTo>
                    <a:pt x="34420" y="1958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1295398"/>
              <a:ext cx="7996428" cy="55458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2113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dirty="0" spc="-40"/>
              <a:t> </a:t>
            </a:r>
            <a:r>
              <a:rPr dirty="0"/>
              <a:t>medication</a:t>
            </a:r>
            <a:r>
              <a:rPr dirty="0" spc="-40"/>
              <a:t> </a:t>
            </a:r>
            <a:r>
              <a:rPr dirty="0" spc="-20"/>
              <a:t>error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4873" y="2101741"/>
            <a:ext cx="2672642" cy="37344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2113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dirty="0" spc="-40"/>
              <a:t> </a:t>
            </a:r>
            <a:r>
              <a:rPr dirty="0"/>
              <a:t>medication</a:t>
            </a:r>
            <a:r>
              <a:rPr dirty="0" spc="-40"/>
              <a:t> </a:t>
            </a:r>
            <a:r>
              <a:rPr dirty="0" spc="-20"/>
              <a:t>error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0873" y="2101741"/>
            <a:ext cx="2672642" cy="373446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955392"/>
            <a:ext cx="3323844" cy="40641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20265">
              <a:lnSpc>
                <a:spcPct val="100000"/>
              </a:lnSpc>
              <a:spcBef>
                <a:spcPts val="100"/>
              </a:spcBef>
            </a:pPr>
            <a:r>
              <a:rPr dirty="0"/>
              <a:t>Risk</a:t>
            </a:r>
            <a:r>
              <a:rPr dirty="0" spc="-80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 spc="-10"/>
              <a:t>Staff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540" y="1547824"/>
            <a:ext cx="7673975" cy="4549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Anxiety/Depression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Guilt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Regulator</a:t>
            </a:r>
            <a:r>
              <a:rPr dirty="0" sz="2800" spc="-10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referral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Dismissal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All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these</a:t>
            </a:r>
            <a:r>
              <a:rPr dirty="0" sz="2800" spc="-5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result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becoming</a:t>
            </a:r>
            <a:r>
              <a:rPr dirty="0" sz="2800" spc="-3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second</a:t>
            </a:r>
            <a:r>
              <a:rPr dirty="0" sz="2800" spc="-4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victim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63064">
              <a:lnSpc>
                <a:spcPct val="100000"/>
              </a:lnSpc>
              <a:spcBef>
                <a:spcPts val="100"/>
              </a:spcBef>
            </a:pPr>
            <a:r>
              <a:rPr dirty="0"/>
              <a:t>Supporting</a:t>
            </a:r>
            <a:r>
              <a:rPr dirty="0" spc="-15"/>
              <a:t> </a:t>
            </a:r>
            <a:r>
              <a:rPr dirty="0" spc="-10"/>
              <a:t>Staff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540" y="1547824"/>
            <a:ext cx="6865620" cy="3952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Close</a:t>
            </a:r>
            <a:r>
              <a:rPr dirty="0" sz="2800" spc="-8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mentoring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and</a:t>
            </a:r>
            <a:r>
              <a:rPr dirty="0" sz="2800" spc="-8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supervisory</a:t>
            </a:r>
            <a:r>
              <a:rPr dirty="0" sz="2800" spc="-9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support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marR="29845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Access</a:t>
            </a:r>
            <a:r>
              <a:rPr dirty="0" sz="2800" spc="-8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to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wellbeing</a:t>
            </a:r>
            <a:r>
              <a:rPr dirty="0" sz="2800" spc="-3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service</a:t>
            </a:r>
            <a:r>
              <a:rPr dirty="0" sz="2800" spc="-8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(may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include counselling)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Time</a:t>
            </a:r>
            <a:r>
              <a:rPr dirty="0" sz="2800" spc="-5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3366"/>
                </a:solidFill>
                <a:latin typeface="Arial"/>
                <a:cs typeface="Arial"/>
              </a:rPr>
              <a:t>off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Phased</a:t>
            </a:r>
            <a:r>
              <a:rPr dirty="0" sz="2800" spc="-5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return</a:t>
            </a:r>
            <a:r>
              <a:rPr dirty="0" sz="2800" spc="-4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to</a:t>
            </a:r>
            <a:r>
              <a:rPr dirty="0" sz="2800" spc="-4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3366"/>
                </a:solidFill>
                <a:latin typeface="Arial"/>
                <a:cs typeface="Arial"/>
              </a:rPr>
              <a:t>work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2113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dirty="0" spc="-40"/>
              <a:t> </a:t>
            </a:r>
            <a:r>
              <a:rPr dirty="0"/>
              <a:t>medication</a:t>
            </a:r>
            <a:r>
              <a:rPr dirty="0" spc="-40"/>
              <a:t> </a:t>
            </a:r>
            <a:r>
              <a:rPr dirty="0" spc="-20"/>
              <a:t>error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0873" y="2101741"/>
            <a:ext cx="2672642" cy="373446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955392"/>
            <a:ext cx="3323844" cy="40641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15135">
              <a:lnSpc>
                <a:spcPct val="100000"/>
              </a:lnSpc>
              <a:spcBef>
                <a:spcPts val="100"/>
              </a:spcBef>
            </a:pPr>
            <a:r>
              <a:rPr dirty="0"/>
              <a:t>Risk</a:t>
            </a:r>
            <a:r>
              <a:rPr dirty="0" spc="-80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 spc="-10"/>
              <a:t>Families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540" y="1547824"/>
            <a:ext cx="5673090" cy="3525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Anger/Frustration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Not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knowing</a:t>
            </a:r>
            <a:r>
              <a:rPr dirty="0" sz="2800" spc="-5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what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happened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Loss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dirty="0" sz="2800" spc="-4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trust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dirty="0" sz="2800" spc="-5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healthcare</a:t>
            </a:r>
            <a:r>
              <a:rPr dirty="0" sz="2800" spc="-3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service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Inability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to</a:t>
            </a:r>
            <a:r>
              <a:rPr dirty="0" sz="2800" spc="-5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move</a:t>
            </a:r>
            <a:r>
              <a:rPr dirty="0" sz="2800" spc="-4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dirty="0" sz="2800" spc="-4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with</a:t>
            </a:r>
            <a:r>
              <a:rPr dirty="0" sz="2800" spc="-4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3366"/>
                </a:solidFill>
                <a:latin typeface="Arial"/>
                <a:cs typeface="Arial"/>
              </a:rPr>
              <a:t>life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57935">
              <a:lnSpc>
                <a:spcPct val="100000"/>
              </a:lnSpc>
              <a:spcBef>
                <a:spcPts val="100"/>
              </a:spcBef>
            </a:pPr>
            <a:r>
              <a:rPr dirty="0"/>
              <a:t>Supporting</a:t>
            </a:r>
            <a:r>
              <a:rPr dirty="0" spc="-15"/>
              <a:t> </a:t>
            </a:r>
            <a:r>
              <a:rPr dirty="0" spc="-10"/>
              <a:t>Families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540" y="1547824"/>
            <a:ext cx="5915025" cy="4549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Being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3366"/>
                </a:solidFill>
                <a:latin typeface="Arial"/>
                <a:cs typeface="Arial"/>
              </a:rPr>
              <a:t>Open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Statutory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Duty</a:t>
            </a:r>
            <a:r>
              <a:rPr dirty="0" sz="2800" spc="-5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Candour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Establish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single</a:t>
            </a:r>
            <a:r>
              <a:rPr dirty="0" sz="2800" spc="-5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point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contact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Involve</a:t>
            </a:r>
            <a:r>
              <a:rPr dirty="0" sz="2800" spc="-7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the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investigation</a:t>
            </a:r>
            <a:r>
              <a:rPr dirty="0" sz="2800" spc="-7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process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Use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empathic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language</a:t>
            </a:r>
            <a:r>
              <a:rPr dirty="0" sz="2800" spc="-4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report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173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Summary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540" y="1547824"/>
            <a:ext cx="8504555" cy="5232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377190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Human</a:t>
            </a:r>
            <a:r>
              <a:rPr dirty="0" sz="2800" spc="-4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Factors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and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Ergonomics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are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the</a:t>
            </a:r>
            <a:r>
              <a:rPr dirty="0" sz="2800" spc="-7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cause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3366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the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majority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medical</a:t>
            </a:r>
            <a:r>
              <a:rPr dirty="0" sz="2800" spc="-5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errors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marR="1254125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20">
                <a:solidFill>
                  <a:srgbClr val="003366"/>
                </a:solidFill>
                <a:latin typeface="Arial"/>
                <a:cs typeface="Arial"/>
              </a:rPr>
              <a:t>Systems-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based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approach</a:t>
            </a:r>
            <a:r>
              <a:rPr dirty="0" sz="2800" spc="-4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to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incidents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helps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prevent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errors</a:t>
            </a:r>
            <a:r>
              <a:rPr dirty="0" sz="2800" spc="-5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dirty="0" sz="2800" spc="-4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future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marR="35687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culture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that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promotes</a:t>
            </a:r>
            <a:r>
              <a:rPr dirty="0" sz="2800" spc="-5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reporting</a:t>
            </a:r>
            <a:r>
              <a:rPr dirty="0" sz="2800" spc="-4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near</a:t>
            </a:r>
            <a:r>
              <a:rPr dirty="0" sz="2800" spc="-5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misses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stimulates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learning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and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prevents</a:t>
            </a:r>
            <a:r>
              <a:rPr dirty="0" sz="2800" spc="-8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harm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to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patients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Involving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staff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and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families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incident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investigations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helps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prevent</a:t>
            </a:r>
            <a:r>
              <a:rPr dirty="0" sz="2800" spc="-7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making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second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victimes.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Global</a:t>
            </a:r>
            <a:r>
              <a:rPr dirty="0" spc="-10"/>
              <a:t> </a:t>
            </a:r>
            <a:r>
              <a:rPr dirty="0"/>
              <a:t>Patient</a:t>
            </a:r>
            <a:r>
              <a:rPr dirty="0" spc="-5"/>
              <a:t> </a:t>
            </a:r>
            <a:r>
              <a:rPr dirty="0"/>
              <a:t>Safety</a:t>
            </a:r>
            <a:r>
              <a:rPr dirty="0" spc="-15"/>
              <a:t> </a:t>
            </a:r>
            <a:r>
              <a:rPr dirty="0" spc="-10"/>
              <a:t>Challenge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769" y="1428748"/>
            <a:ext cx="5333261" cy="5362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801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9806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Objectives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83540" y="1547824"/>
            <a:ext cx="7753984" cy="3952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Understanding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the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different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types</a:t>
            </a:r>
            <a:r>
              <a:rPr dirty="0" sz="2800" spc="-7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dirty="0" sz="2800" spc="-7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cultures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within</a:t>
            </a:r>
            <a:r>
              <a:rPr dirty="0" sz="2800" spc="-8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organisations.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Understanding</a:t>
            </a:r>
            <a:r>
              <a:rPr dirty="0" sz="2800" spc="-4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3366"/>
                </a:solidFill>
                <a:latin typeface="Arial"/>
                <a:cs typeface="Arial"/>
              </a:rPr>
              <a:t>systems-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based</a:t>
            </a:r>
            <a:r>
              <a:rPr dirty="0" sz="2800" spc="-6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analysis.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Support</a:t>
            </a:r>
            <a:r>
              <a:rPr dirty="0" sz="2800" spc="-6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for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staff</a:t>
            </a:r>
            <a:r>
              <a:rPr dirty="0" sz="2800" spc="-8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involved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dirty="0" sz="2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incidents.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66"/>
              </a:buClr>
              <a:buFont typeface="Wingdings"/>
              <a:buChar char="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Supporting</a:t>
            </a:r>
            <a:r>
              <a:rPr dirty="0" sz="2800" spc="-10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patients/families</a:t>
            </a:r>
            <a:r>
              <a:rPr dirty="0" sz="2800" spc="-12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3366"/>
                </a:solidFill>
                <a:latin typeface="Arial"/>
                <a:cs typeface="Arial"/>
              </a:rPr>
              <a:t>through</a:t>
            </a:r>
            <a:r>
              <a:rPr dirty="0" sz="2800" spc="-11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Arial"/>
                <a:cs typeface="Arial"/>
              </a:rPr>
              <a:t>incidents.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286763" y="1918207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65" y="0"/>
                </a:moveTo>
                <a:lnTo>
                  <a:pt x="15162" y="1958"/>
                </a:lnTo>
                <a:lnTo>
                  <a:pt x="7286" y="7286"/>
                </a:lnTo>
                <a:lnTo>
                  <a:pt x="1958" y="15162"/>
                </a:lnTo>
                <a:lnTo>
                  <a:pt x="0" y="24764"/>
                </a:lnTo>
                <a:lnTo>
                  <a:pt x="1958" y="34420"/>
                </a:lnTo>
                <a:lnTo>
                  <a:pt x="7286" y="42290"/>
                </a:lnTo>
                <a:lnTo>
                  <a:pt x="15162" y="47589"/>
                </a:lnTo>
                <a:lnTo>
                  <a:pt x="24765" y="49529"/>
                </a:lnTo>
                <a:lnTo>
                  <a:pt x="34420" y="47589"/>
                </a:lnTo>
                <a:lnTo>
                  <a:pt x="42291" y="42290"/>
                </a:lnTo>
                <a:lnTo>
                  <a:pt x="47589" y="34420"/>
                </a:lnTo>
                <a:lnTo>
                  <a:pt x="49530" y="24764"/>
                </a:lnTo>
                <a:lnTo>
                  <a:pt x="47589" y="15162"/>
                </a:lnTo>
                <a:lnTo>
                  <a:pt x="42290" y="7286"/>
                </a:lnTo>
                <a:lnTo>
                  <a:pt x="34420" y="1958"/>
                </a:lnTo>
                <a:lnTo>
                  <a:pt x="247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509000" cy="6858000"/>
            <a:chOff x="0" y="0"/>
            <a:chExt cx="8509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4572000" cy="6858000"/>
            </a:xfrm>
            <a:custGeom>
              <a:avLst/>
              <a:gdLst/>
              <a:ahLst/>
              <a:cxnLst/>
              <a:rect l="l" t="t" r="r" b="b"/>
              <a:pathLst>
                <a:path w="4572000" h="6858000">
                  <a:moveTo>
                    <a:pt x="457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0" y="6858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99C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5800" y="990600"/>
              <a:ext cx="5181600" cy="1905000"/>
            </a:xfrm>
            <a:custGeom>
              <a:avLst/>
              <a:gdLst/>
              <a:ahLst/>
              <a:cxnLst/>
              <a:rect l="l" t="t" r="r" b="b"/>
              <a:pathLst>
                <a:path w="5181600" h="1905000">
                  <a:moveTo>
                    <a:pt x="4229100" y="0"/>
                  </a:moveTo>
                  <a:lnTo>
                    <a:pt x="952500" y="0"/>
                  </a:lnTo>
                  <a:lnTo>
                    <a:pt x="904961" y="1165"/>
                  </a:lnTo>
                  <a:lnTo>
                    <a:pt x="858025" y="4626"/>
                  </a:lnTo>
                  <a:lnTo>
                    <a:pt x="811747" y="10327"/>
                  </a:lnTo>
                  <a:lnTo>
                    <a:pt x="766182" y="18215"/>
                  </a:lnTo>
                  <a:lnTo>
                    <a:pt x="721383" y="28233"/>
                  </a:lnTo>
                  <a:lnTo>
                    <a:pt x="677407" y="40329"/>
                  </a:lnTo>
                  <a:lnTo>
                    <a:pt x="634306" y="54446"/>
                  </a:lnTo>
                  <a:lnTo>
                    <a:pt x="592136" y="70532"/>
                  </a:lnTo>
                  <a:lnTo>
                    <a:pt x="550951" y="88530"/>
                  </a:lnTo>
                  <a:lnTo>
                    <a:pt x="510807" y="108387"/>
                  </a:lnTo>
                  <a:lnTo>
                    <a:pt x="471757" y="130048"/>
                  </a:lnTo>
                  <a:lnTo>
                    <a:pt x="433855" y="153457"/>
                  </a:lnTo>
                  <a:lnTo>
                    <a:pt x="397158" y="178562"/>
                  </a:lnTo>
                  <a:lnTo>
                    <a:pt x="361718" y="205307"/>
                  </a:lnTo>
                  <a:lnTo>
                    <a:pt x="327591" y="233638"/>
                  </a:lnTo>
                  <a:lnTo>
                    <a:pt x="294832" y="263499"/>
                  </a:lnTo>
                  <a:lnTo>
                    <a:pt x="263494" y="294837"/>
                  </a:lnTo>
                  <a:lnTo>
                    <a:pt x="233633" y="327597"/>
                  </a:lnTo>
                  <a:lnTo>
                    <a:pt x="205303" y="361723"/>
                  </a:lnTo>
                  <a:lnTo>
                    <a:pt x="178559" y="397163"/>
                  </a:lnTo>
                  <a:lnTo>
                    <a:pt x="153454" y="433861"/>
                  </a:lnTo>
                  <a:lnTo>
                    <a:pt x="130045" y="471762"/>
                  </a:lnTo>
                  <a:lnTo>
                    <a:pt x="108384" y="510812"/>
                  </a:lnTo>
                  <a:lnTo>
                    <a:pt x="88528" y="550957"/>
                  </a:lnTo>
                  <a:lnTo>
                    <a:pt x="70530" y="592141"/>
                  </a:lnTo>
                  <a:lnTo>
                    <a:pt x="54445" y="634311"/>
                  </a:lnTo>
                  <a:lnTo>
                    <a:pt x="40328" y="677411"/>
                  </a:lnTo>
                  <a:lnTo>
                    <a:pt x="28233" y="721387"/>
                  </a:lnTo>
                  <a:lnTo>
                    <a:pt x="18214" y="766185"/>
                  </a:lnTo>
                  <a:lnTo>
                    <a:pt x="10327" y="811750"/>
                  </a:lnTo>
                  <a:lnTo>
                    <a:pt x="4626" y="858027"/>
                  </a:lnTo>
                  <a:lnTo>
                    <a:pt x="1165" y="904962"/>
                  </a:lnTo>
                  <a:lnTo>
                    <a:pt x="0" y="952500"/>
                  </a:lnTo>
                  <a:lnTo>
                    <a:pt x="1165" y="1000037"/>
                  </a:lnTo>
                  <a:lnTo>
                    <a:pt x="4626" y="1046972"/>
                  </a:lnTo>
                  <a:lnTo>
                    <a:pt x="10327" y="1093249"/>
                  </a:lnTo>
                  <a:lnTo>
                    <a:pt x="18214" y="1138814"/>
                  </a:lnTo>
                  <a:lnTo>
                    <a:pt x="28233" y="1183612"/>
                  </a:lnTo>
                  <a:lnTo>
                    <a:pt x="40328" y="1227588"/>
                  </a:lnTo>
                  <a:lnTo>
                    <a:pt x="54445" y="1270688"/>
                  </a:lnTo>
                  <a:lnTo>
                    <a:pt x="70530" y="1312858"/>
                  </a:lnTo>
                  <a:lnTo>
                    <a:pt x="88528" y="1354042"/>
                  </a:lnTo>
                  <a:lnTo>
                    <a:pt x="108384" y="1394187"/>
                  </a:lnTo>
                  <a:lnTo>
                    <a:pt x="130045" y="1433237"/>
                  </a:lnTo>
                  <a:lnTo>
                    <a:pt x="153454" y="1471138"/>
                  </a:lnTo>
                  <a:lnTo>
                    <a:pt x="178559" y="1507836"/>
                  </a:lnTo>
                  <a:lnTo>
                    <a:pt x="205303" y="1543276"/>
                  </a:lnTo>
                  <a:lnTo>
                    <a:pt x="233633" y="1577402"/>
                  </a:lnTo>
                  <a:lnTo>
                    <a:pt x="263494" y="1610162"/>
                  </a:lnTo>
                  <a:lnTo>
                    <a:pt x="294832" y="1641500"/>
                  </a:lnTo>
                  <a:lnTo>
                    <a:pt x="327591" y="1671361"/>
                  </a:lnTo>
                  <a:lnTo>
                    <a:pt x="361718" y="1699692"/>
                  </a:lnTo>
                  <a:lnTo>
                    <a:pt x="397158" y="1726437"/>
                  </a:lnTo>
                  <a:lnTo>
                    <a:pt x="433855" y="1751542"/>
                  </a:lnTo>
                  <a:lnTo>
                    <a:pt x="471757" y="1774952"/>
                  </a:lnTo>
                  <a:lnTo>
                    <a:pt x="510807" y="1796612"/>
                  </a:lnTo>
                  <a:lnTo>
                    <a:pt x="550951" y="1816469"/>
                  </a:lnTo>
                  <a:lnTo>
                    <a:pt x="592136" y="1834467"/>
                  </a:lnTo>
                  <a:lnTo>
                    <a:pt x="634306" y="1850553"/>
                  </a:lnTo>
                  <a:lnTo>
                    <a:pt x="677407" y="1864670"/>
                  </a:lnTo>
                  <a:lnTo>
                    <a:pt x="721383" y="1876766"/>
                  </a:lnTo>
                  <a:lnTo>
                    <a:pt x="766182" y="1886784"/>
                  </a:lnTo>
                  <a:lnTo>
                    <a:pt x="811747" y="1894672"/>
                  </a:lnTo>
                  <a:lnTo>
                    <a:pt x="858025" y="1900373"/>
                  </a:lnTo>
                  <a:lnTo>
                    <a:pt x="904961" y="1903834"/>
                  </a:lnTo>
                  <a:lnTo>
                    <a:pt x="952500" y="1905000"/>
                  </a:lnTo>
                  <a:lnTo>
                    <a:pt x="4229100" y="1905000"/>
                  </a:lnTo>
                  <a:lnTo>
                    <a:pt x="4276637" y="1903834"/>
                  </a:lnTo>
                  <a:lnTo>
                    <a:pt x="4323572" y="1900373"/>
                  </a:lnTo>
                  <a:lnTo>
                    <a:pt x="4369849" y="1894672"/>
                  </a:lnTo>
                  <a:lnTo>
                    <a:pt x="4415414" y="1886784"/>
                  </a:lnTo>
                  <a:lnTo>
                    <a:pt x="4460212" y="1876766"/>
                  </a:lnTo>
                  <a:lnTo>
                    <a:pt x="4504188" y="1864670"/>
                  </a:lnTo>
                  <a:lnTo>
                    <a:pt x="4547288" y="1850553"/>
                  </a:lnTo>
                  <a:lnTo>
                    <a:pt x="4589458" y="1834467"/>
                  </a:lnTo>
                  <a:lnTo>
                    <a:pt x="4630642" y="1816469"/>
                  </a:lnTo>
                  <a:lnTo>
                    <a:pt x="4670787" y="1796612"/>
                  </a:lnTo>
                  <a:lnTo>
                    <a:pt x="4709837" y="1774952"/>
                  </a:lnTo>
                  <a:lnTo>
                    <a:pt x="4747738" y="1751542"/>
                  </a:lnTo>
                  <a:lnTo>
                    <a:pt x="4784436" y="1726437"/>
                  </a:lnTo>
                  <a:lnTo>
                    <a:pt x="4819876" y="1699692"/>
                  </a:lnTo>
                  <a:lnTo>
                    <a:pt x="4854002" y="1671361"/>
                  </a:lnTo>
                  <a:lnTo>
                    <a:pt x="4886762" y="1641500"/>
                  </a:lnTo>
                  <a:lnTo>
                    <a:pt x="4918100" y="1610162"/>
                  </a:lnTo>
                  <a:lnTo>
                    <a:pt x="4947961" y="1577402"/>
                  </a:lnTo>
                  <a:lnTo>
                    <a:pt x="4976292" y="1543276"/>
                  </a:lnTo>
                  <a:lnTo>
                    <a:pt x="5003037" y="1507836"/>
                  </a:lnTo>
                  <a:lnTo>
                    <a:pt x="5028142" y="1471138"/>
                  </a:lnTo>
                  <a:lnTo>
                    <a:pt x="5051551" y="1433237"/>
                  </a:lnTo>
                  <a:lnTo>
                    <a:pt x="5073212" y="1394187"/>
                  </a:lnTo>
                  <a:lnTo>
                    <a:pt x="5093069" y="1354042"/>
                  </a:lnTo>
                  <a:lnTo>
                    <a:pt x="5111067" y="1312858"/>
                  </a:lnTo>
                  <a:lnTo>
                    <a:pt x="5127153" y="1270688"/>
                  </a:lnTo>
                  <a:lnTo>
                    <a:pt x="5141270" y="1227588"/>
                  </a:lnTo>
                  <a:lnTo>
                    <a:pt x="5153366" y="1183612"/>
                  </a:lnTo>
                  <a:lnTo>
                    <a:pt x="5163384" y="1138814"/>
                  </a:lnTo>
                  <a:lnTo>
                    <a:pt x="5171272" y="1093249"/>
                  </a:lnTo>
                  <a:lnTo>
                    <a:pt x="5176973" y="1046972"/>
                  </a:lnTo>
                  <a:lnTo>
                    <a:pt x="5180434" y="1000037"/>
                  </a:lnTo>
                  <a:lnTo>
                    <a:pt x="5181600" y="952500"/>
                  </a:lnTo>
                  <a:lnTo>
                    <a:pt x="5180434" y="904962"/>
                  </a:lnTo>
                  <a:lnTo>
                    <a:pt x="5176973" y="858027"/>
                  </a:lnTo>
                  <a:lnTo>
                    <a:pt x="5171272" y="811750"/>
                  </a:lnTo>
                  <a:lnTo>
                    <a:pt x="5163384" y="766185"/>
                  </a:lnTo>
                  <a:lnTo>
                    <a:pt x="5153366" y="721387"/>
                  </a:lnTo>
                  <a:lnTo>
                    <a:pt x="5141270" y="677411"/>
                  </a:lnTo>
                  <a:lnTo>
                    <a:pt x="5127153" y="634311"/>
                  </a:lnTo>
                  <a:lnTo>
                    <a:pt x="5111067" y="592141"/>
                  </a:lnTo>
                  <a:lnTo>
                    <a:pt x="5093069" y="550957"/>
                  </a:lnTo>
                  <a:lnTo>
                    <a:pt x="5073212" y="510812"/>
                  </a:lnTo>
                  <a:lnTo>
                    <a:pt x="5051552" y="471762"/>
                  </a:lnTo>
                  <a:lnTo>
                    <a:pt x="5028142" y="433861"/>
                  </a:lnTo>
                  <a:lnTo>
                    <a:pt x="5003037" y="397163"/>
                  </a:lnTo>
                  <a:lnTo>
                    <a:pt x="4976292" y="361723"/>
                  </a:lnTo>
                  <a:lnTo>
                    <a:pt x="4947961" y="327597"/>
                  </a:lnTo>
                  <a:lnTo>
                    <a:pt x="4918100" y="294837"/>
                  </a:lnTo>
                  <a:lnTo>
                    <a:pt x="4886762" y="263499"/>
                  </a:lnTo>
                  <a:lnTo>
                    <a:pt x="4854002" y="233638"/>
                  </a:lnTo>
                  <a:lnTo>
                    <a:pt x="4819876" y="205307"/>
                  </a:lnTo>
                  <a:lnTo>
                    <a:pt x="4784436" y="178562"/>
                  </a:lnTo>
                  <a:lnTo>
                    <a:pt x="4747738" y="153457"/>
                  </a:lnTo>
                  <a:lnTo>
                    <a:pt x="4709837" y="130048"/>
                  </a:lnTo>
                  <a:lnTo>
                    <a:pt x="4670787" y="108387"/>
                  </a:lnTo>
                  <a:lnTo>
                    <a:pt x="4630642" y="88530"/>
                  </a:lnTo>
                  <a:lnTo>
                    <a:pt x="4589458" y="70532"/>
                  </a:lnTo>
                  <a:lnTo>
                    <a:pt x="4547288" y="54446"/>
                  </a:lnTo>
                  <a:lnTo>
                    <a:pt x="4504188" y="40329"/>
                  </a:lnTo>
                  <a:lnTo>
                    <a:pt x="4460212" y="28233"/>
                  </a:lnTo>
                  <a:lnTo>
                    <a:pt x="4415414" y="18215"/>
                  </a:lnTo>
                  <a:lnTo>
                    <a:pt x="4369849" y="10327"/>
                  </a:lnTo>
                  <a:lnTo>
                    <a:pt x="4323572" y="4626"/>
                  </a:lnTo>
                  <a:lnTo>
                    <a:pt x="4276637" y="1165"/>
                  </a:lnTo>
                  <a:lnTo>
                    <a:pt x="422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631692" y="4888991"/>
              <a:ext cx="4876800" cy="320040"/>
            </a:xfrm>
            <a:custGeom>
              <a:avLst/>
              <a:gdLst/>
              <a:ahLst/>
              <a:cxnLst/>
              <a:rect l="l" t="t" r="r" b="b"/>
              <a:pathLst>
                <a:path w="4876800" h="320039">
                  <a:moveTo>
                    <a:pt x="4876800" y="160020"/>
                  </a:moveTo>
                  <a:lnTo>
                    <a:pt x="4870183" y="109435"/>
                  </a:lnTo>
                  <a:lnTo>
                    <a:pt x="4851793" y="65519"/>
                  </a:lnTo>
                  <a:lnTo>
                    <a:pt x="4823739" y="30873"/>
                  </a:lnTo>
                  <a:lnTo>
                    <a:pt x="4788179" y="8166"/>
                  </a:lnTo>
                  <a:lnTo>
                    <a:pt x="4747260" y="0"/>
                  </a:lnTo>
                  <a:lnTo>
                    <a:pt x="4626864" y="0"/>
                  </a:lnTo>
                  <a:lnTo>
                    <a:pt x="4617720" y="0"/>
                  </a:lnTo>
                  <a:lnTo>
                    <a:pt x="0" y="0"/>
                  </a:lnTo>
                  <a:lnTo>
                    <a:pt x="0" y="318516"/>
                  </a:lnTo>
                  <a:lnTo>
                    <a:pt x="4617720" y="318516"/>
                  </a:lnTo>
                  <a:lnTo>
                    <a:pt x="4617720" y="320040"/>
                  </a:lnTo>
                  <a:lnTo>
                    <a:pt x="4747260" y="320040"/>
                  </a:lnTo>
                  <a:lnTo>
                    <a:pt x="4788179" y="311886"/>
                  </a:lnTo>
                  <a:lnTo>
                    <a:pt x="4823739" y="289179"/>
                  </a:lnTo>
                  <a:lnTo>
                    <a:pt x="4851793" y="254533"/>
                  </a:lnTo>
                  <a:lnTo>
                    <a:pt x="4870183" y="210616"/>
                  </a:lnTo>
                  <a:lnTo>
                    <a:pt x="4876800" y="16002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hlinkClick r:id="rId2"/>
              </a:rPr>
              <a:t>immad.qureshi@nhs.net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/>
          </a:p>
          <a:p>
            <a:pPr marL="12700">
              <a:lnSpc>
                <a:spcPct val="100000"/>
              </a:lnSpc>
            </a:pPr>
            <a:r>
              <a:rPr dirty="0" u="none">
                <a:solidFill>
                  <a:srgbClr val="006666"/>
                </a:solidFill>
              </a:rPr>
              <a:t>Twitter:</a:t>
            </a:r>
            <a:r>
              <a:rPr dirty="0" u="none" spc="-90">
                <a:solidFill>
                  <a:srgbClr val="006666"/>
                </a:solidFill>
              </a:rPr>
              <a:t> </a:t>
            </a:r>
            <a:r>
              <a:rPr dirty="0" u="none" spc="-10" i="1">
                <a:solidFill>
                  <a:srgbClr val="006666"/>
                </a:solidFill>
                <a:latin typeface="Arial"/>
                <a:cs typeface="Arial"/>
              </a:rPr>
              <a:t>@AMColian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9880" y="1617090"/>
            <a:ext cx="23628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366"/>
                </a:solidFill>
              </a:rPr>
              <a:t>Thank </a:t>
            </a:r>
            <a:r>
              <a:rPr dirty="0" spc="-25">
                <a:solidFill>
                  <a:srgbClr val="003366"/>
                </a:solidFill>
              </a:rPr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15464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5"/>
              <a:t> </a:t>
            </a:r>
            <a:r>
              <a:rPr dirty="0"/>
              <a:t>to </a:t>
            </a:r>
            <a:r>
              <a:rPr dirty="0" spc="-10"/>
              <a:t>Report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417" y="1693678"/>
            <a:ext cx="8485983" cy="45282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707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214745"/>
            <a:chOff x="0" y="0"/>
            <a:chExt cx="9144000" cy="62147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13901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71675"/>
              <a:ext cx="9143999" cy="48430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7247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5668" y="6132055"/>
              <a:ext cx="2955413" cy="46863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38404" y="2030095"/>
            <a:ext cx="2371725" cy="3208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100"/>
              </a:spcBef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>
                <a:latin typeface="Arial"/>
                <a:cs typeface="Arial"/>
              </a:rPr>
              <a:t>Before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1990s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"/>
            </a:pPr>
            <a:endParaRPr sz="1600">
              <a:latin typeface="Arial"/>
              <a:cs typeface="Arial"/>
            </a:endParaRPr>
          </a:p>
          <a:p>
            <a:pPr marL="186055" marR="18415" indent="-173990">
              <a:lnSpc>
                <a:spcPct val="80000"/>
              </a:lnSpc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>
                <a:latin typeface="Arial"/>
                <a:cs typeface="Arial"/>
              </a:rPr>
              <a:t>Frontline</a:t>
            </a:r>
            <a:r>
              <a:rPr dirty="0" sz="1800" spc="-10">
                <a:latin typeface="Arial"/>
                <a:cs typeface="Arial"/>
              </a:rPr>
              <a:t> workers </a:t>
            </a:r>
            <a:r>
              <a:rPr dirty="0" sz="1800">
                <a:latin typeface="Arial"/>
                <a:cs typeface="Arial"/>
              </a:rPr>
              <a:t>were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afraid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report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own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errors</a:t>
            </a:r>
            <a:r>
              <a:rPr dirty="0" sz="1800" spc="-25">
                <a:latin typeface="Arial"/>
                <a:cs typeface="Arial"/>
              </a:rPr>
              <a:t> or </a:t>
            </a:r>
            <a:r>
              <a:rPr dirty="0" sz="1800">
                <a:latin typeface="Arial"/>
                <a:cs typeface="Arial"/>
              </a:rPr>
              <a:t>those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 a</a:t>
            </a:r>
            <a:r>
              <a:rPr dirty="0" sz="1800" spc="-10">
                <a:latin typeface="Arial"/>
                <a:cs typeface="Arial"/>
              </a:rPr>
              <a:t> colleague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"/>
            </a:pPr>
            <a:endParaRPr sz="1600">
              <a:latin typeface="Arial"/>
              <a:cs typeface="Arial"/>
            </a:endParaRPr>
          </a:p>
          <a:p>
            <a:pPr marL="186055" marR="5080" indent="-173990">
              <a:lnSpc>
                <a:spcPct val="80000"/>
              </a:lnSpc>
              <a:spcBef>
                <a:spcPts val="5"/>
              </a:spcBef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 b="1">
                <a:latin typeface="Arial"/>
                <a:cs typeface="Arial"/>
              </a:rPr>
              <a:t>Missed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enormous </a:t>
            </a:r>
            <a:r>
              <a:rPr dirty="0" sz="1800">
                <a:latin typeface="Arial"/>
                <a:cs typeface="Arial"/>
              </a:rPr>
              <a:t>opportunities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learn </a:t>
            </a:r>
            <a:r>
              <a:rPr dirty="0" sz="1800" b="1">
                <a:latin typeface="Arial"/>
                <a:cs typeface="Arial"/>
              </a:rPr>
              <a:t>about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Errors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"/>
            </a:pPr>
            <a:endParaRPr sz="1600">
              <a:latin typeface="Arial"/>
              <a:cs typeface="Arial"/>
            </a:endParaRPr>
          </a:p>
          <a:p>
            <a:pPr marL="186055" marR="540385" indent="-173990">
              <a:lnSpc>
                <a:spcPct val="80000"/>
              </a:lnSpc>
              <a:spcBef>
                <a:spcPts val="5"/>
              </a:spcBef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>
                <a:latin typeface="Arial"/>
                <a:cs typeface="Arial"/>
              </a:rPr>
              <a:t>Little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insight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into </a:t>
            </a:r>
            <a:r>
              <a:rPr dirty="0" sz="1800" spc="-10" b="1">
                <a:latin typeface="Arial"/>
                <a:cs typeface="Arial"/>
              </a:rPr>
              <a:t>System</a:t>
            </a:r>
            <a:r>
              <a:rPr dirty="0" sz="1800" spc="-10">
                <a:latin typeface="Arial"/>
                <a:cs typeface="Arial"/>
              </a:rPr>
              <a:t>-</a:t>
            </a:r>
            <a:r>
              <a:rPr dirty="0" sz="1800" spc="-20">
                <a:latin typeface="Arial"/>
                <a:cs typeface="Arial"/>
              </a:rPr>
              <a:t>based </a:t>
            </a:r>
            <a:r>
              <a:rPr dirty="0" sz="1800" spc="-10">
                <a:latin typeface="Arial"/>
                <a:cs typeface="Arial"/>
              </a:rPr>
              <a:t>causes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34639" y="2030095"/>
            <a:ext cx="2562225" cy="38849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100"/>
              </a:spcBef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 spc="-25" b="1">
                <a:latin typeface="Arial"/>
                <a:cs typeface="Arial"/>
              </a:rPr>
              <a:t>NEW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"/>
            </a:pPr>
            <a:endParaRPr sz="1600">
              <a:latin typeface="Arial"/>
              <a:cs typeface="Arial"/>
            </a:endParaRPr>
          </a:p>
          <a:p>
            <a:pPr marL="186055" marR="5080" indent="-173990">
              <a:lnSpc>
                <a:spcPct val="80000"/>
              </a:lnSpc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>
                <a:latin typeface="Arial"/>
                <a:cs typeface="Arial"/>
              </a:rPr>
              <a:t>Recognize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that </a:t>
            </a:r>
            <a:r>
              <a:rPr dirty="0" sz="1800" b="1">
                <a:latin typeface="Arial"/>
                <a:cs typeface="Arial"/>
              </a:rPr>
              <a:t>humans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imperfect </a:t>
            </a:r>
            <a:r>
              <a:rPr dirty="0" sz="1800">
                <a:latin typeface="Arial"/>
                <a:cs typeface="Arial"/>
              </a:rPr>
              <a:t>so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errors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will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can </a:t>
            </a:r>
            <a:r>
              <a:rPr dirty="0" sz="1800">
                <a:latin typeface="Arial"/>
                <a:cs typeface="Arial"/>
              </a:rPr>
              <a:t>happen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anyone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"/>
            </a:pPr>
            <a:endParaRPr sz="1600">
              <a:latin typeface="Arial"/>
              <a:cs typeface="Arial"/>
            </a:endParaRPr>
          </a:p>
          <a:p>
            <a:pPr marL="186055" marR="149225" indent="-173990">
              <a:lnSpc>
                <a:spcPct val="80000"/>
              </a:lnSpc>
              <a:spcBef>
                <a:spcPts val="5"/>
              </a:spcBef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>
                <a:latin typeface="Arial"/>
                <a:cs typeface="Arial"/>
              </a:rPr>
              <a:t>Staff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encouraged </a:t>
            </a:r>
            <a:r>
              <a:rPr dirty="0" sz="1800">
                <a:latin typeface="Arial"/>
                <a:cs typeface="Arial"/>
              </a:rPr>
              <a:t>(even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rewarded)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for </a:t>
            </a:r>
            <a:r>
              <a:rPr dirty="0" sz="1800">
                <a:latin typeface="Arial"/>
                <a:cs typeface="Arial"/>
              </a:rPr>
              <a:t>reporting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errors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"/>
            </a:pPr>
            <a:endParaRPr sz="1600">
              <a:latin typeface="Arial"/>
              <a:cs typeface="Arial"/>
            </a:endParaRPr>
          </a:p>
          <a:p>
            <a:pPr marL="186055" marR="170180" indent="-173990">
              <a:lnSpc>
                <a:spcPct val="80000"/>
              </a:lnSpc>
              <a:spcBef>
                <a:spcPts val="5"/>
              </a:spcBef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>
                <a:latin typeface="Arial"/>
                <a:cs typeface="Arial"/>
              </a:rPr>
              <a:t>There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well- </a:t>
            </a:r>
            <a:r>
              <a:rPr dirty="0" sz="1800">
                <a:latin typeface="Arial"/>
                <a:cs typeface="Arial"/>
              </a:rPr>
              <a:t>established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system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 </a:t>
            </a:r>
            <a:r>
              <a:rPr dirty="0" sz="1800" spc="-10" b="1">
                <a:latin typeface="Arial"/>
                <a:cs typeface="Arial"/>
              </a:rPr>
              <a:t>accountability</a:t>
            </a:r>
            <a:endParaRPr sz="1800">
              <a:latin typeface="Arial"/>
              <a:cs typeface="Arial"/>
            </a:endParaRPr>
          </a:p>
          <a:p>
            <a:pPr marL="186055" indent="-173990">
              <a:lnSpc>
                <a:spcPts val="1945"/>
              </a:lnSpc>
              <a:spcBef>
                <a:spcPts val="1440"/>
              </a:spcBef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 b="1">
                <a:latin typeface="Arial"/>
                <a:cs typeface="Arial"/>
              </a:rPr>
              <a:t>High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insight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into</a:t>
            </a:r>
            <a:endParaRPr sz="1800">
              <a:latin typeface="Arial"/>
              <a:cs typeface="Arial"/>
            </a:endParaRPr>
          </a:p>
          <a:p>
            <a:pPr marL="186055">
              <a:lnSpc>
                <a:spcPts val="1945"/>
              </a:lnSpc>
            </a:pPr>
            <a:r>
              <a:rPr dirty="0" sz="1800" spc="-10" b="1">
                <a:latin typeface="Arial"/>
                <a:cs typeface="Arial"/>
              </a:rPr>
              <a:t>System</a:t>
            </a:r>
            <a:r>
              <a:rPr dirty="0" sz="1800" spc="-10">
                <a:latin typeface="Arial"/>
                <a:cs typeface="Arial"/>
              </a:rPr>
              <a:t>-</a:t>
            </a:r>
            <a:r>
              <a:rPr dirty="0" sz="1800">
                <a:latin typeface="Arial"/>
                <a:cs typeface="Arial"/>
              </a:rPr>
              <a:t>based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Causes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30492" y="2030095"/>
            <a:ext cx="2422525" cy="34277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100"/>
              </a:spcBef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>
                <a:latin typeface="Arial"/>
                <a:cs typeface="Arial"/>
              </a:rPr>
              <a:t>By the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mid </a:t>
            </a:r>
            <a:r>
              <a:rPr dirty="0" sz="1800" spc="-20">
                <a:latin typeface="Arial"/>
                <a:cs typeface="Arial"/>
              </a:rPr>
              <a:t>1990s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"/>
            </a:pPr>
            <a:endParaRPr sz="1600">
              <a:latin typeface="Arial"/>
              <a:cs typeface="Arial"/>
            </a:endParaRPr>
          </a:p>
          <a:p>
            <a:pPr marL="186055" marR="201930" indent="-173990">
              <a:lnSpc>
                <a:spcPct val="80000"/>
              </a:lnSpc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>
                <a:latin typeface="Arial"/>
                <a:cs typeface="Arial"/>
              </a:rPr>
              <a:t>Supported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"no- </a:t>
            </a:r>
            <a:r>
              <a:rPr dirty="0" sz="1800" b="1">
                <a:latin typeface="Arial"/>
                <a:cs typeface="Arial"/>
              </a:rPr>
              <a:t>blame"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response</a:t>
            </a:r>
            <a:r>
              <a:rPr dirty="0" sz="1800" spc="-25">
                <a:latin typeface="Arial"/>
                <a:cs typeface="Arial"/>
              </a:rPr>
              <a:t> to </a:t>
            </a:r>
            <a:r>
              <a:rPr dirty="0" sz="1800" spc="-10">
                <a:latin typeface="Arial"/>
                <a:cs typeface="Arial"/>
              </a:rPr>
              <a:t>errors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"/>
            </a:pPr>
            <a:endParaRPr sz="1600">
              <a:latin typeface="Arial"/>
              <a:cs typeface="Arial"/>
            </a:endParaRPr>
          </a:p>
          <a:p>
            <a:pPr marL="186055" marR="5080" indent="-173990">
              <a:lnSpc>
                <a:spcPts val="1730"/>
              </a:lnSpc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 b="1">
                <a:latin typeface="Arial"/>
                <a:cs typeface="Arial"/>
              </a:rPr>
              <a:t>Unsafe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acts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were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>
                <a:latin typeface="Arial"/>
                <a:cs typeface="Arial"/>
              </a:rPr>
              <a:t>result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mental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slips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lapses,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honest mistakes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"/>
            </a:pPr>
            <a:endParaRPr sz="1600">
              <a:latin typeface="Arial"/>
              <a:cs typeface="Arial"/>
            </a:endParaRPr>
          </a:p>
          <a:p>
            <a:pPr marL="186055" marR="57150" indent="-173990">
              <a:lnSpc>
                <a:spcPct val="80000"/>
              </a:lnSpc>
              <a:buSzPct val="75000"/>
              <a:buFont typeface="Wingdings"/>
              <a:buChar char=""/>
              <a:tabLst>
                <a:tab pos="186690" algn="l"/>
              </a:tabLst>
            </a:pPr>
            <a:r>
              <a:rPr dirty="0" sz="1800" b="1">
                <a:latin typeface="Arial"/>
                <a:cs typeface="Arial"/>
              </a:rPr>
              <a:t>Fails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tackle </a:t>
            </a:r>
            <a:r>
              <a:rPr dirty="0" sz="1800">
                <a:latin typeface="Arial"/>
                <a:cs typeface="Arial"/>
              </a:rPr>
              <a:t>individuals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make </a:t>
            </a:r>
            <a:r>
              <a:rPr dirty="0" sz="1800" spc="-10">
                <a:latin typeface="Arial"/>
                <a:cs typeface="Arial"/>
              </a:rPr>
              <a:t>unsafe/reckless </a:t>
            </a:r>
            <a:r>
              <a:rPr dirty="0" sz="1800">
                <a:latin typeface="Arial"/>
                <a:cs typeface="Arial"/>
              </a:rPr>
              <a:t>behavioral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choices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39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right</a:t>
            </a:r>
            <a:r>
              <a:rPr dirty="0" spc="-35"/>
              <a:t> </a:t>
            </a:r>
            <a:r>
              <a:rPr dirty="0" spc="-10"/>
              <a:t>culture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820" y="1632902"/>
            <a:ext cx="8739553" cy="38656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39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right</a:t>
            </a:r>
            <a:r>
              <a:rPr dirty="0" spc="-35"/>
              <a:t> </a:t>
            </a:r>
            <a:r>
              <a:rPr dirty="0" spc="-10"/>
              <a:t>culture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3999" cy="487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 Immad Qureshi</dc:creator>
  <dc:title>ACUTE POISONING</dc:title>
  <dcterms:created xsi:type="dcterms:W3CDTF">2022-10-07T12:54:37Z</dcterms:created>
  <dcterms:modified xsi:type="dcterms:W3CDTF">2022-10-07T12:54:37Z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2022-10-07T00:00:00Z</vt:filetime>
  </property>
  <property fmtid="{D5CDD505-2E9C-101B-9397-08002B2CF9AE}" pid="5" name="Producer">
    <vt:lpwstr>Microsoft® PowerPoint® for Microsoft 365</vt:lpwstr>
  </property>
</Properties>
</file>