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76" r:id="rId6"/>
    <p:sldId id="257" r:id="rId7"/>
    <p:sldId id="277" r:id="rId8"/>
    <p:sldId id="279" r:id="rId9"/>
    <p:sldId id="278" r:id="rId10"/>
    <p:sldId id="281" r:id="rId11"/>
    <p:sldId id="282" r:id="rId12"/>
    <p:sldId id="283" r:id="rId13"/>
    <p:sldId id="280" r:id="rId14"/>
    <p:sldId id="284" r:id="rId15"/>
    <p:sldId id="291" r:id="rId16"/>
    <p:sldId id="285" r:id="rId17"/>
    <p:sldId id="286" r:id="rId18"/>
    <p:sldId id="287" r:id="rId19"/>
    <p:sldId id="288" r:id="rId20"/>
    <p:sldId id="289" r:id="rId21"/>
    <p:sldId id="299" r:id="rId22"/>
    <p:sldId id="292" r:id="rId23"/>
    <p:sldId id="295" r:id="rId24"/>
    <p:sldId id="294" r:id="rId25"/>
    <p:sldId id="297" r:id="rId26"/>
    <p:sldId id="298" r:id="rId27"/>
    <p:sldId id="290" r:id="rId28"/>
    <p:sldId id="296" r:id="rId29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0EDC74-5281-CD55-43F9-4281A9E5B128}" name="OKEEFFE, Kim (ROYAL CORNWALL HOSPITALS NHS TRUST)" initials="OK(CHNT" userId="S::kim.okeeffe@nhs.net::8a020e34-ef40-4061-be42-3939ff0faa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0680" autoAdjust="0"/>
  </p:normalViewPr>
  <p:slideViewPr>
    <p:cSldViewPr>
      <p:cViewPr varScale="1">
        <p:scale>
          <a:sx n="65" d="100"/>
          <a:sy n="65" d="100"/>
        </p:scale>
        <p:origin x="17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778B3-4CA3-455F-8964-9B682C7DFAA9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49D4-FC59-4C90-96F5-CDF782A9D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0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45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55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 and Louise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56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 and Louise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56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  <a:p>
            <a:endParaRPr lang="en-GB" dirty="0"/>
          </a:p>
          <a:p>
            <a:r>
              <a:rPr lang="en-GB" sz="1200" dirty="0"/>
              <a:t>Documentation 20%</a:t>
            </a:r>
          </a:p>
          <a:p>
            <a:r>
              <a:rPr lang="en-GB" sz="1200" dirty="0"/>
              <a:t>Observation of practice 15%</a:t>
            </a:r>
          </a:p>
          <a:p>
            <a:r>
              <a:rPr lang="en-GB" sz="1200" dirty="0"/>
              <a:t>Staff knowledge 20%</a:t>
            </a:r>
          </a:p>
          <a:p>
            <a:r>
              <a:rPr lang="en-GB" sz="1200" dirty="0"/>
              <a:t>Patient experience 15%</a:t>
            </a:r>
          </a:p>
          <a:p>
            <a:r>
              <a:rPr lang="en-GB" sz="1200" dirty="0"/>
              <a:t>Staff</a:t>
            </a:r>
            <a:r>
              <a:rPr lang="en-GB" sz="1200" b="0" dirty="0"/>
              <a:t> experience 15%</a:t>
            </a:r>
          </a:p>
          <a:p>
            <a:r>
              <a:rPr lang="en-GB" sz="1200" b="0" dirty="0"/>
              <a:t>Well organised ward 15%</a:t>
            </a:r>
          </a:p>
          <a:p>
            <a:endParaRPr lang="en-GB" sz="1200" b="0" dirty="0"/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0-65% (previous 0-56%)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Red 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66-85% (previous 56-75%)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Bronze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86-94% (previous 76-90%)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Silver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94-100% (previous 91-100%)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Gold 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 x successive Gold (unchanged)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Platinum 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7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18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45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25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34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97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3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91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85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98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53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54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34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7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Royal Cornwall Hospitals NHS Trust is the principal provider of acute care services in the county of Cornwall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serving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population of around 532,273 people, a figure that can be doubled by holidaymakers during the busiest times of the year.</a:t>
            </a:r>
          </a:p>
          <a:p>
            <a:r>
              <a:rPr lang="en-GB" baseline="0" dirty="0"/>
              <a:t>The Royal Cornwall Hospitals NHS Trust has approximately 750 in patient beds spanning 3 sites.</a:t>
            </a:r>
          </a:p>
          <a:p>
            <a:r>
              <a:rPr lang="en-GB" baseline="0" dirty="0"/>
              <a:t>West Cornwall Hospital has 2 medial wards caring mainly for older people and one surgical day case ward.</a:t>
            </a:r>
          </a:p>
          <a:p>
            <a:r>
              <a:rPr lang="en-GB" baseline="0" dirty="0"/>
              <a:t>St Michael’s Hospital has 2 wards which since January 2019 has provided the majority of the elective orthopaedic work</a:t>
            </a:r>
          </a:p>
          <a:p>
            <a:r>
              <a:rPr lang="en-GB" baseline="0" dirty="0"/>
              <a:t>The Royal Cornwall Hospital is the Trusts main hospital site with 28 in-patient wards (including maternity and paediatrics)</a:t>
            </a:r>
          </a:p>
          <a:p>
            <a:r>
              <a:rPr lang="en-GB" baseline="0" dirty="0"/>
              <a:t>We employ approximately 6,500 staff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94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0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(asking of Kim, the sort of question staff would ask)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4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 (responding to Louise as she would to staff)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9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ASPIRE - song and video produced to support the launch.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5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  <a:p>
            <a:r>
              <a:rPr lang="en-GB" dirty="0"/>
              <a:t>Detail numbers </a:t>
            </a:r>
            <a:r>
              <a:rPr lang="en-GB" dirty="0" err="1"/>
              <a:t>ect</a:t>
            </a:r>
            <a:r>
              <a:rPr lang="en-GB" dirty="0"/>
              <a:t>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0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Team members, Duration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6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70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2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1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08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8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1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4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5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9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FCB6-67BC-41AE-9CDA-83547F7E587A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mailto:Louise.dickinson2@nhs.net" TargetMode="External"/><Relationship Id="rId4" Type="http://schemas.openxmlformats.org/officeDocument/2006/relationships/hyperlink" Target="mailto:Kim.okeeffe@nhs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hyperlink" Target="https://www.dc.nihr.ac.uk/themed-reviews/Research-on-ward-staffing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772817"/>
            <a:ext cx="7772400" cy="2270822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Ward Accreditation:</a:t>
            </a:r>
            <a:br>
              <a:rPr lang="en-GB" dirty="0"/>
            </a:br>
            <a:r>
              <a:rPr lang="en-GB" dirty="0"/>
              <a:t>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Strengthening quality assurance by implementing an evidence-based revision of</a:t>
            </a:r>
            <a:b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ward accreditation programme 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37" y="4474570"/>
            <a:ext cx="6884213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Kim O’Keeffe BEM</a:t>
            </a:r>
          </a:p>
          <a:p>
            <a:pPr algn="l"/>
            <a:r>
              <a:rPr lang="en-GB" sz="2100" dirty="0"/>
              <a:t>Chief Nurse Royal Cornwall Hospital Trust / Cornwall Partnership  Foundation Trust / Deputy CEO RCHT</a:t>
            </a:r>
          </a:p>
          <a:p>
            <a:pPr algn="l"/>
            <a:r>
              <a:rPr lang="en-GB" sz="1400" dirty="0">
                <a:hlinkClick r:id="rId4"/>
              </a:rPr>
              <a:t>Kim.okeeffe@nhs.net</a:t>
            </a:r>
            <a:r>
              <a:rPr lang="en-GB" sz="1400" dirty="0"/>
              <a:t> 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Louise Dickinson</a:t>
            </a:r>
          </a:p>
          <a:p>
            <a:pPr algn="l"/>
            <a:r>
              <a:rPr lang="en-GB" sz="2000" dirty="0"/>
              <a:t>Deputy Director of Nursing Midwifery and AHPs</a:t>
            </a:r>
            <a:br>
              <a:rPr lang="en-GB" sz="2000" dirty="0"/>
            </a:br>
            <a:r>
              <a:rPr lang="en-GB" sz="1400" dirty="0"/>
              <a:t>l</a:t>
            </a:r>
            <a:r>
              <a:rPr lang="en-GB" sz="1400" dirty="0">
                <a:hlinkClick r:id="rId5"/>
              </a:rPr>
              <a:t>ouise.dickinson2@nhs.net</a:t>
            </a:r>
            <a:r>
              <a:rPr lang="en-GB" sz="1400" dirty="0"/>
              <a:t> </a:t>
            </a:r>
            <a:endParaRPr lang="en-GB" sz="2000" dirty="0"/>
          </a:p>
        </p:txBody>
      </p:sp>
      <p:pic>
        <p:nvPicPr>
          <p:cNvPr id="6" name="Picture 5" descr="C:\Users\georgebe\Desktop\Aspire (cropped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95122"/>
            <a:ext cx="230425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0DC83-FF1E-438F-A5B2-D8BC875E2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3073" y="379520"/>
            <a:ext cx="3122535" cy="8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8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prstClr val="black"/>
                </a:solidFill>
              </a:rPr>
              <a:t>ASPIRE outcomes: first round</a:t>
            </a:r>
            <a:endParaRPr lang="en-GB" sz="2800" b="1" dirty="0">
              <a:solidFill>
                <a:prstClr val="black"/>
              </a:solidFill>
            </a:endParaRPr>
          </a:p>
          <a:p>
            <a:endParaRPr lang="en-GB" sz="2800" dirty="0">
              <a:solidFill>
                <a:prstClr val="black"/>
              </a:solidFill>
            </a:endParaRPr>
          </a:p>
          <a:p>
            <a:r>
              <a:rPr lang="en-GB" sz="2800" dirty="0">
                <a:solidFill>
                  <a:prstClr val="black"/>
                </a:solidFill>
              </a:rPr>
              <a:t>5 wards were awarded </a:t>
            </a:r>
            <a:r>
              <a:rPr lang="en-GB" sz="2800" b="1" dirty="0">
                <a:solidFill>
                  <a:prstClr val="black"/>
                </a:solidFill>
              </a:rPr>
              <a:t>Bronze</a:t>
            </a:r>
          </a:p>
          <a:p>
            <a:r>
              <a:rPr lang="en-GB" sz="2800" dirty="0">
                <a:solidFill>
                  <a:prstClr val="black"/>
                </a:solidFill>
              </a:rPr>
              <a:t>17 wards were awarded </a:t>
            </a:r>
            <a:r>
              <a:rPr lang="en-GB" sz="2800" b="1" dirty="0">
                <a:solidFill>
                  <a:prstClr val="black"/>
                </a:solidFill>
              </a:rPr>
              <a:t>Silver</a:t>
            </a:r>
          </a:p>
          <a:p>
            <a:r>
              <a:rPr lang="en-GB" sz="2800" dirty="0">
                <a:solidFill>
                  <a:prstClr val="black"/>
                </a:solidFill>
              </a:rPr>
              <a:t>2 wards were awarded </a:t>
            </a:r>
            <a:r>
              <a:rPr lang="en-GB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</a:t>
            </a:r>
          </a:p>
          <a:p>
            <a:pPr lvl="1"/>
            <a:endParaRPr lang="en-GB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6E1D7-0634-45F9-B5AF-1E5FD5D72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789040"/>
            <a:ext cx="4291956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2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Our first ASPIRE </a:t>
            </a:r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</a:t>
            </a:r>
            <a:r>
              <a:rPr lang="en-GB" b="1" dirty="0"/>
              <a:t>wards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Our reflections on going for Gold</a:t>
            </a:r>
          </a:p>
          <a:p>
            <a:endParaRPr lang="en-GB" sz="2800" dirty="0"/>
          </a:p>
          <a:p>
            <a:r>
              <a:rPr lang="en-GB" sz="2800" dirty="0"/>
              <a:t>Wellington Ward (Respiratory)</a:t>
            </a:r>
          </a:p>
          <a:p>
            <a:endParaRPr lang="en-GB" sz="2800" dirty="0"/>
          </a:p>
          <a:p>
            <a:r>
              <a:rPr lang="en-GB" sz="2800" dirty="0"/>
              <a:t>Cardiac Investigations Unit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621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Our first ASPIRE </a:t>
            </a:r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</a:t>
            </a:r>
            <a:r>
              <a:rPr lang="en-GB" b="1" dirty="0"/>
              <a:t>wards</a:t>
            </a:r>
          </a:p>
          <a:p>
            <a:pPr marL="0" indent="0">
              <a:buNone/>
            </a:pPr>
            <a:r>
              <a:rPr lang="en-GB" sz="2800" dirty="0">
                <a:latin typeface="+mj-lt"/>
              </a:rPr>
              <a:t>Staff reactions:</a:t>
            </a:r>
          </a:p>
          <a:p>
            <a:r>
              <a:rPr lang="en-GB" sz="2800" dirty="0">
                <a:latin typeface="+mj-lt"/>
              </a:rPr>
              <a:t>‘Over the moon’</a:t>
            </a:r>
          </a:p>
          <a:p>
            <a:r>
              <a:rPr lang="en-GB" sz="2800" dirty="0">
                <a:latin typeface="+mj-lt"/>
              </a:rPr>
              <a:t>‘Amazing’</a:t>
            </a:r>
          </a:p>
          <a:p>
            <a:r>
              <a:rPr lang="en-GB" sz="2800" dirty="0">
                <a:latin typeface="+mj-lt"/>
              </a:rPr>
              <a:t>‘Incredible news for team after so much pressure’</a:t>
            </a:r>
          </a:p>
          <a:p>
            <a:r>
              <a:rPr lang="en-GB" sz="2800" dirty="0">
                <a:latin typeface="+mj-lt"/>
              </a:rPr>
              <a:t>‘Proud’</a:t>
            </a:r>
          </a:p>
          <a:p>
            <a:r>
              <a:rPr lang="en-GB" sz="2800" dirty="0">
                <a:latin typeface="+mj-lt"/>
              </a:rPr>
              <a:t>‘Icing on the cake’</a:t>
            </a:r>
          </a:p>
          <a:p>
            <a:r>
              <a:rPr lang="en-GB" sz="2800" dirty="0">
                <a:latin typeface="+mj-lt"/>
              </a:rPr>
              <a:t>‘Providing best care for patients’</a:t>
            </a:r>
          </a:p>
          <a:p>
            <a:r>
              <a:rPr lang="en-GB" sz="2800" dirty="0">
                <a:latin typeface="+mj-lt"/>
              </a:rPr>
              <a:t>‘Real Buzz’</a:t>
            </a:r>
          </a:p>
          <a:p>
            <a:r>
              <a:rPr lang="en-GB" sz="2800" dirty="0">
                <a:latin typeface="+mj-lt"/>
              </a:rPr>
              <a:t>‘Fantastic achievement’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2278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prstClr val="black"/>
                </a:solidFill>
              </a:rPr>
              <a:t>ASPIRE Outcomes: The Next Round</a:t>
            </a:r>
            <a:endParaRPr lang="en-GB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r>
              <a:rPr lang="en-GB" sz="2800" dirty="0"/>
              <a:t>Staggered re-accreditation intervals depending on outcome</a:t>
            </a:r>
          </a:p>
          <a:p>
            <a:r>
              <a:rPr lang="en-GB" sz="2800" dirty="0"/>
              <a:t>Twelve months in we had 19 silver wards and 5 gold wards</a:t>
            </a:r>
          </a:p>
          <a:p>
            <a:r>
              <a:rPr lang="en-GB" sz="2800" dirty="0"/>
              <a:t>Assurance concerns arising: non-alignment with other quality metrics, complaints and serious incidents.</a:t>
            </a:r>
          </a:p>
          <a:p>
            <a:r>
              <a:rPr lang="en-GB" sz="2800" dirty="0"/>
              <a:t>A weighted version was introduced and scoring adjusted – managing expectations from Ward-to-Board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2407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97666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prstClr val="black"/>
                </a:solidFill>
              </a:rPr>
              <a:t>A new evidence-based approach</a:t>
            </a:r>
            <a:endParaRPr lang="en-GB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March 2018 NIHR Themed Review</a:t>
            </a:r>
          </a:p>
          <a:p>
            <a:pPr marL="0" indent="0">
              <a:buNone/>
            </a:pPr>
            <a:r>
              <a:rPr lang="en-GB" sz="1600" u="sng" dirty="0">
                <a:hlinkClick r:id="rId4"/>
              </a:rPr>
              <a:t>https://www.dc.nihr.ac.uk/themed-reviews/Research-on-ward-staffing.htm</a:t>
            </a:r>
            <a:r>
              <a:rPr lang="en-GB" sz="16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725A0-9302-46ED-9CD4-1EB89A797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581" y="1268760"/>
            <a:ext cx="5664506" cy="39604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700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prstClr val="black"/>
                </a:solidFill>
              </a:rPr>
              <a:t>Two Significant Facts</a:t>
            </a:r>
            <a:endParaRPr lang="en-GB" sz="2800" dirty="0">
              <a:solidFill>
                <a:prstClr val="black"/>
              </a:solidFill>
            </a:endParaRPr>
          </a:p>
          <a:p>
            <a:r>
              <a:rPr lang="en-GB" sz="2800" dirty="0"/>
              <a:t>High Registered Nurse contact time with patients strongly associated with reduced harm and low mortality rates (linked to reduced failure to rescue incidents) </a:t>
            </a:r>
          </a:p>
          <a:p>
            <a:r>
              <a:rPr lang="en-GB" sz="2800" dirty="0"/>
              <a:t>Ward Climate, the cohesiveness of the ward team, corelates to levels of patient satisfaction with care – high cohesiveness equals high satisfaction and levels of safety</a:t>
            </a:r>
          </a:p>
          <a:p>
            <a:r>
              <a:rPr lang="en-GB" sz="2800" dirty="0"/>
              <a:t>Senior Clinical Cabinet discussions felt that these 2 elements were not explicit in our programme </a:t>
            </a:r>
            <a:endParaRPr lang="en-GB" sz="2400" dirty="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8045A-C906-4112-AEFB-0824EEE85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60" y="4941168"/>
            <a:ext cx="2385426" cy="16678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102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5500" b="1" dirty="0"/>
              <a:t>Outcome: ASPIRE Version 4: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400" dirty="0"/>
              <a:t>Three new measures added:</a:t>
            </a:r>
          </a:p>
          <a:p>
            <a:r>
              <a:rPr lang="en-GB" sz="4400" dirty="0"/>
              <a:t>Direct Care Time</a:t>
            </a:r>
          </a:p>
          <a:p>
            <a:r>
              <a:rPr lang="en-GB" sz="4400" dirty="0"/>
              <a:t>Observations of Care</a:t>
            </a:r>
          </a:p>
          <a:p>
            <a:r>
              <a:rPr lang="en-GB" sz="4400" dirty="0"/>
              <a:t>Ward Climate survey to replace staff questionnaire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And a </a:t>
            </a:r>
            <a:r>
              <a:rPr lang="en-GB" sz="4400" b="1" dirty="0"/>
              <a:t>full</a:t>
            </a:r>
            <a:r>
              <a:rPr lang="en-GB" sz="4400" dirty="0"/>
              <a:t> review of all questions was undertaken (significantly reviewed and discussed and senior team confident that the new focus on the evidence-based measures)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Piloted on one ward in July (with supportive measures in place) = Red status awarded.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763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ASPIRE Version 4 – August 2019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Four wards with concerns reviewed:</a:t>
            </a:r>
          </a:p>
          <a:p>
            <a:pPr lvl="1"/>
            <a:r>
              <a:rPr lang="en-GB" dirty="0"/>
              <a:t>Two wards White (previous Silver)</a:t>
            </a:r>
          </a:p>
          <a:p>
            <a:pPr lvl="1"/>
            <a:r>
              <a:rPr lang="en-GB" dirty="0"/>
              <a:t>Two wards bronze (one previous Silver and one Gold)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How does this feel?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307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ASPIRE Version 4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Current status September 2022.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dirty="0"/>
              <a:t>Silver 				1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Bronze			11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White				13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6458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568353"/>
            <a:ext cx="288032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ASPIRE Instruction Manual was developed to ensure standardisation and consistency of application </a:t>
            </a:r>
          </a:p>
          <a:p>
            <a:pPr marL="0" indent="0">
              <a:buNone/>
            </a:pPr>
            <a:endParaRPr lang="en-GB" b="1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/>
          <a:stretch/>
        </p:blipFill>
        <p:spPr bwMode="auto">
          <a:xfrm>
            <a:off x="5580112" y="971570"/>
            <a:ext cx="3312368" cy="465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5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84187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/>
              <a:t>Objectives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1844824"/>
            <a:ext cx="6480720" cy="3793976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Provide context to the introduction of our ward accreditation programme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Describe the development of the programme and our early adoption successes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Reflect with you on the dichotomy of programme success and waning assurance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Share our learning from the adoption of the latest workforce evidence base to drive new assurance confidence</a:t>
            </a:r>
          </a:p>
          <a:p>
            <a:pPr marL="457200" indent="-457200" algn="l">
              <a:buFont typeface="+mj-lt"/>
              <a:buAutoNum type="arabicPeriod"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georgebe\Desktop\Aspire (cropped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40"/>
            <a:ext cx="230425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71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ASPIRE Version 4 – Progress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dirty="0"/>
              <a:t>RCHT:</a:t>
            </a:r>
          </a:p>
          <a:p>
            <a:r>
              <a:rPr lang="en-GB" sz="2800" dirty="0"/>
              <a:t>Critical Care</a:t>
            </a:r>
          </a:p>
          <a:p>
            <a:r>
              <a:rPr lang="en-GB" sz="2800" dirty="0"/>
              <a:t>ED</a:t>
            </a:r>
          </a:p>
          <a:p>
            <a:r>
              <a:rPr lang="en-GB" sz="2800" dirty="0"/>
              <a:t>OPD</a:t>
            </a:r>
          </a:p>
          <a:p>
            <a:r>
              <a:rPr lang="en-GB" sz="2800" dirty="0"/>
              <a:t>Theatre</a:t>
            </a:r>
          </a:p>
          <a:p>
            <a:r>
              <a:rPr lang="en-GB" sz="2800" dirty="0"/>
              <a:t>Paediatrics </a:t>
            </a:r>
          </a:p>
          <a:p>
            <a:r>
              <a:rPr lang="en-GB" sz="2800" dirty="0"/>
              <a:t>Maternity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And…</a:t>
            </a:r>
          </a:p>
          <a:p>
            <a:r>
              <a:rPr lang="en-GB" sz="2800" dirty="0"/>
              <a:t>Published article to share our experience and outcomes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671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A140A-4673-4EA7-85CE-8AC774B65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7" y="1097906"/>
            <a:ext cx="6590903" cy="4270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D5A90-5C0A-4D5C-987A-1E9A1C781E50}"/>
              </a:ext>
            </a:extLst>
          </p:cNvPr>
          <p:cNvSpPr txBox="1"/>
          <p:nvPr/>
        </p:nvSpPr>
        <p:spPr>
          <a:xfrm>
            <a:off x="457200" y="5698984"/>
            <a:ext cx="8229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researchgate.net/profile/Frazer-Underwood/publication/344250921_Strengthening_quality_assurance_by_implementing_an_evidence-based_revision_of_a_ward_accreditation_programme/links/5f60b5eaa6fdcc1164135844/Strengthening-quality-assurance-by-implementing-an-evidence-based-revision-of-a-ward-accreditation-programme.pdf?origin=publication_detail </a:t>
            </a:r>
          </a:p>
        </p:txBody>
      </p:sp>
    </p:spTree>
    <p:extLst>
      <p:ext uri="{BB962C8B-B14F-4D97-AF65-F5344CB8AC3E}">
        <p14:creationId xmlns:p14="http://schemas.microsoft.com/office/powerpoint/2010/main" val="127992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562" y="332656"/>
            <a:ext cx="5987008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Cornwall Foundation Trust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No programme in place.</a:t>
            </a:r>
          </a:p>
          <a:p>
            <a:endParaRPr lang="en-GB" sz="2800" dirty="0"/>
          </a:p>
          <a:p>
            <a:r>
              <a:rPr lang="en-GB" sz="2800" dirty="0"/>
              <a:t>Agreed to include as a quality priority.</a:t>
            </a:r>
          </a:p>
          <a:p>
            <a:endParaRPr lang="en-GB" sz="2800" dirty="0"/>
          </a:p>
          <a:p>
            <a:r>
              <a:rPr lang="en-GB" sz="2800" dirty="0"/>
              <a:t>Strong support from Governors.</a:t>
            </a:r>
          </a:p>
          <a:p>
            <a:endParaRPr lang="en-GB" sz="2800" dirty="0"/>
          </a:p>
          <a:p>
            <a:r>
              <a:rPr lang="en-GB" sz="2800" dirty="0"/>
              <a:t>Support from Quality Leads.</a:t>
            </a:r>
          </a:p>
          <a:p>
            <a:endParaRPr lang="en-GB" sz="2800" dirty="0"/>
          </a:p>
          <a:p>
            <a:r>
              <a:rPr lang="en-GB" sz="2800" dirty="0"/>
              <a:t>Learning from RCHT process.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3287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Cornwall Foundation Trust – current position: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sz="2800" dirty="0"/>
              <a:t>13 Community hospital wards:</a:t>
            </a:r>
          </a:p>
          <a:p>
            <a:endParaRPr lang="en-GB" sz="2800" dirty="0"/>
          </a:p>
          <a:p>
            <a:pPr lvl="1"/>
            <a:r>
              <a:rPr lang="en-GB" sz="2400" dirty="0"/>
              <a:t>7 bronze award</a:t>
            </a:r>
          </a:p>
          <a:p>
            <a:pPr lvl="1"/>
            <a:r>
              <a:rPr lang="en-GB" sz="2400" dirty="0"/>
              <a:t>6 white award</a:t>
            </a:r>
          </a:p>
          <a:p>
            <a:pPr marL="457200" lvl="1" indent="0">
              <a:buNone/>
            </a:pPr>
            <a:endParaRPr lang="en-GB" sz="2800" dirty="0"/>
          </a:p>
          <a:p>
            <a:r>
              <a:rPr lang="en-GB" sz="2800" dirty="0"/>
              <a:t>9 Mental Health Wards:</a:t>
            </a:r>
          </a:p>
          <a:p>
            <a:pPr marL="0" indent="0">
              <a:buNone/>
            </a:pPr>
            <a:endParaRPr lang="en-GB" sz="2800" dirty="0"/>
          </a:p>
          <a:p>
            <a:pPr lvl="1"/>
            <a:r>
              <a:rPr lang="en-GB" sz="2400" dirty="0"/>
              <a:t>2 bronze</a:t>
            </a:r>
          </a:p>
          <a:p>
            <a:pPr lvl="1"/>
            <a:r>
              <a:rPr lang="en-GB" sz="2400" dirty="0"/>
              <a:t>7 white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dirty="0"/>
              <a:t>Findings reflect current concerns 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71603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Next Steps</a:t>
            </a:r>
          </a:p>
          <a:p>
            <a:endParaRPr lang="en-GB" sz="2800" dirty="0"/>
          </a:p>
          <a:p>
            <a:r>
              <a:rPr lang="en-GB" sz="2800" dirty="0"/>
              <a:t>Going DIGITAL! – currently uploading the questions.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Adapt the revised programme to MIU’s, Community areas.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Re-evaluate overall programme again next month – 12 month review.</a:t>
            </a:r>
          </a:p>
          <a:p>
            <a:endParaRPr lang="en-GB" sz="2800" dirty="0"/>
          </a:p>
          <a:p>
            <a:r>
              <a:rPr lang="en-GB" sz="2800" dirty="0"/>
              <a:t>Would we do anything differently?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7149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853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756492"/>
            <a:ext cx="598700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4400" dirty="0"/>
              <a:t>QUESTIONS?</a:t>
            </a:r>
          </a:p>
        </p:txBody>
      </p:sp>
      <p:pic>
        <p:nvPicPr>
          <p:cNvPr id="6" name="Picture 5" descr="Sticky notes with question marks">
            <a:extLst>
              <a:ext uri="{FF2B5EF4-FFF2-40B4-BE49-F238E27FC236}">
                <a16:creationId xmlns:a16="http://schemas.microsoft.com/office/drawing/2014/main" id="{7263431E-3BA3-0921-4B88-D8BF864D8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7032"/>
            <a:ext cx="5904656" cy="2592288"/>
          </a:xfrm>
          <a:prstGeom prst="rect">
            <a:avLst/>
          </a:prstGeom>
        </p:spPr>
      </p:pic>
      <p:pic>
        <p:nvPicPr>
          <p:cNvPr id="9" name="Picture 8" descr="3D black question marks with one yellow question mark">
            <a:extLst>
              <a:ext uri="{FF2B5EF4-FFF2-40B4-BE49-F238E27FC236}">
                <a16:creationId xmlns:a16="http://schemas.microsoft.com/office/drawing/2014/main" id="{360086D9-D3D7-C431-D178-0D9059AA0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548681"/>
            <a:ext cx="59046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1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</p:txBody>
      </p:sp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41" y="1051035"/>
            <a:ext cx="5843831" cy="293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83" y="291102"/>
            <a:ext cx="2092577" cy="56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883138" y="1700808"/>
            <a:ext cx="1058366" cy="1008112"/>
          </a:xfrm>
          <a:prstGeom prst="wedgeRoundRectCallout">
            <a:avLst>
              <a:gd name="adj1" fmla="val 30464"/>
              <a:gd name="adj2" fmla="val 78100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prstClr val="white"/>
                </a:solidFill>
              </a:rPr>
              <a:t>St Michael’s Hospital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110020" y="3978468"/>
            <a:ext cx="1105247" cy="936104"/>
          </a:xfrm>
          <a:prstGeom prst="wedgeRoundRectCallout">
            <a:avLst>
              <a:gd name="adj1" fmla="val 2941"/>
              <a:gd name="adj2" fmla="val -12569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prstClr val="white"/>
                </a:solidFill>
              </a:rPr>
              <a:t>West Cornwall Hospital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878393" y="3504601"/>
            <a:ext cx="1108995" cy="947735"/>
          </a:xfrm>
          <a:prstGeom prst="wedgeRoundRectCallout">
            <a:avLst>
              <a:gd name="adj1" fmla="val -64420"/>
              <a:gd name="adj2" fmla="val -109355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prstClr val="white"/>
                </a:solidFill>
              </a:rPr>
              <a:t>Royal Cornwall Hospital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57643C-D4E3-4183-9E75-DEBAA3563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725" y="4642847"/>
            <a:ext cx="4620490" cy="2005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895AE5-720B-4FCC-B258-2CF2F1221132}"/>
              </a:ext>
            </a:extLst>
          </p:cNvPr>
          <p:cNvSpPr txBox="1"/>
          <p:nvPr/>
        </p:nvSpPr>
        <p:spPr>
          <a:xfrm>
            <a:off x="8404496" y="4311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05765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The challenges we faced as we went in to ‘Special Measures’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800" dirty="0"/>
              <a:t>Unbelievable levels of scrutiny</a:t>
            </a:r>
          </a:p>
          <a:p>
            <a:r>
              <a:rPr lang="en-GB" sz="2800" dirty="0"/>
              <a:t>Challenged leadership and continuity</a:t>
            </a:r>
          </a:p>
          <a:p>
            <a:r>
              <a:rPr lang="en-GB" sz="2800" dirty="0"/>
              <a:t>Clinical quality and patient safety variations across all inpatient wards</a:t>
            </a:r>
          </a:p>
          <a:p>
            <a:r>
              <a:rPr lang="en-GB" sz="2800" dirty="0"/>
              <a:t>The need for </a:t>
            </a:r>
            <a:r>
              <a:rPr lang="en-GB" sz="2800" u="sng" dirty="0"/>
              <a:t>assurance</a:t>
            </a:r>
            <a:r>
              <a:rPr lang="en-GB" sz="2800" dirty="0"/>
              <a:t>, not re-assurance versus ‘false assurance’</a:t>
            </a:r>
          </a:p>
          <a:p>
            <a:r>
              <a:rPr lang="en-GB" sz="2800" dirty="0"/>
              <a:t>Culture: inspection mentality versus continuous improvement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1128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Ward Accreditation </a:t>
            </a:r>
            <a:r>
              <a:rPr lang="en-GB" b="1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800" b="1" dirty="0"/>
              <a:t>Why</a:t>
            </a:r>
            <a:r>
              <a:rPr lang="en-GB" sz="2800" dirty="0"/>
              <a:t> – what did it offer a Trust in special measures?</a:t>
            </a:r>
          </a:p>
          <a:p>
            <a:r>
              <a:rPr lang="en-GB" sz="2800" b="1" dirty="0"/>
              <a:t>What</a:t>
            </a:r>
            <a:r>
              <a:rPr lang="en-GB" sz="2800" dirty="0"/>
              <a:t> – which framework to adopt?</a:t>
            </a:r>
          </a:p>
          <a:p>
            <a:r>
              <a:rPr lang="en-GB" sz="2800" b="1" dirty="0"/>
              <a:t>How</a:t>
            </a:r>
            <a:r>
              <a:rPr lang="en-GB" sz="2800" dirty="0"/>
              <a:t> – with a workforce experiencing low morale and disenfranchised?</a:t>
            </a:r>
          </a:p>
          <a:p>
            <a:r>
              <a:rPr lang="en-GB" sz="2800" b="1" dirty="0"/>
              <a:t>Who</a:t>
            </a:r>
            <a:r>
              <a:rPr lang="en-GB" sz="2800" dirty="0"/>
              <a:t> – has capacity and capability to lead such a programme and embed a transformational change?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3444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Ward Accreditation - The Solution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800" b="1" dirty="0"/>
              <a:t>Why</a:t>
            </a:r>
            <a:r>
              <a:rPr lang="en-GB" sz="2800" dirty="0"/>
              <a:t> – an improvement framework – “we need to improve”</a:t>
            </a:r>
          </a:p>
          <a:p>
            <a:r>
              <a:rPr lang="en-GB" sz="2800" b="1" dirty="0"/>
              <a:t>What</a:t>
            </a:r>
            <a:r>
              <a:rPr lang="en-GB" sz="2800" dirty="0"/>
              <a:t> – we have expertise within our </a:t>
            </a:r>
            <a:r>
              <a:rPr lang="en-GB" sz="2800" dirty="0">
                <a:solidFill>
                  <a:schemeClr val="accent1"/>
                </a:solidFill>
              </a:rPr>
              <a:t>‘</a:t>
            </a:r>
            <a:r>
              <a:rPr lang="en-GB" sz="2800" dirty="0"/>
              <a:t>buddy’ hospital of a successful framework</a:t>
            </a:r>
          </a:p>
          <a:p>
            <a:r>
              <a:rPr lang="en-GB" sz="2800" b="1" dirty="0"/>
              <a:t>How</a:t>
            </a:r>
            <a:r>
              <a:rPr lang="en-GB" sz="2800" dirty="0"/>
              <a:t> – our Ward Leaders want this type of practical help to improve quality and safety for their patients and staff</a:t>
            </a:r>
          </a:p>
          <a:p>
            <a:r>
              <a:rPr lang="en-GB" sz="2800" b="1" dirty="0"/>
              <a:t>Who</a:t>
            </a:r>
            <a:r>
              <a:rPr lang="en-GB" sz="2800" dirty="0"/>
              <a:t> – Dedicated Senior Nurse Leader support from our buddy hospital, was enabled utilising special measures financial support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049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Our approach to ASPIRE: Creating the conditions for psychological safety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800" dirty="0"/>
              <a:t>Board support and leadership - fundamental</a:t>
            </a:r>
          </a:p>
          <a:p>
            <a:r>
              <a:rPr lang="en-GB" sz="2800" dirty="0"/>
              <a:t>Leadership group – ownership and authenticity</a:t>
            </a:r>
          </a:p>
          <a:p>
            <a:r>
              <a:rPr lang="en-GB" sz="2800" dirty="0"/>
              <a:t>Learning from other Trusts: RDE, Salford Royal, UCLH</a:t>
            </a:r>
          </a:p>
          <a:p>
            <a:r>
              <a:rPr lang="en-GB" sz="2800" dirty="0"/>
              <a:t>Wide workforce engagement in creating our approach (all disciplines) – ASPIRE</a:t>
            </a:r>
          </a:p>
          <a:p>
            <a:r>
              <a:rPr lang="en-GB" sz="2800" dirty="0"/>
              <a:t>Culture of collaborative development and testing</a:t>
            </a:r>
          </a:p>
          <a:p>
            <a:r>
              <a:rPr lang="en-GB" sz="2800" dirty="0"/>
              <a:t>Being clear what is was and what it wasn't</a:t>
            </a:r>
          </a:p>
          <a:p>
            <a:r>
              <a:rPr lang="en-GB" sz="2800" dirty="0"/>
              <a:t>Pace: ‘we can do this’ ‘we want to do this’</a:t>
            </a:r>
          </a:p>
          <a:p>
            <a:r>
              <a:rPr lang="en-GB" sz="2800" dirty="0"/>
              <a:t>First pilot wards celebrated and acknowledged</a:t>
            </a:r>
          </a:p>
          <a:p>
            <a:r>
              <a:rPr lang="en-GB" sz="2800" dirty="0"/>
              <a:t>Deliberately not weighted in first 12 months: psychological safety – shared learning</a:t>
            </a:r>
          </a:p>
          <a:p>
            <a:r>
              <a:rPr lang="en-GB" sz="2800" dirty="0"/>
              <a:t>Certificates, Trust Board attendance and ‘Gold’ wards attendance at awards evening</a:t>
            </a:r>
          </a:p>
          <a:p>
            <a:r>
              <a:rPr lang="en-GB" sz="2800" dirty="0"/>
              <a:t>Launched Trust-wide six-months after going into special measures – COMITMENT IN ACTION NOT WORDS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075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did we measure?</a:t>
            </a:r>
            <a:endParaRPr lang="en-GB" sz="1200" dirty="0"/>
          </a:p>
          <a:p>
            <a:endParaRPr lang="en-GB" sz="2800" dirty="0"/>
          </a:p>
          <a:p>
            <a:r>
              <a:rPr lang="en-GB" sz="2800" dirty="0"/>
              <a:t>Patient experience – questionnaire</a:t>
            </a:r>
          </a:p>
          <a:p>
            <a:r>
              <a:rPr lang="en-GB" sz="2800" dirty="0"/>
              <a:t>Staff experience - questionnaire</a:t>
            </a:r>
          </a:p>
          <a:p>
            <a:r>
              <a:rPr lang="en-GB" sz="2800" dirty="0"/>
              <a:t>Staff knowledge - interview</a:t>
            </a:r>
          </a:p>
          <a:p>
            <a:r>
              <a:rPr lang="en-GB" sz="2800" dirty="0"/>
              <a:t>Observation of practice - observed</a:t>
            </a:r>
          </a:p>
          <a:p>
            <a:r>
              <a:rPr lang="en-GB" sz="2800" dirty="0"/>
              <a:t>Environmental standards – observed</a:t>
            </a:r>
          </a:p>
          <a:p>
            <a:r>
              <a:rPr lang="en-GB" sz="2800" dirty="0"/>
              <a:t>Well led standards - interview</a:t>
            </a:r>
          </a:p>
          <a:p>
            <a:r>
              <a:rPr lang="en-GB" sz="2800" dirty="0"/>
              <a:t>Documentation - observed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010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How did we measure?</a:t>
            </a:r>
            <a:endParaRPr lang="en-GB" sz="1200" dirty="0"/>
          </a:p>
          <a:p>
            <a:endParaRPr lang="en-GB" sz="2800" dirty="0"/>
          </a:p>
          <a:p>
            <a:r>
              <a:rPr lang="en-GB" sz="2800" dirty="0"/>
              <a:t>Multi-professional Team allocated to a ward – with a Head of Nursing or Senior Corporate Nurse</a:t>
            </a:r>
          </a:p>
          <a:p>
            <a:r>
              <a:rPr lang="en-GB" sz="2800" dirty="0"/>
              <a:t>A day was put aside to conduct the Accreditation Programme</a:t>
            </a:r>
          </a:p>
          <a:p>
            <a:r>
              <a:rPr lang="en-GB" sz="2800" dirty="0"/>
              <a:t>Unannounced visit</a:t>
            </a:r>
          </a:p>
          <a:p>
            <a:r>
              <a:rPr lang="en-GB" sz="2800" dirty="0"/>
              <a:t>Wide team engagement on visit</a:t>
            </a:r>
          </a:p>
          <a:p>
            <a:r>
              <a:rPr lang="en-GB" sz="2800" dirty="0"/>
              <a:t>Debrief to team at end of Accreditation focussing on what went well first , areas for improvement </a:t>
            </a:r>
          </a:p>
          <a:p>
            <a:r>
              <a:rPr lang="en-GB" sz="2800" dirty="0"/>
              <a:t>Data collection and electronic data system supports outcome calculation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048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AA938FE962A45A3E19DCBCF209F91" ma:contentTypeVersion="9" ma:contentTypeDescription="Create a new document." ma:contentTypeScope="" ma:versionID="e21d3ab52464dc7dfabfb30ab0d600e3">
  <xsd:schema xmlns:xsd="http://www.w3.org/2001/XMLSchema" xmlns:xs="http://www.w3.org/2001/XMLSchema" xmlns:p="http://schemas.microsoft.com/office/2006/metadata/properties" xmlns:ns1="http://schemas.microsoft.com/sharepoint/v3" xmlns:ns3="32678723-8c06-45e1-8bd0-318b9868a43d" xmlns:ns4="5789755c-de38-4fe3-9623-40afa3bba1e2" targetNamespace="http://schemas.microsoft.com/office/2006/metadata/properties" ma:root="true" ma:fieldsID="784ccf5db1635cd94032de6b465e2fcb" ns1:_="" ns3:_="" ns4:_="">
    <xsd:import namespace="http://schemas.microsoft.com/sharepoint/v3"/>
    <xsd:import namespace="32678723-8c06-45e1-8bd0-318b9868a43d"/>
    <xsd:import namespace="5789755c-de38-4fe3-9623-40afa3bba1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78723-8c06-45e1-8bd0-318b9868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9755c-de38-4fe3-9623-40afa3bba1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5748A61-96B5-4CF7-B7E3-1EDCAC4CC0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678723-8c06-45e1-8bd0-318b9868a43d"/>
    <ds:schemaRef ds:uri="5789755c-de38-4fe3-9623-40afa3bba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F376D8-0D86-4EB5-988F-7A350131E6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39EAB9-28DA-4942-B6F9-D3929D41D43B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5789755c-de38-4fe3-9623-40afa3bba1e2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2678723-8c06-45e1-8bd0-318b9868a4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1373</Words>
  <Application>Microsoft Office PowerPoint</Application>
  <PresentationFormat>On-screen Show (4:3)</PresentationFormat>
  <Paragraphs>289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Ward Accreditation:  Strengthening quality assurance by implementing an evidence-based revision of a ward accreditation programme 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Cornwall Hospitals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Ward Accreditation:  The Royal Cornwall Hospital Experience</dc:title>
  <dc:creator>Louise Dickinson</dc:creator>
  <cp:lastModifiedBy>DICKINSON, Louise (ROYAL CORNWALL HOSPITALS NHS TRUST)</cp:lastModifiedBy>
  <cp:revision>40</cp:revision>
  <cp:lastPrinted>2019-09-05T16:33:25Z</cp:lastPrinted>
  <dcterms:created xsi:type="dcterms:W3CDTF">2019-08-30T16:09:07Z</dcterms:created>
  <dcterms:modified xsi:type="dcterms:W3CDTF">2022-09-20T07:55:45Z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0x010100831AA938FE962A45A3E19DCBCF209F91</vt:lpwstr>
  </property>
</Properties>
</file>