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0" r:id="rId2"/>
    <p:sldId id="295" r:id="rId3"/>
    <p:sldId id="261" r:id="rId4"/>
    <p:sldId id="302" r:id="rId5"/>
    <p:sldId id="296" r:id="rId6"/>
    <p:sldId id="300" r:id="rId7"/>
    <p:sldId id="278" r:id="rId8"/>
    <p:sldId id="294" r:id="rId9"/>
    <p:sldId id="279" r:id="rId10"/>
    <p:sldId id="293" r:id="rId11"/>
    <p:sldId id="301" r:id="rId12"/>
    <p:sldId id="267" r:id="rId13"/>
    <p:sldId id="297" r:id="rId14"/>
    <p:sldId id="292" r:id="rId15"/>
    <p:sldId id="288" r:id="rId16"/>
    <p:sldId id="304" r:id="rId17"/>
    <p:sldId id="30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as, Ophelia - Experience of Care Lead" initials="MO-EoCL" lastIdx="1" clrIdx="0">
    <p:extLst>
      <p:ext uri="{19B8F6BF-5375-455C-9EA6-DF929625EA0E}">
        <p15:presenceInfo xmlns:p15="http://schemas.microsoft.com/office/powerpoint/2012/main" userId="S::Ophelia.Matthias@solent.nhs.uk::2cc0ca6f-a51a-4b51-bf11-0162fb448b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16E4E-C3B8-4566-8EE8-4CE5F809CFF7}" v="149" dt="2022-09-16T08:07:56.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73138" autoAdjust="0"/>
  </p:normalViewPr>
  <p:slideViewPr>
    <p:cSldViewPr snapToGrid="0">
      <p:cViewPr varScale="1">
        <p:scale>
          <a:sx n="114" d="100"/>
          <a:sy n="114" d="100"/>
        </p:scale>
        <p:origin x="36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78" d="100"/>
        <a:sy n="178" d="100"/>
      </p:scale>
      <p:origin x="0" y="0"/>
    </p:cViewPr>
  </p:sorterViewPr>
  <p:notesViewPr>
    <p:cSldViewPr snapToGrid="0">
      <p:cViewPr varScale="1">
        <p:scale>
          <a:sx n="62" d="100"/>
          <a:sy n="62" d="100"/>
        </p:scale>
        <p:origin x="-169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E6C34-9329-4C49-82FC-DD777641C3AF}"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GB"/>
        </a:p>
      </dgm:t>
    </dgm:pt>
    <dgm:pt modelId="{07EE4151-CFCE-40B7-8A72-471B924E5473}">
      <dgm:prSet phldrT="[Text]"/>
      <dgm:spPr/>
      <dgm:t>
        <a:bodyPr/>
        <a:lstStyle/>
        <a:p>
          <a:r>
            <a:rPr lang="en-GB" dirty="0"/>
            <a:t> </a:t>
          </a:r>
        </a:p>
      </dgm:t>
    </dgm:pt>
    <dgm:pt modelId="{9BE5F267-FA95-4BDB-9EFA-4C05BEBA3615}" type="parTrans" cxnId="{A3E49323-61C4-4AF3-9101-CD4EEFF820AF}">
      <dgm:prSet/>
      <dgm:spPr/>
      <dgm:t>
        <a:bodyPr/>
        <a:lstStyle/>
        <a:p>
          <a:endParaRPr lang="en-GB"/>
        </a:p>
      </dgm:t>
    </dgm:pt>
    <dgm:pt modelId="{B476B1D3-EC7B-4183-80DA-83A79DC5FAB3}" type="sibTrans" cxnId="{A3E49323-61C4-4AF3-9101-CD4EEFF820AF}">
      <dgm:prSet/>
      <dgm:spPr/>
      <dgm:t>
        <a:bodyPr/>
        <a:lstStyle/>
        <a:p>
          <a:endParaRPr lang="en-GB"/>
        </a:p>
      </dgm:t>
    </dgm:pt>
    <dgm:pt modelId="{4A026244-0520-412A-A4BA-977CA45B53EA}">
      <dgm:prSet phldrT="[Text]" custT="1"/>
      <dgm:spPr/>
      <dgm:t>
        <a:bodyPr/>
        <a:lstStyle/>
        <a:p>
          <a:pPr>
            <a:buFont typeface="Arial" panose="020B0604020202020204" pitchFamily="34" charset="0"/>
            <a:buNone/>
          </a:pPr>
          <a:endParaRPr lang="en-GB" sz="1800" b="1" dirty="0"/>
        </a:p>
        <a:p>
          <a:pPr>
            <a:buFont typeface="Arial" panose="020B0604020202020204" pitchFamily="34" charset="0"/>
            <a:buNone/>
          </a:pPr>
          <a:r>
            <a:rPr lang="en-GB" sz="1800" b="1" dirty="0"/>
            <a:t>Introduced four PSP’s in four service lines</a:t>
          </a:r>
        </a:p>
        <a:p>
          <a:pPr>
            <a:buFont typeface="Wingdings" panose="05000000000000000000" pitchFamily="2" charset="2"/>
            <a:buChar char="v"/>
          </a:pPr>
          <a:r>
            <a:rPr lang="en-GB" sz="1800" dirty="0"/>
            <a:t>- Adult Mental Health</a:t>
          </a:r>
        </a:p>
        <a:p>
          <a:pPr>
            <a:buFont typeface="Wingdings" panose="05000000000000000000" pitchFamily="2" charset="2"/>
            <a:buChar char="v"/>
          </a:pPr>
          <a:r>
            <a:rPr lang="en-GB" sz="1800" dirty="0"/>
            <a:t> </a:t>
          </a:r>
        </a:p>
        <a:p>
          <a:pPr>
            <a:buFont typeface="Wingdings" panose="05000000000000000000" pitchFamily="2" charset="2"/>
            <a:buChar char="v"/>
          </a:pPr>
          <a:r>
            <a:rPr lang="en-GB" sz="1800" dirty="0"/>
            <a:t>- Adult Services   Southampton </a:t>
          </a:r>
        </a:p>
        <a:p>
          <a:pPr>
            <a:buFont typeface="Wingdings" panose="05000000000000000000" pitchFamily="2" charset="2"/>
            <a:buChar char="v"/>
          </a:pPr>
          <a:endParaRPr lang="en-GB" sz="1800" dirty="0"/>
        </a:p>
        <a:p>
          <a:pPr>
            <a:buFont typeface="Wingdings" panose="05000000000000000000" pitchFamily="2" charset="2"/>
            <a:buChar char="v"/>
          </a:pPr>
          <a:r>
            <a:rPr lang="en-GB" sz="1800" dirty="0"/>
            <a:t>Primary Care</a:t>
          </a:r>
        </a:p>
        <a:p>
          <a:pPr>
            <a:buFont typeface="Wingdings" panose="05000000000000000000" pitchFamily="2" charset="2"/>
            <a:buChar char="v"/>
          </a:pPr>
          <a:endParaRPr lang="en-GB" sz="1800" dirty="0"/>
        </a:p>
        <a:p>
          <a:pPr>
            <a:buFont typeface="Wingdings" panose="05000000000000000000" pitchFamily="2" charset="2"/>
            <a:buChar char="v"/>
          </a:pPr>
          <a:r>
            <a:rPr lang="en-GB" sz="1800" dirty="0"/>
            <a:t>Child and Family Services</a:t>
          </a:r>
        </a:p>
        <a:p>
          <a:pPr>
            <a:buFont typeface="Arial" panose="020B0604020202020204" pitchFamily="34" charset="0"/>
            <a:buChar char="•"/>
          </a:pPr>
          <a:endParaRPr lang="en-GB" sz="1800" dirty="0"/>
        </a:p>
        <a:p>
          <a:pPr>
            <a:buFont typeface="Arial" panose="020B0604020202020204" pitchFamily="34" charset="0"/>
            <a:buChar char="•"/>
          </a:pPr>
          <a:r>
            <a:rPr lang="en-GB" sz="1800" dirty="0"/>
            <a:t> </a:t>
          </a:r>
        </a:p>
        <a:p>
          <a:pPr>
            <a:buFont typeface="Arial" panose="020B0604020202020204" pitchFamily="34" charset="0"/>
            <a:buChar char="•"/>
          </a:pPr>
          <a:r>
            <a:rPr lang="en-GB" sz="2800" dirty="0"/>
            <a:t>   </a:t>
          </a:r>
        </a:p>
      </dgm:t>
    </dgm:pt>
    <dgm:pt modelId="{695CE63A-E002-412C-BF42-86C0E93D7CF1}" type="parTrans" cxnId="{6A3FB862-DD8B-491F-855B-36AA60027F66}">
      <dgm:prSet/>
      <dgm:spPr/>
      <dgm:t>
        <a:bodyPr/>
        <a:lstStyle/>
        <a:p>
          <a:endParaRPr lang="en-GB"/>
        </a:p>
      </dgm:t>
    </dgm:pt>
    <dgm:pt modelId="{72390CE1-2216-45C4-A097-9A1314082365}" type="sibTrans" cxnId="{6A3FB862-DD8B-491F-855B-36AA60027F66}">
      <dgm:prSet/>
      <dgm:spPr/>
      <dgm:t>
        <a:bodyPr/>
        <a:lstStyle/>
        <a:p>
          <a:endParaRPr lang="en-GB"/>
        </a:p>
      </dgm:t>
    </dgm:pt>
    <dgm:pt modelId="{59AAA853-A073-47BF-9530-E27EF5E38114}">
      <dgm:prSet phldrT="[Text]"/>
      <dgm:spPr/>
      <dgm:t>
        <a:bodyPr/>
        <a:lstStyle/>
        <a:p>
          <a:endParaRPr lang="en-GB" dirty="0"/>
        </a:p>
        <a:p>
          <a:r>
            <a:rPr lang="en-GB" dirty="0"/>
            <a:t>Assurance and Governance meetings </a:t>
          </a:r>
        </a:p>
        <a:p>
          <a:r>
            <a:rPr lang="en-GB" dirty="0"/>
            <a:t>Patient forums</a:t>
          </a:r>
        </a:p>
        <a:p>
          <a:r>
            <a:rPr lang="en-GB" dirty="0"/>
            <a:t>Safety and improvement  projects</a:t>
          </a:r>
        </a:p>
        <a:p>
          <a:r>
            <a:rPr lang="en-GB" dirty="0"/>
            <a:t>Quality visits to our sites</a:t>
          </a:r>
        </a:p>
        <a:p>
          <a:r>
            <a:rPr lang="en-GB" dirty="0"/>
            <a:t>Quality and Improvement and Risk group </a:t>
          </a:r>
        </a:p>
        <a:p>
          <a:r>
            <a:rPr lang="en-GB" dirty="0"/>
            <a:t>Learning from Incidents and Death </a:t>
          </a:r>
        </a:p>
        <a:p>
          <a:r>
            <a:rPr lang="en-GB" dirty="0"/>
            <a:t>Learning from Experience Panel </a:t>
          </a:r>
        </a:p>
        <a:p>
          <a:endParaRPr lang="en-GB" dirty="0"/>
        </a:p>
      </dgm:t>
    </dgm:pt>
    <dgm:pt modelId="{D13FC923-628B-4F65-94F2-A3CE0B202477}" type="parTrans" cxnId="{2E32C580-ED28-4FFE-B2EB-EA275FF1E461}">
      <dgm:prSet/>
      <dgm:spPr/>
      <dgm:t>
        <a:bodyPr/>
        <a:lstStyle/>
        <a:p>
          <a:endParaRPr lang="en-GB"/>
        </a:p>
      </dgm:t>
    </dgm:pt>
    <dgm:pt modelId="{512274EA-0350-4494-A885-ACABE53B1CAD}" type="sibTrans" cxnId="{2E32C580-ED28-4FFE-B2EB-EA275FF1E461}">
      <dgm:prSet/>
      <dgm:spPr/>
      <dgm:t>
        <a:bodyPr/>
        <a:lstStyle/>
        <a:p>
          <a:endParaRPr lang="en-GB"/>
        </a:p>
      </dgm:t>
    </dgm:pt>
    <dgm:pt modelId="{34C799F0-4F0C-4D2E-913C-C79CBC6A0804}">
      <dgm:prSet phldrT="[Text]"/>
      <dgm:spPr/>
      <dgm:t>
        <a:bodyPr/>
        <a:lstStyle/>
        <a:p>
          <a:endParaRPr lang="en-GB" dirty="0"/>
        </a:p>
        <a:p>
          <a:endParaRPr lang="en-GB" dirty="0"/>
        </a:p>
        <a:p>
          <a:endParaRPr lang="en-GB" dirty="0"/>
        </a:p>
        <a:p>
          <a:r>
            <a:rPr lang="en-GB" dirty="0"/>
            <a:t>Development of the role and policy </a:t>
          </a:r>
        </a:p>
        <a:p>
          <a:endParaRPr lang="en-GB" dirty="0"/>
        </a:p>
        <a:p>
          <a:r>
            <a:rPr lang="en-GB" dirty="0"/>
            <a:t>Model for adoption and spread </a:t>
          </a:r>
        </a:p>
        <a:p>
          <a:endParaRPr lang="en-GB" dirty="0"/>
        </a:p>
        <a:p>
          <a:r>
            <a:rPr lang="en-GB" dirty="0"/>
            <a:t>Review and Evaluation </a:t>
          </a:r>
        </a:p>
        <a:p>
          <a:endParaRPr lang="en-GB" dirty="0"/>
        </a:p>
        <a:p>
          <a:r>
            <a:rPr lang="en-GB" dirty="0"/>
            <a:t>Aiming to have a PSP in each service line</a:t>
          </a:r>
        </a:p>
        <a:p>
          <a:endParaRPr lang="en-GB" dirty="0"/>
        </a:p>
        <a:p>
          <a:r>
            <a:rPr lang="en-GB" dirty="0"/>
            <a:t> </a:t>
          </a:r>
        </a:p>
      </dgm:t>
    </dgm:pt>
    <dgm:pt modelId="{44629096-78F9-4142-99C7-D40FC14C1CE6}" type="parTrans" cxnId="{55BE63D9-2E29-4796-84CD-0A430E1E0CF4}">
      <dgm:prSet/>
      <dgm:spPr/>
      <dgm:t>
        <a:bodyPr/>
        <a:lstStyle/>
        <a:p>
          <a:endParaRPr lang="en-GB"/>
        </a:p>
      </dgm:t>
    </dgm:pt>
    <dgm:pt modelId="{01F957DD-3F41-4496-8EE4-2BCE9A54B34F}" type="sibTrans" cxnId="{55BE63D9-2E29-4796-84CD-0A430E1E0CF4}">
      <dgm:prSet/>
      <dgm:spPr/>
      <dgm:t>
        <a:bodyPr/>
        <a:lstStyle/>
        <a:p>
          <a:endParaRPr lang="en-GB"/>
        </a:p>
      </dgm:t>
    </dgm:pt>
    <dgm:pt modelId="{FC8081FC-4750-4AEA-9A99-56E972B8E16B}">
      <dgm:prSet phldrT="[Text]"/>
      <dgm:spPr>
        <a:solidFill>
          <a:schemeClr val="accent2"/>
        </a:solidFill>
      </dgm:spPr>
      <dgm:t>
        <a:bodyPr/>
        <a:lstStyle/>
        <a:p>
          <a:endParaRPr lang="en-GB" dirty="0"/>
        </a:p>
      </dgm:t>
    </dgm:pt>
    <dgm:pt modelId="{064A6BCE-8412-42B7-894D-17D9B34F839E}" type="sibTrans" cxnId="{437BBF38-C015-4F88-9F9F-8476A86C68D1}">
      <dgm:prSet/>
      <dgm:spPr/>
      <dgm:t>
        <a:bodyPr/>
        <a:lstStyle/>
        <a:p>
          <a:endParaRPr lang="en-GB"/>
        </a:p>
      </dgm:t>
    </dgm:pt>
    <dgm:pt modelId="{02F17CAD-0441-43F4-8FCA-A35C8DEF8488}" type="parTrans" cxnId="{437BBF38-C015-4F88-9F9F-8476A86C68D1}">
      <dgm:prSet/>
      <dgm:spPr/>
      <dgm:t>
        <a:bodyPr/>
        <a:lstStyle/>
        <a:p>
          <a:endParaRPr lang="en-GB"/>
        </a:p>
      </dgm:t>
    </dgm:pt>
    <dgm:pt modelId="{DDB86A12-43BA-47A9-B70A-0EA434853195}">
      <dgm:prSet phldrT="[Text]"/>
      <dgm:spPr>
        <a:solidFill>
          <a:schemeClr val="accent3"/>
        </a:solidFill>
      </dgm:spPr>
      <dgm:t>
        <a:bodyPr/>
        <a:lstStyle/>
        <a:p>
          <a:endParaRPr lang="en-GB" dirty="0"/>
        </a:p>
      </dgm:t>
    </dgm:pt>
    <dgm:pt modelId="{55D372C5-A50B-4B5C-B56D-42A87C159317}" type="sibTrans" cxnId="{29526B1A-01B7-43C3-81FE-608D74CF0664}">
      <dgm:prSet/>
      <dgm:spPr/>
      <dgm:t>
        <a:bodyPr/>
        <a:lstStyle/>
        <a:p>
          <a:endParaRPr lang="en-GB"/>
        </a:p>
      </dgm:t>
    </dgm:pt>
    <dgm:pt modelId="{14E3AEE8-5247-42A2-BC46-4D15ED439314}" type="parTrans" cxnId="{29526B1A-01B7-43C3-81FE-608D74CF0664}">
      <dgm:prSet/>
      <dgm:spPr/>
      <dgm:t>
        <a:bodyPr/>
        <a:lstStyle/>
        <a:p>
          <a:endParaRPr lang="en-GB"/>
        </a:p>
      </dgm:t>
    </dgm:pt>
    <dgm:pt modelId="{7BB5408A-7C25-4B56-B38B-249EB1902E28}" type="pres">
      <dgm:prSet presAssocID="{D5CE6C34-9329-4C49-82FC-DD777641C3AF}" presName="Name0" presStyleCnt="0">
        <dgm:presLayoutVars>
          <dgm:dir/>
          <dgm:animLvl val="lvl"/>
          <dgm:resizeHandles val="exact"/>
        </dgm:presLayoutVars>
      </dgm:prSet>
      <dgm:spPr/>
    </dgm:pt>
    <dgm:pt modelId="{35E1A3B6-2643-4E08-84DC-055D14C4FB24}" type="pres">
      <dgm:prSet presAssocID="{07EE4151-CFCE-40B7-8A72-471B924E5473}" presName="compositeNode" presStyleCnt="0">
        <dgm:presLayoutVars>
          <dgm:bulletEnabled val="1"/>
        </dgm:presLayoutVars>
      </dgm:prSet>
      <dgm:spPr/>
    </dgm:pt>
    <dgm:pt modelId="{4B787DDE-ACCC-4601-9C96-2E198E2417E4}" type="pres">
      <dgm:prSet presAssocID="{07EE4151-CFCE-40B7-8A72-471B924E5473}" presName="bgRect" presStyleLbl="node1" presStyleIdx="0" presStyleCnt="3" custScaleX="92214" custLinFactNeighborX="-1173" custLinFactNeighborY="6702"/>
      <dgm:spPr/>
    </dgm:pt>
    <dgm:pt modelId="{07CF8499-6307-4C39-9A1E-C5B29A9F1908}" type="pres">
      <dgm:prSet presAssocID="{07EE4151-CFCE-40B7-8A72-471B924E5473}" presName="parentNode" presStyleLbl="node1" presStyleIdx="0" presStyleCnt="3">
        <dgm:presLayoutVars>
          <dgm:chMax val="0"/>
          <dgm:bulletEnabled val="1"/>
        </dgm:presLayoutVars>
      </dgm:prSet>
      <dgm:spPr/>
    </dgm:pt>
    <dgm:pt modelId="{C054F3A9-091D-4763-A697-3D11528DD0BE}" type="pres">
      <dgm:prSet presAssocID="{07EE4151-CFCE-40B7-8A72-471B924E5473}" presName="childNode" presStyleLbl="node1" presStyleIdx="0" presStyleCnt="3">
        <dgm:presLayoutVars>
          <dgm:bulletEnabled val="1"/>
        </dgm:presLayoutVars>
      </dgm:prSet>
      <dgm:spPr/>
    </dgm:pt>
    <dgm:pt modelId="{CB595704-6217-4BE2-BB40-FDD67F983692}" type="pres">
      <dgm:prSet presAssocID="{B476B1D3-EC7B-4183-80DA-83A79DC5FAB3}" presName="hSp" presStyleCnt="0"/>
      <dgm:spPr/>
    </dgm:pt>
    <dgm:pt modelId="{076DE384-7678-4DC6-8DC2-30F22E4756F8}" type="pres">
      <dgm:prSet presAssocID="{B476B1D3-EC7B-4183-80DA-83A79DC5FAB3}" presName="vProcSp" presStyleCnt="0"/>
      <dgm:spPr/>
    </dgm:pt>
    <dgm:pt modelId="{C8C171CA-8FD7-4271-96FB-10936879052C}" type="pres">
      <dgm:prSet presAssocID="{B476B1D3-EC7B-4183-80DA-83A79DC5FAB3}" presName="vSp1" presStyleCnt="0"/>
      <dgm:spPr/>
    </dgm:pt>
    <dgm:pt modelId="{205DCA92-5C03-4DDC-A3D4-862746E678D8}" type="pres">
      <dgm:prSet presAssocID="{B476B1D3-EC7B-4183-80DA-83A79DC5FAB3}" presName="simulatedConn" presStyleLbl="solidFgAcc1" presStyleIdx="0" presStyleCnt="2"/>
      <dgm:spPr/>
    </dgm:pt>
    <dgm:pt modelId="{03E079F7-9893-4417-89E1-55D479C9CFFC}" type="pres">
      <dgm:prSet presAssocID="{B476B1D3-EC7B-4183-80DA-83A79DC5FAB3}" presName="vSp2" presStyleCnt="0"/>
      <dgm:spPr/>
    </dgm:pt>
    <dgm:pt modelId="{D9A4EFE4-E1AC-4810-BF3C-FBF83AA92CDB}" type="pres">
      <dgm:prSet presAssocID="{B476B1D3-EC7B-4183-80DA-83A79DC5FAB3}" presName="sibTrans" presStyleCnt="0"/>
      <dgm:spPr/>
    </dgm:pt>
    <dgm:pt modelId="{E986E9EE-6D62-4BF3-B170-1121C66C09EB}" type="pres">
      <dgm:prSet presAssocID="{DDB86A12-43BA-47A9-B70A-0EA434853195}" presName="compositeNode" presStyleCnt="0">
        <dgm:presLayoutVars>
          <dgm:bulletEnabled val="1"/>
        </dgm:presLayoutVars>
      </dgm:prSet>
      <dgm:spPr/>
    </dgm:pt>
    <dgm:pt modelId="{E12BF56E-E2BE-41D2-92BD-FACE15303B95}" type="pres">
      <dgm:prSet presAssocID="{DDB86A12-43BA-47A9-B70A-0EA434853195}" presName="bgRect" presStyleLbl="node1" presStyleIdx="1" presStyleCnt="3" custScaleX="86494" custLinFactNeighborX="34" custLinFactNeighborY="7655"/>
      <dgm:spPr/>
    </dgm:pt>
    <dgm:pt modelId="{A9BBC5F8-B1D9-4A0F-BD71-2AA3C8C01401}" type="pres">
      <dgm:prSet presAssocID="{DDB86A12-43BA-47A9-B70A-0EA434853195}" presName="parentNode" presStyleLbl="node1" presStyleIdx="1" presStyleCnt="3">
        <dgm:presLayoutVars>
          <dgm:chMax val="0"/>
          <dgm:bulletEnabled val="1"/>
        </dgm:presLayoutVars>
      </dgm:prSet>
      <dgm:spPr/>
    </dgm:pt>
    <dgm:pt modelId="{806B289D-C107-433A-8232-F7F6A2D31AAF}" type="pres">
      <dgm:prSet presAssocID="{DDB86A12-43BA-47A9-B70A-0EA434853195}" presName="childNode" presStyleLbl="node1" presStyleIdx="1" presStyleCnt="3">
        <dgm:presLayoutVars>
          <dgm:bulletEnabled val="1"/>
        </dgm:presLayoutVars>
      </dgm:prSet>
      <dgm:spPr/>
    </dgm:pt>
    <dgm:pt modelId="{DBC25373-31E5-44BE-8DEF-E9905A0E02D5}" type="pres">
      <dgm:prSet presAssocID="{55D372C5-A50B-4B5C-B56D-42A87C159317}" presName="hSp" presStyleCnt="0"/>
      <dgm:spPr/>
    </dgm:pt>
    <dgm:pt modelId="{73834223-08EE-4126-949F-ACE137B71BEA}" type="pres">
      <dgm:prSet presAssocID="{55D372C5-A50B-4B5C-B56D-42A87C159317}" presName="vProcSp" presStyleCnt="0"/>
      <dgm:spPr/>
    </dgm:pt>
    <dgm:pt modelId="{2420E53B-1576-4021-9BE1-1F7E239B72AD}" type="pres">
      <dgm:prSet presAssocID="{55D372C5-A50B-4B5C-B56D-42A87C159317}" presName="vSp1" presStyleCnt="0"/>
      <dgm:spPr/>
    </dgm:pt>
    <dgm:pt modelId="{BC38CAE0-99D5-417E-91D9-5D25FED61C8A}" type="pres">
      <dgm:prSet presAssocID="{55D372C5-A50B-4B5C-B56D-42A87C159317}" presName="simulatedConn" presStyleLbl="solidFgAcc1" presStyleIdx="1" presStyleCnt="2"/>
      <dgm:spPr/>
    </dgm:pt>
    <dgm:pt modelId="{8BCF86F8-D6DA-424C-9B10-4C431BF0B1FB}" type="pres">
      <dgm:prSet presAssocID="{55D372C5-A50B-4B5C-B56D-42A87C159317}" presName="vSp2" presStyleCnt="0"/>
      <dgm:spPr/>
    </dgm:pt>
    <dgm:pt modelId="{ABA43442-F9B0-49DE-A67F-46E98E53D12B}" type="pres">
      <dgm:prSet presAssocID="{55D372C5-A50B-4B5C-B56D-42A87C159317}" presName="sibTrans" presStyleCnt="0"/>
      <dgm:spPr/>
    </dgm:pt>
    <dgm:pt modelId="{BB3DB728-3501-483E-BBE6-0EB0859330EB}" type="pres">
      <dgm:prSet presAssocID="{FC8081FC-4750-4AEA-9A99-56E972B8E16B}" presName="compositeNode" presStyleCnt="0">
        <dgm:presLayoutVars>
          <dgm:bulletEnabled val="1"/>
        </dgm:presLayoutVars>
      </dgm:prSet>
      <dgm:spPr/>
    </dgm:pt>
    <dgm:pt modelId="{190B7507-02BC-4895-A7AD-2AF6AFDB2AFD}" type="pres">
      <dgm:prSet presAssocID="{FC8081FC-4750-4AEA-9A99-56E972B8E16B}" presName="bgRect" presStyleLbl="node1" presStyleIdx="2" presStyleCnt="3" custLinFactNeighborX="1548" custLinFactNeighborY="8131"/>
      <dgm:spPr/>
    </dgm:pt>
    <dgm:pt modelId="{421F3FF3-FE25-458D-B68E-3818D1C89A95}" type="pres">
      <dgm:prSet presAssocID="{FC8081FC-4750-4AEA-9A99-56E972B8E16B}" presName="parentNode" presStyleLbl="node1" presStyleIdx="2" presStyleCnt="3">
        <dgm:presLayoutVars>
          <dgm:chMax val="0"/>
          <dgm:bulletEnabled val="1"/>
        </dgm:presLayoutVars>
      </dgm:prSet>
      <dgm:spPr/>
    </dgm:pt>
    <dgm:pt modelId="{E5C2215F-E666-4B74-B743-C65CD1698F37}" type="pres">
      <dgm:prSet presAssocID="{FC8081FC-4750-4AEA-9A99-56E972B8E16B}" presName="childNode" presStyleLbl="node1" presStyleIdx="2" presStyleCnt="3">
        <dgm:presLayoutVars>
          <dgm:bulletEnabled val="1"/>
        </dgm:presLayoutVars>
      </dgm:prSet>
      <dgm:spPr/>
    </dgm:pt>
  </dgm:ptLst>
  <dgm:cxnLst>
    <dgm:cxn modelId="{8B1B5015-BBE9-4B04-A3B0-6703077929EA}" type="presOf" srcId="{59AAA853-A073-47BF-9530-E27EF5E38114}" destId="{806B289D-C107-433A-8232-F7F6A2D31AAF}" srcOrd="0" destOrd="0" presId="urn:microsoft.com/office/officeart/2005/8/layout/hProcess7"/>
    <dgm:cxn modelId="{29526B1A-01B7-43C3-81FE-608D74CF0664}" srcId="{D5CE6C34-9329-4C49-82FC-DD777641C3AF}" destId="{DDB86A12-43BA-47A9-B70A-0EA434853195}" srcOrd="1" destOrd="0" parTransId="{14E3AEE8-5247-42A2-BC46-4D15ED439314}" sibTransId="{55D372C5-A50B-4B5C-B56D-42A87C159317}"/>
    <dgm:cxn modelId="{D8F7851A-6ABD-46DC-A002-69ED76BF139A}" type="presOf" srcId="{07EE4151-CFCE-40B7-8A72-471B924E5473}" destId="{07CF8499-6307-4C39-9A1E-C5B29A9F1908}" srcOrd="1" destOrd="0" presId="urn:microsoft.com/office/officeart/2005/8/layout/hProcess7"/>
    <dgm:cxn modelId="{A3E49323-61C4-4AF3-9101-CD4EEFF820AF}" srcId="{D5CE6C34-9329-4C49-82FC-DD777641C3AF}" destId="{07EE4151-CFCE-40B7-8A72-471B924E5473}" srcOrd="0" destOrd="0" parTransId="{9BE5F267-FA95-4BDB-9EFA-4C05BEBA3615}" sibTransId="{B476B1D3-EC7B-4183-80DA-83A79DC5FAB3}"/>
    <dgm:cxn modelId="{437BBF38-C015-4F88-9F9F-8476A86C68D1}" srcId="{D5CE6C34-9329-4C49-82FC-DD777641C3AF}" destId="{FC8081FC-4750-4AEA-9A99-56E972B8E16B}" srcOrd="2" destOrd="0" parTransId="{02F17CAD-0441-43F4-8FCA-A35C8DEF8488}" sibTransId="{064A6BCE-8412-42B7-894D-17D9B34F839E}"/>
    <dgm:cxn modelId="{4DC36A61-BF44-4405-8DA1-6C70531E9495}" type="presOf" srcId="{DDB86A12-43BA-47A9-B70A-0EA434853195}" destId="{A9BBC5F8-B1D9-4A0F-BD71-2AA3C8C01401}" srcOrd="1" destOrd="0" presId="urn:microsoft.com/office/officeart/2005/8/layout/hProcess7"/>
    <dgm:cxn modelId="{6A3FB862-DD8B-491F-855B-36AA60027F66}" srcId="{07EE4151-CFCE-40B7-8A72-471B924E5473}" destId="{4A026244-0520-412A-A4BA-977CA45B53EA}" srcOrd="0" destOrd="0" parTransId="{695CE63A-E002-412C-BF42-86C0E93D7CF1}" sibTransId="{72390CE1-2216-45C4-A097-9A1314082365}"/>
    <dgm:cxn modelId="{7F31EB4E-3F9A-4545-9571-E3918F776E64}" type="presOf" srcId="{07EE4151-CFCE-40B7-8A72-471B924E5473}" destId="{4B787DDE-ACCC-4601-9C96-2E198E2417E4}" srcOrd="0" destOrd="0" presId="urn:microsoft.com/office/officeart/2005/8/layout/hProcess7"/>
    <dgm:cxn modelId="{2E32C580-ED28-4FFE-B2EB-EA275FF1E461}" srcId="{DDB86A12-43BA-47A9-B70A-0EA434853195}" destId="{59AAA853-A073-47BF-9530-E27EF5E38114}" srcOrd="0" destOrd="0" parTransId="{D13FC923-628B-4F65-94F2-A3CE0B202477}" sibTransId="{512274EA-0350-4494-A885-ACABE53B1CAD}"/>
    <dgm:cxn modelId="{326191A3-2C2A-4C5F-81EE-9A50B9B3ECAE}" type="presOf" srcId="{FC8081FC-4750-4AEA-9A99-56E972B8E16B}" destId="{190B7507-02BC-4895-A7AD-2AF6AFDB2AFD}" srcOrd="0" destOrd="0" presId="urn:microsoft.com/office/officeart/2005/8/layout/hProcess7"/>
    <dgm:cxn modelId="{04B4CABA-E6CA-4904-8813-9D2A5CB844A8}" type="presOf" srcId="{DDB86A12-43BA-47A9-B70A-0EA434853195}" destId="{E12BF56E-E2BE-41D2-92BD-FACE15303B95}" srcOrd="0" destOrd="0" presId="urn:microsoft.com/office/officeart/2005/8/layout/hProcess7"/>
    <dgm:cxn modelId="{1C45C5D5-9615-4608-89DC-07D0B4092593}" type="presOf" srcId="{FC8081FC-4750-4AEA-9A99-56E972B8E16B}" destId="{421F3FF3-FE25-458D-B68E-3818D1C89A95}" srcOrd="1" destOrd="0" presId="urn:microsoft.com/office/officeart/2005/8/layout/hProcess7"/>
    <dgm:cxn modelId="{292E5ED7-35BD-4E77-AB40-5AC6E01DE9D5}" type="presOf" srcId="{D5CE6C34-9329-4C49-82FC-DD777641C3AF}" destId="{7BB5408A-7C25-4B56-B38B-249EB1902E28}" srcOrd="0" destOrd="0" presId="urn:microsoft.com/office/officeart/2005/8/layout/hProcess7"/>
    <dgm:cxn modelId="{55BE63D9-2E29-4796-84CD-0A430E1E0CF4}" srcId="{FC8081FC-4750-4AEA-9A99-56E972B8E16B}" destId="{34C799F0-4F0C-4D2E-913C-C79CBC6A0804}" srcOrd="0" destOrd="0" parTransId="{44629096-78F9-4142-99C7-D40FC14C1CE6}" sibTransId="{01F957DD-3F41-4496-8EE4-2BCE9A54B34F}"/>
    <dgm:cxn modelId="{0231A5DF-E50B-4058-A85C-B6D7EADFE9F3}" type="presOf" srcId="{34C799F0-4F0C-4D2E-913C-C79CBC6A0804}" destId="{E5C2215F-E666-4B74-B743-C65CD1698F37}" srcOrd="0" destOrd="0" presId="urn:microsoft.com/office/officeart/2005/8/layout/hProcess7"/>
    <dgm:cxn modelId="{D937A7E6-D09E-43BB-8A47-2BFA9C2D73A3}" type="presOf" srcId="{4A026244-0520-412A-A4BA-977CA45B53EA}" destId="{C054F3A9-091D-4763-A697-3D11528DD0BE}" srcOrd="0" destOrd="0" presId="urn:microsoft.com/office/officeart/2005/8/layout/hProcess7"/>
    <dgm:cxn modelId="{0989BD83-CFA1-439B-9159-63090B0D80A3}" type="presParOf" srcId="{7BB5408A-7C25-4B56-B38B-249EB1902E28}" destId="{35E1A3B6-2643-4E08-84DC-055D14C4FB24}" srcOrd="0" destOrd="0" presId="urn:microsoft.com/office/officeart/2005/8/layout/hProcess7"/>
    <dgm:cxn modelId="{D314E32D-8323-449E-AB46-988757B4DCD5}" type="presParOf" srcId="{35E1A3B6-2643-4E08-84DC-055D14C4FB24}" destId="{4B787DDE-ACCC-4601-9C96-2E198E2417E4}" srcOrd="0" destOrd="0" presId="urn:microsoft.com/office/officeart/2005/8/layout/hProcess7"/>
    <dgm:cxn modelId="{4842DF3A-C649-4EDB-B266-AE66E524D075}" type="presParOf" srcId="{35E1A3B6-2643-4E08-84DC-055D14C4FB24}" destId="{07CF8499-6307-4C39-9A1E-C5B29A9F1908}" srcOrd="1" destOrd="0" presId="urn:microsoft.com/office/officeart/2005/8/layout/hProcess7"/>
    <dgm:cxn modelId="{27A7E544-D0D3-4A69-AEE2-30BA53D52877}" type="presParOf" srcId="{35E1A3B6-2643-4E08-84DC-055D14C4FB24}" destId="{C054F3A9-091D-4763-A697-3D11528DD0BE}" srcOrd="2" destOrd="0" presId="urn:microsoft.com/office/officeart/2005/8/layout/hProcess7"/>
    <dgm:cxn modelId="{DDA536C1-CD43-4B6C-B35D-5EE5BBDB0243}" type="presParOf" srcId="{7BB5408A-7C25-4B56-B38B-249EB1902E28}" destId="{CB595704-6217-4BE2-BB40-FDD67F983692}" srcOrd="1" destOrd="0" presId="urn:microsoft.com/office/officeart/2005/8/layout/hProcess7"/>
    <dgm:cxn modelId="{5F6EC148-388C-48D0-B5EA-5C7211D65C9A}" type="presParOf" srcId="{7BB5408A-7C25-4B56-B38B-249EB1902E28}" destId="{076DE384-7678-4DC6-8DC2-30F22E4756F8}" srcOrd="2" destOrd="0" presId="urn:microsoft.com/office/officeart/2005/8/layout/hProcess7"/>
    <dgm:cxn modelId="{2838B865-22BD-4943-95DE-CC0BC50F5695}" type="presParOf" srcId="{076DE384-7678-4DC6-8DC2-30F22E4756F8}" destId="{C8C171CA-8FD7-4271-96FB-10936879052C}" srcOrd="0" destOrd="0" presId="urn:microsoft.com/office/officeart/2005/8/layout/hProcess7"/>
    <dgm:cxn modelId="{7D9FDC81-11E0-4600-A694-151BB6F9D919}" type="presParOf" srcId="{076DE384-7678-4DC6-8DC2-30F22E4756F8}" destId="{205DCA92-5C03-4DDC-A3D4-862746E678D8}" srcOrd="1" destOrd="0" presId="urn:microsoft.com/office/officeart/2005/8/layout/hProcess7"/>
    <dgm:cxn modelId="{D2FA760D-129C-43D0-B018-41CFA922A986}" type="presParOf" srcId="{076DE384-7678-4DC6-8DC2-30F22E4756F8}" destId="{03E079F7-9893-4417-89E1-55D479C9CFFC}" srcOrd="2" destOrd="0" presId="urn:microsoft.com/office/officeart/2005/8/layout/hProcess7"/>
    <dgm:cxn modelId="{DBF3BD22-78AA-4BBE-BFAD-E7E33F70CB57}" type="presParOf" srcId="{7BB5408A-7C25-4B56-B38B-249EB1902E28}" destId="{D9A4EFE4-E1AC-4810-BF3C-FBF83AA92CDB}" srcOrd="3" destOrd="0" presId="urn:microsoft.com/office/officeart/2005/8/layout/hProcess7"/>
    <dgm:cxn modelId="{A7616D85-9B34-4A4E-9227-881C1061F460}" type="presParOf" srcId="{7BB5408A-7C25-4B56-B38B-249EB1902E28}" destId="{E986E9EE-6D62-4BF3-B170-1121C66C09EB}" srcOrd="4" destOrd="0" presId="urn:microsoft.com/office/officeart/2005/8/layout/hProcess7"/>
    <dgm:cxn modelId="{0DF83B7A-4830-4C82-9A9A-CF9977DF451B}" type="presParOf" srcId="{E986E9EE-6D62-4BF3-B170-1121C66C09EB}" destId="{E12BF56E-E2BE-41D2-92BD-FACE15303B95}" srcOrd="0" destOrd="0" presId="urn:microsoft.com/office/officeart/2005/8/layout/hProcess7"/>
    <dgm:cxn modelId="{25A74BAE-19D4-4543-ACF4-C5B98A2912A3}" type="presParOf" srcId="{E986E9EE-6D62-4BF3-B170-1121C66C09EB}" destId="{A9BBC5F8-B1D9-4A0F-BD71-2AA3C8C01401}" srcOrd="1" destOrd="0" presId="urn:microsoft.com/office/officeart/2005/8/layout/hProcess7"/>
    <dgm:cxn modelId="{B45348F6-2159-471F-A579-87CFF03C7485}" type="presParOf" srcId="{E986E9EE-6D62-4BF3-B170-1121C66C09EB}" destId="{806B289D-C107-433A-8232-F7F6A2D31AAF}" srcOrd="2" destOrd="0" presId="urn:microsoft.com/office/officeart/2005/8/layout/hProcess7"/>
    <dgm:cxn modelId="{0CA08F88-3CBB-480E-A849-8B0ECA0930EC}" type="presParOf" srcId="{7BB5408A-7C25-4B56-B38B-249EB1902E28}" destId="{DBC25373-31E5-44BE-8DEF-E9905A0E02D5}" srcOrd="5" destOrd="0" presId="urn:microsoft.com/office/officeart/2005/8/layout/hProcess7"/>
    <dgm:cxn modelId="{EAE1C09E-8B74-4324-B4A1-C39A10E6487D}" type="presParOf" srcId="{7BB5408A-7C25-4B56-B38B-249EB1902E28}" destId="{73834223-08EE-4126-949F-ACE137B71BEA}" srcOrd="6" destOrd="0" presId="urn:microsoft.com/office/officeart/2005/8/layout/hProcess7"/>
    <dgm:cxn modelId="{9C725FC6-E75A-4815-8C04-9561C7BD2105}" type="presParOf" srcId="{73834223-08EE-4126-949F-ACE137B71BEA}" destId="{2420E53B-1576-4021-9BE1-1F7E239B72AD}" srcOrd="0" destOrd="0" presId="urn:microsoft.com/office/officeart/2005/8/layout/hProcess7"/>
    <dgm:cxn modelId="{EC64A3B8-A801-4BD8-9C9C-D77C9BBCF31C}" type="presParOf" srcId="{73834223-08EE-4126-949F-ACE137B71BEA}" destId="{BC38CAE0-99D5-417E-91D9-5D25FED61C8A}" srcOrd="1" destOrd="0" presId="urn:microsoft.com/office/officeart/2005/8/layout/hProcess7"/>
    <dgm:cxn modelId="{F2D1F7C1-FA63-4853-822D-E241FC223735}" type="presParOf" srcId="{73834223-08EE-4126-949F-ACE137B71BEA}" destId="{8BCF86F8-D6DA-424C-9B10-4C431BF0B1FB}" srcOrd="2" destOrd="0" presId="urn:microsoft.com/office/officeart/2005/8/layout/hProcess7"/>
    <dgm:cxn modelId="{BF51DC54-5402-4DC4-949F-1A20C91FB4C2}" type="presParOf" srcId="{7BB5408A-7C25-4B56-B38B-249EB1902E28}" destId="{ABA43442-F9B0-49DE-A67F-46E98E53D12B}" srcOrd="7" destOrd="0" presId="urn:microsoft.com/office/officeart/2005/8/layout/hProcess7"/>
    <dgm:cxn modelId="{F206B603-FB75-4E9D-B3B1-0EDA7F099FB8}" type="presParOf" srcId="{7BB5408A-7C25-4B56-B38B-249EB1902E28}" destId="{BB3DB728-3501-483E-BBE6-0EB0859330EB}" srcOrd="8" destOrd="0" presId="urn:microsoft.com/office/officeart/2005/8/layout/hProcess7"/>
    <dgm:cxn modelId="{3BD013FE-BEB6-40EE-9BB1-A83FE87565E6}" type="presParOf" srcId="{BB3DB728-3501-483E-BBE6-0EB0859330EB}" destId="{190B7507-02BC-4895-A7AD-2AF6AFDB2AFD}" srcOrd="0" destOrd="0" presId="urn:microsoft.com/office/officeart/2005/8/layout/hProcess7"/>
    <dgm:cxn modelId="{CC015FE4-D250-484A-8FE4-1F80BCD50E40}" type="presParOf" srcId="{BB3DB728-3501-483E-BBE6-0EB0859330EB}" destId="{421F3FF3-FE25-458D-B68E-3818D1C89A95}" srcOrd="1" destOrd="0" presId="urn:microsoft.com/office/officeart/2005/8/layout/hProcess7"/>
    <dgm:cxn modelId="{0B856506-F312-4F30-AFA6-E5C3EB6FCDA2}" type="presParOf" srcId="{BB3DB728-3501-483E-BBE6-0EB0859330EB}" destId="{E5C2215F-E666-4B74-B743-C65CD1698F3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87DDE-ACCC-4601-9C96-2E198E2417E4}">
      <dsp:nvSpPr>
        <dsp:cNvPr id="0" name=""/>
        <dsp:cNvSpPr/>
      </dsp:nvSpPr>
      <dsp:spPr>
        <a:xfrm>
          <a:off x="0" y="765089"/>
          <a:ext cx="3170272" cy="4125541"/>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GB" sz="3800" kern="1200" dirty="0"/>
            <a:t> </a:t>
          </a:r>
        </a:p>
      </dsp:txBody>
      <dsp:txXfrm rot="16200000">
        <a:off x="-1374444" y="2139534"/>
        <a:ext cx="3382944" cy="634054"/>
      </dsp:txXfrm>
    </dsp:sp>
    <dsp:sp modelId="{C054F3A9-091D-4763-A697-3D11528DD0BE}">
      <dsp:nvSpPr>
        <dsp:cNvPr id="0" name=""/>
        <dsp:cNvSpPr/>
      </dsp:nvSpPr>
      <dsp:spPr>
        <a:xfrm>
          <a:off x="653461" y="765089"/>
          <a:ext cx="2361853" cy="41255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endParaRPr lang="en-GB" sz="1800" b="1" kern="1200" dirty="0"/>
        </a:p>
        <a:p>
          <a:pPr marL="0" lvl="0" indent="0" algn="l" defTabSz="800100">
            <a:lnSpc>
              <a:spcPct val="90000"/>
            </a:lnSpc>
            <a:spcBef>
              <a:spcPct val="0"/>
            </a:spcBef>
            <a:spcAft>
              <a:spcPct val="35000"/>
            </a:spcAft>
            <a:buFont typeface="Arial" panose="020B0604020202020204" pitchFamily="34" charset="0"/>
            <a:buNone/>
          </a:pPr>
          <a:r>
            <a:rPr lang="en-GB" sz="1800" b="1" kern="1200" dirty="0"/>
            <a:t>Introduced four PSP’s in four service lines</a:t>
          </a:r>
        </a:p>
        <a:p>
          <a:pPr marL="0" lvl="0" indent="0" algn="l" defTabSz="800100">
            <a:lnSpc>
              <a:spcPct val="90000"/>
            </a:lnSpc>
            <a:spcBef>
              <a:spcPct val="0"/>
            </a:spcBef>
            <a:spcAft>
              <a:spcPct val="35000"/>
            </a:spcAft>
            <a:buFont typeface="Wingdings" panose="05000000000000000000" pitchFamily="2" charset="2"/>
            <a:buNone/>
          </a:pPr>
          <a:r>
            <a:rPr lang="en-GB" sz="1800" kern="1200" dirty="0"/>
            <a:t>- Adult Mental Health</a:t>
          </a:r>
        </a:p>
        <a:p>
          <a:pPr marL="0" lvl="0" indent="0" algn="l" defTabSz="800100">
            <a:lnSpc>
              <a:spcPct val="90000"/>
            </a:lnSpc>
            <a:spcBef>
              <a:spcPct val="0"/>
            </a:spcBef>
            <a:spcAft>
              <a:spcPct val="35000"/>
            </a:spcAft>
            <a:buFont typeface="Wingdings" panose="05000000000000000000" pitchFamily="2" charset="2"/>
            <a:buNone/>
          </a:pPr>
          <a:r>
            <a:rPr lang="en-GB" sz="1800" kern="1200" dirty="0"/>
            <a:t> </a:t>
          </a:r>
        </a:p>
        <a:p>
          <a:pPr marL="0" lvl="0" indent="0" algn="l" defTabSz="800100">
            <a:lnSpc>
              <a:spcPct val="90000"/>
            </a:lnSpc>
            <a:spcBef>
              <a:spcPct val="0"/>
            </a:spcBef>
            <a:spcAft>
              <a:spcPct val="35000"/>
            </a:spcAft>
            <a:buFont typeface="Wingdings" panose="05000000000000000000" pitchFamily="2" charset="2"/>
            <a:buNone/>
          </a:pPr>
          <a:r>
            <a:rPr lang="en-GB" sz="1800" kern="1200" dirty="0"/>
            <a:t>- Adult Services   Southampton </a:t>
          </a:r>
        </a:p>
        <a:p>
          <a:pPr marL="0" lvl="0" indent="0" algn="l" defTabSz="800100">
            <a:lnSpc>
              <a:spcPct val="90000"/>
            </a:lnSpc>
            <a:spcBef>
              <a:spcPct val="0"/>
            </a:spcBef>
            <a:spcAft>
              <a:spcPct val="35000"/>
            </a:spcAft>
            <a:buFont typeface="Wingdings" panose="05000000000000000000" pitchFamily="2" charset="2"/>
            <a:buNone/>
          </a:pPr>
          <a:endParaRPr lang="en-GB" sz="1800" kern="1200" dirty="0"/>
        </a:p>
        <a:p>
          <a:pPr marL="0" lvl="0" indent="0" algn="l" defTabSz="800100">
            <a:lnSpc>
              <a:spcPct val="90000"/>
            </a:lnSpc>
            <a:spcBef>
              <a:spcPct val="0"/>
            </a:spcBef>
            <a:spcAft>
              <a:spcPct val="35000"/>
            </a:spcAft>
            <a:buFont typeface="Wingdings" panose="05000000000000000000" pitchFamily="2" charset="2"/>
            <a:buNone/>
          </a:pPr>
          <a:r>
            <a:rPr lang="en-GB" sz="1800" kern="1200" dirty="0"/>
            <a:t>Primary Care</a:t>
          </a:r>
        </a:p>
        <a:p>
          <a:pPr marL="0" lvl="0" indent="0" algn="l" defTabSz="800100">
            <a:lnSpc>
              <a:spcPct val="90000"/>
            </a:lnSpc>
            <a:spcBef>
              <a:spcPct val="0"/>
            </a:spcBef>
            <a:spcAft>
              <a:spcPct val="35000"/>
            </a:spcAft>
            <a:buFont typeface="Wingdings" panose="05000000000000000000" pitchFamily="2" charset="2"/>
            <a:buNone/>
          </a:pPr>
          <a:endParaRPr lang="en-GB" sz="1800" kern="1200" dirty="0"/>
        </a:p>
        <a:p>
          <a:pPr marL="0" lvl="0" indent="0" algn="l" defTabSz="800100">
            <a:lnSpc>
              <a:spcPct val="90000"/>
            </a:lnSpc>
            <a:spcBef>
              <a:spcPct val="0"/>
            </a:spcBef>
            <a:spcAft>
              <a:spcPct val="35000"/>
            </a:spcAft>
            <a:buFont typeface="Wingdings" panose="05000000000000000000" pitchFamily="2" charset="2"/>
            <a:buNone/>
          </a:pPr>
          <a:r>
            <a:rPr lang="en-GB" sz="1800" kern="1200" dirty="0"/>
            <a:t>Child and Family Services</a:t>
          </a:r>
        </a:p>
        <a:p>
          <a:pPr marL="0" lvl="0" indent="0" algn="l" defTabSz="800100">
            <a:lnSpc>
              <a:spcPct val="90000"/>
            </a:lnSpc>
            <a:spcBef>
              <a:spcPct val="0"/>
            </a:spcBef>
            <a:spcAft>
              <a:spcPct val="35000"/>
            </a:spcAft>
            <a:buFont typeface="Arial" panose="020B0604020202020204" pitchFamily="34" charset="0"/>
            <a:buNone/>
          </a:pPr>
          <a:endParaRPr lang="en-GB" sz="1800" kern="1200" dirty="0"/>
        </a:p>
        <a:p>
          <a:pPr marL="0" lvl="0" indent="0" algn="l" defTabSz="800100">
            <a:lnSpc>
              <a:spcPct val="90000"/>
            </a:lnSpc>
            <a:spcBef>
              <a:spcPct val="0"/>
            </a:spcBef>
            <a:spcAft>
              <a:spcPct val="35000"/>
            </a:spcAft>
            <a:buFont typeface="Arial" panose="020B0604020202020204" pitchFamily="34" charset="0"/>
            <a:buNone/>
          </a:pPr>
          <a:r>
            <a:rPr lang="en-GB" sz="1800" kern="1200" dirty="0"/>
            <a:t> </a:t>
          </a:r>
        </a:p>
        <a:p>
          <a:pPr marL="0" lvl="0" indent="0" algn="l" defTabSz="800100">
            <a:lnSpc>
              <a:spcPct val="90000"/>
            </a:lnSpc>
            <a:spcBef>
              <a:spcPct val="0"/>
            </a:spcBef>
            <a:spcAft>
              <a:spcPct val="35000"/>
            </a:spcAft>
            <a:buFont typeface="Arial" panose="020B0604020202020204" pitchFamily="34" charset="0"/>
            <a:buNone/>
          </a:pPr>
          <a:r>
            <a:rPr lang="en-GB" sz="2800" kern="1200" dirty="0"/>
            <a:t>   </a:t>
          </a:r>
        </a:p>
      </dsp:txBody>
      <dsp:txXfrm>
        <a:off x="653461" y="765089"/>
        <a:ext cx="2361853" cy="4125541"/>
      </dsp:txXfrm>
    </dsp:sp>
    <dsp:sp modelId="{E12BF56E-E2BE-41D2-92BD-FACE15303B95}">
      <dsp:nvSpPr>
        <dsp:cNvPr id="0" name=""/>
        <dsp:cNvSpPr/>
      </dsp:nvSpPr>
      <dsp:spPr>
        <a:xfrm>
          <a:off x="3297365" y="804406"/>
          <a:ext cx="2973621" cy="4125541"/>
        </a:xfrm>
        <a:prstGeom prst="roundRect">
          <a:avLst>
            <a:gd name="adj" fmla="val 5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a:lnSpc>
              <a:spcPct val="90000"/>
            </a:lnSpc>
            <a:spcBef>
              <a:spcPct val="0"/>
            </a:spcBef>
            <a:spcAft>
              <a:spcPct val="35000"/>
            </a:spcAft>
            <a:buNone/>
          </a:pPr>
          <a:endParaRPr lang="en-GB" sz="3500" kern="1200" dirty="0"/>
        </a:p>
      </dsp:txBody>
      <dsp:txXfrm rot="16200000">
        <a:off x="1903255" y="2198516"/>
        <a:ext cx="3382944" cy="594724"/>
      </dsp:txXfrm>
    </dsp:sp>
    <dsp:sp modelId="{205DCA92-5C03-4DDC-A3D4-862746E678D8}">
      <dsp:nvSpPr>
        <dsp:cNvPr id="0" name=""/>
        <dsp:cNvSpPr/>
      </dsp:nvSpPr>
      <dsp:spPr>
        <a:xfrm rot="5400000">
          <a:off x="3010181" y="3768137"/>
          <a:ext cx="606409" cy="51569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B289D-C107-433A-8232-F7F6A2D31AAF}">
      <dsp:nvSpPr>
        <dsp:cNvPr id="0" name=""/>
        <dsp:cNvSpPr/>
      </dsp:nvSpPr>
      <dsp:spPr>
        <a:xfrm>
          <a:off x="3925753" y="804406"/>
          <a:ext cx="2215348" cy="41255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Assurance and Governance meetings </a:t>
          </a:r>
        </a:p>
        <a:p>
          <a:pPr marL="0" lvl="0" indent="0" algn="l" defTabSz="711200">
            <a:lnSpc>
              <a:spcPct val="90000"/>
            </a:lnSpc>
            <a:spcBef>
              <a:spcPct val="0"/>
            </a:spcBef>
            <a:spcAft>
              <a:spcPct val="35000"/>
            </a:spcAft>
            <a:buNone/>
          </a:pPr>
          <a:r>
            <a:rPr lang="en-GB" sz="1600" kern="1200" dirty="0"/>
            <a:t>Patient forums</a:t>
          </a:r>
        </a:p>
        <a:p>
          <a:pPr marL="0" lvl="0" indent="0" algn="l" defTabSz="711200">
            <a:lnSpc>
              <a:spcPct val="90000"/>
            </a:lnSpc>
            <a:spcBef>
              <a:spcPct val="0"/>
            </a:spcBef>
            <a:spcAft>
              <a:spcPct val="35000"/>
            </a:spcAft>
            <a:buNone/>
          </a:pPr>
          <a:r>
            <a:rPr lang="en-GB" sz="1600" kern="1200" dirty="0"/>
            <a:t>Safety and improvement  projects</a:t>
          </a:r>
        </a:p>
        <a:p>
          <a:pPr marL="0" lvl="0" indent="0" algn="l" defTabSz="711200">
            <a:lnSpc>
              <a:spcPct val="90000"/>
            </a:lnSpc>
            <a:spcBef>
              <a:spcPct val="0"/>
            </a:spcBef>
            <a:spcAft>
              <a:spcPct val="35000"/>
            </a:spcAft>
            <a:buNone/>
          </a:pPr>
          <a:r>
            <a:rPr lang="en-GB" sz="1600" kern="1200" dirty="0"/>
            <a:t>Quality visits to our sites</a:t>
          </a:r>
        </a:p>
        <a:p>
          <a:pPr marL="0" lvl="0" indent="0" algn="l" defTabSz="711200">
            <a:lnSpc>
              <a:spcPct val="90000"/>
            </a:lnSpc>
            <a:spcBef>
              <a:spcPct val="0"/>
            </a:spcBef>
            <a:spcAft>
              <a:spcPct val="35000"/>
            </a:spcAft>
            <a:buNone/>
          </a:pPr>
          <a:r>
            <a:rPr lang="en-GB" sz="1600" kern="1200" dirty="0"/>
            <a:t>Quality and Improvement and Risk group </a:t>
          </a:r>
        </a:p>
        <a:p>
          <a:pPr marL="0" lvl="0" indent="0" algn="l" defTabSz="711200">
            <a:lnSpc>
              <a:spcPct val="90000"/>
            </a:lnSpc>
            <a:spcBef>
              <a:spcPct val="0"/>
            </a:spcBef>
            <a:spcAft>
              <a:spcPct val="35000"/>
            </a:spcAft>
            <a:buNone/>
          </a:pPr>
          <a:r>
            <a:rPr lang="en-GB" sz="1600" kern="1200" dirty="0"/>
            <a:t>Learning from Incidents and Death </a:t>
          </a:r>
        </a:p>
        <a:p>
          <a:pPr marL="0" lvl="0" indent="0" algn="l" defTabSz="711200">
            <a:lnSpc>
              <a:spcPct val="90000"/>
            </a:lnSpc>
            <a:spcBef>
              <a:spcPct val="0"/>
            </a:spcBef>
            <a:spcAft>
              <a:spcPct val="35000"/>
            </a:spcAft>
            <a:buNone/>
          </a:pPr>
          <a:r>
            <a:rPr lang="en-GB" sz="1600" kern="1200" dirty="0"/>
            <a:t>Learning from Experience Panel </a:t>
          </a:r>
        </a:p>
        <a:p>
          <a:pPr marL="0" lvl="0" indent="0" algn="l" defTabSz="711200">
            <a:lnSpc>
              <a:spcPct val="90000"/>
            </a:lnSpc>
            <a:spcBef>
              <a:spcPct val="0"/>
            </a:spcBef>
            <a:spcAft>
              <a:spcPct val="35000"/>
            </a:spcAft>
            <a:buNone/>
          </a:pPr>
          <a:endParaRPr lang="en-GB" sz="1600" kern="1200" dirty="0"/>
        </a:p>
      </dsp:txBody>
      <dsp:txXfrm>
        <a:off x="3925753" y="804406"/>
        <a:ext cx="2215348" cy="4125541"/>
      </dsp:txXfrm>
    </dsp:sp>
    <dsp:sp modelId="{190B7507-02BC-4895-A7AD-2AF6AFDB2AFD}">
      <dsp:nvSpPr>
        <dsp:cNvPr id="0" name=""/>
        <dsp:cNvSpPr/>
      </dsp:nvSpPr>
      <dsp:spPr>
        <a:xfrm>
          <a:off x="6395742" y="824043"/>
          <a:ext cx="3437951" cy="4125541"/>
        </a:xfrm>
        <a:prstGeom prst="roundRect">
          <a:avLst>
            <a:gd name="adj" fmla="val 5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endParaRPr lang="en-GB" sz="3800" kern="1200" dirty="0"/>
        </a:p>
      </dsp:txBody>
      <dsp:txXfrm rot="16200000">
        <a:off x="5048065" y="2171720"/>
        <a:ext cx="3382944" cy="687590"/>
      </dsp:txXfrm>
    </dsp:sp>
    <dsp:sp modelId="{BC38CAE0-99D5-417E-91D9-5D25FED61C8A}">
      <dsp:nvSpPr>
        <dsp:cNvPr id="0" name=""/>
        <dsp:cNvSpPr/>
      </dsp:nvSpPr>
      <dsp:spPr>
        <a:xfrm rot="5400000">
          <a:off x="6104131" y="3768137"/>
          <a:ext cx="606409" cy="51569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2215F-E666-4B74-B743-C65CD1698F37}">
      <dsp:nvSpPr>
        <dsp:cNvPr id="0" name=""/>
        <dsp:cNvSpPr/>
      </dsp:nvSpPr>
      <dsp:spPr>
        <a:xfrm>
          <a:off x="7083332" y="824043"/>
          <a:ext cx="2561273" cy="41255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Development of the role and policy </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Model for adoption and spread </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Review and Evaluation </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Aiming to have a PSP in each service line</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r>
            <a:rPr lang="en-GB" sz="1600" kern="1200" dirty="0"/>
            <a:t> </a:t>
          </a:r>
        </a:p>
      </dsp:txBody>
      <dsp:txXfrm>
        <a:off x="7083332" y="824043"/>
        <a:ext cx="2561273" cy="41255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5A7357-E6BC-41D0-AE9A-A4A3A9F5820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BDD9783-6630-4FA9-A34C-D2F257B7AF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3305763-1235-4BB9-9825-F76F2828C824}" type="datetimeFigureOut">
              <a:rPr lang="en-GB" smtClean="0"/>
              <a:t>16/09/2022</a:t>
            </a:fld>
            <a:endParaRPr lang="en-GB"/>
          </a:p>
        </p:txBody>
      </p:sp>
      <p:sp>
        <p:nvSpPr>
          <p:cNvPr id="4" name="Footer Placeholder 3">
            <a:extLst>
              <a:ext uri="{FF2B5EF4-FFF2-40B4-BE49-F238E27FC236}">
                <a16:creationId xmlns:a16="http://schemas.microsoft.com/office/drawing/2014/main" id="{FCB913F0-7BAB-4CEC-8F19-0EE29CADF1C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8768C5-89B0-46B0-935A-9910518FD0D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1D1C51C-BA43-471E-91A4-6BC39CB1C960}" type="slidenum">
              <a:rPr lang="en-GB" smtClean="0"/>
              <a:t>‹#›</a:t>
            </a:fld>
            <a:endParaRPr lang="en-GB"/>
          </a:p>
        </p:txBody>
      </p:sp>
    </p:spTree>
    <p:extLst>
      <p:ext uri="{BB962C8B-B14F-4D97-AF65-F5344CB8AC3E}">
        <p14:creationId xmlns:p14="http://schemas.microsoft.com/office/powerpoint/2010/main" val="16799297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7AC1187-7C8C-4C24-B58B-4D4A1EA58A7C}" type="datetimeFigureOut">
              <a:rPr lang="en-GB" smtClean="0"/>
              <a:t>16/09/2022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29A103-28F2-4944-B4C8-628E432C9C95}" type="slidenum">
              <a:rPr lang="en-GB" smtClean="0"/>
              <a:t>‹#›</a:t>
            </a:fld>
            <a:endParaRPr lang="en-GB"/>
          </a:p>
        </p:txBody>
      </p:sp>
    </p:spTree>
    <p:extLst>
      <p:ext uri="{BB962C8B-B14F-4D97-AF65-F5344CB8AC3E}">
        <p14:creationId xmlns:p14="http://schemas.microsoft.com/office/powerpoint/2010/main" val="3714004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29A103-28F2-4944-B4C8-628E432C9C95}" type="slidenum">
              <a:rPr lang="en-GB" smtClean="0"/>
              <a:t>1</a:t>
            </a:fld>
            <a:endParaRPr lang="en-GB" dirty="0"/>
          </a:p>
        </p:txBody>
      </p:sp>
    </p:spTree>
    <p:extLst>
      <p:ext uri="{BB962C8B-B14F-4D97-AF65-F5344CB8AC3E}">
        <p14:creationId xmlns:p14="http://schemas.microsoft.com/office/powerpoint/2010/main" val="407611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Recognised each Service line required a Patient Safety Partner</a:t>
            </a:r>
          </a:p>
          <a:p>
            <a:pPr marL="171450" indent="-171450">
              <a:buFont typeface="Arial" panose="020B0604020202020204" pitchFamily="34" charset="0"/>
              <a:buChar char="•"/>
            </a:pPr>
            <a:r>
              <a:rPr lang="en-GB" dirty="0"/>
              <a:t>Discussions with each Head of Quality and Professions, what does the role look like for their service line?</a:t>
            </a:r>
          </a:p>
          <a:p>
            <a:pPr marL="171450" indent="-171450">
              <a:buFont typeface="Arial" panose="020B0604020202020204" pitchFamily="34" charset="0"/>
              <a:buChar char="•"/>
            </a:pPr>
            <a:r>
              <a:rPr lang="en-GB" dirty="0"/>
              <a:t>Recognised attendance at Safety Committees</a:t>
            </a:r>
          </a:p>
          <a:p>
            <a:pPr marL="171450" indent="-171450">
              <a:buFont typeface="Arial" panose="020B0604020202020204" pitchFamily="34" charset="0"/>
              <a:buChar char="•"/>
            </a:pPr>
            <a:r>
              <a:rPr lang="en-GB" dirty="0"/>
              <a:t>Business case developed with several options, 1) 2 PSP’s 2) phase one 2 PSP’s in March and then phase two additional 7 in September 2022. 3) 2 PSP’s in March with a further recruitment of 7 PSP’s in 2023. Option 2 was recommended option, agreed by Chief Nurse. An adopt and Spread approach was preferred. Recruit 2 PSPs’ in March, who will co – design the development of the role and the policy. </a:t>
            </a:r>
          </a:p>
          <a:p>
            <a:pPr marL="171450" indent="-171450">
              <a:buFont typeface="Arial" panose="020B0604020202020204" pitchFamily="34" charset="0"/>
              <a:buChar char="•"/>
            </a:pPr>
            <a:r>
              <a:rPr lang="en-GB" b="1" dirty="0"/>
              <a:t>Why one in each service line?  </a:t>
            </a:r>
            <a:r>
              <a:rPr lang="en-GB" b="0" dirty="0"/>
              <a:t>We have a range of services in Solent, as explained earlier, each with their own patient safety requirements, two for the whole organisation would not enable the collaborative working the role requires. We would like them to understand our services…and be involved as listed in the second column. </a:t>
            </a:r>
          </a:p>
          <a:p>
            <a:pPr marL="171450" indent="-171450">
              <a:buFont typeface="Arial" panose="020B0604020202020204" pitchFamily="34" charset="0"/>
              <a:buChar char="•"/>
            </a:pPr>
            <a:r>
              <a:rPr lang="en-GB" b="0" dirty="0"/>
              <a:t>Introducing a further 7 in September allows time for us to evaluate the model.</a:t>
            </a:r>
          </a:p>
          <a:p>
            <a:pPr marL="171450" indent="-171450">
              <a:buFont typeface="Arial" panose="020B0604020202020204" pitchFamily="34" charset="0"/>
              <a:buChar char="•"/>
            </a:pPr>
            <a:endParaRPr lang="en-GB" b="1"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C29A103-28F2-4944-B4C8-628E432C9C95}" type="slidenum">
              <a:rPr lang="en-GB" smtClean="0"/>
              <a:t>12</a:t>
            </a:fld>
            <a:endParaRPr lang="en-GB" dirty="0"/>
          </a:p>
        </p:txBody>
      </p:sp>
    </p:spTree>
    <p:extLst>
      <p:ext uri="{BB962C8B-B14F-4D97-AF65-F5344CB8AC3E}">
        <p14:creationId xmlns:p14="http://schemas.microsoft.com/office/powerpoint/2010/main" val="4123412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1A5601E-96CC-43D5-8F34-F576393EB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9" y="2"/>
            <a:ext cx="8189033" cy="6586421"/>
          </a:xfrm>
          <a:prstGeom prst="rect">
            <a:avLst/>
          </a:prstGeom>
        </p:spPr>
      </p:pic>
      <p:pic>
        <p:nvPicPr>
          <p:cNvPr id="7" name="Picture 6">
            <a:extLst>
              <a:ext uri="{FF2B5EF4-FFF2-40B4-BE49-F238E27FC236}">
                <a16:creationId xmlns:a16="http://schemas.microsoft.com/office/drawing/2014/main" id="{8E31352C-29E3-4B73-9AB2-8303F6565FA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7147" y="39431"/>
            <a:ext cx="12189531" cy="6858000"/>
          </a:xfrm>
          <a:prstGeom prst="rect">
            <a:avLst/>
          </a:prstGeom>
        </p:spPr>
      </p:pic>
      <p:sp>
        <p:nvSpPr>
          <p:cNvPr id="14" name="Rectangle 13">
            <a:extLst>
              <a:ext uri="{FF2B5EF4-FFF2-40B4-BE49-F238E27FC236}">
                <a16:creationId xmlns:a16="http://schemas.microsoft.com/office/drawing/2014/main" id="{F5602352-0852-4D89-8838-15D4EB0E0CA4}"/>
              </a:ext>
            </a:extLst>
          </p:cNvPr>
          <p:cNvSpPr/>
          <p:nvPr userDrawn="1"/>
        </p:nvSpPr>
        <p:spPr>
          <a:xfrm>
            <a:off x="1250951" y="3468431"/>
            <a:ext cx="5067300" cy="225397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C4C4CF0-4FE6-4558-AB70-8E171A471668}"/>
              </a:ext>
            </a:extLst>
          </p:cNvPr>
          <p:cNvSpPr>
            <a:spLocks noGrp="1"/>
          </p:cNvSpPr>
          <p:nvPr userDrawn="1">
            <p:ph type="ctrTitle"/>
          </p:nvPr>
        </p:nvSpPr>
        <p:spPr>
          <a:xfrm>
            <a:off x="1569367" y="3818914"/>
            <a:ext cx="4307559" cy="1088366"/>
          </a:xfrm>
        </p:spPr>
        <p:txBody>
          <a:bodyPr lIns="0" tIns="0" rIns="0" bIns="0" anchor="t" anchorCtr="0">
            <a:normAutofit/>
          </a:bodyPr>
          <a:lstStyle>
            <a:lvl1pPr algn="l">
              <a:defRPr sz="36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BB11E2A-0AC5-4CBB-8310-0DB2F9F04258}"/>
              </a:ext>
            </a:extLst>
          </p:cNvPr>
          <p:cNvSpPr>
            <a:spLocks noGrp="1"/>
          </p:cNvSpPr>
          <p:nvPr userDrawn="1">
            <p:ph type="subTitle" idx="1" hasCustomPrompt="1"/>
          </p:nvPr>
        </p:nvSpPr>
        <p:spPr>
          <a:xfrm>
            <a:off x="1569369" y="4999136"/>
            <a:ext cx="4307559" cy="304800"/>
          </a:xfrm>
          <a:prstGeom prst="rect">
            <a:avLst/>
          </a:prstGeo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 title style</a:t>
            </a:r>
            <a:endParaRPr lang="en-GB" dirty="0"/>
          </a:p>
        </p:txBody>
      </p:sp>
      <p:sp>
        <p:nvSpPr>
          <p:cNvPr id="4" name="Date Placeholder 3">
            <a:extLst>
              <a:ext uri="{FF2B5EF4-FFF2-40B4-BE49-F238E27FC236}">
                <a16:creationId xmlns:a16="http://schemas.microsoft.com/office/drawing/2014/main" id="{E8B96C26-0BF4-4DF8-8FD4-9DB69EBECA0E}"/>
              </a:ext>
            </a:extLst>
          </p:cNvPr>
          <p:cNvSpPr>
            <a:spLocks noGrp="1"/>
          </p:cNvSpPr>
          <p:nvPr userDrawn="1">
            <p:ph type="dt" sz="half" idx="10"/>
          </p:nvPr>
        </p:nvSpPr>
        <p:spPr>
          <a:xfrm>
            <a:off x="9666533" y="4188280"/>
            <a:ext cx="2209800" cy="365125"/>
          </a:xfrm>
          <a:prstGeom prst="rect">
            <a:avLst/>
          </a:prstGeom>
        </p:spPr>
        <p:txBody>
          <a:bodyPr lIns="0" tIns="0" rIns="0" bIns="0"/>
          <a:lstStyle>
            <a:lvl1pPr algn="r">
              <a:defRPr sz="1600">
                <a:solidFill>
                  <a:schemeClr val="tx2">
                    <a:lumMod val="60000"/>
                    <a:lumOff val="40000"/>
                  </a:schemeClr>
                </a:solidFill>
              </a:defRPr>
            </a:lvl1pPr>
          </a:lstStyle>
          <a:p>
            <a:endParaRPr lang="en-GB" dirty="0"/>
          </a:p>
        </p:txBody>
      </p:sp>
      <p:sp>
        <p:nvSpPr>
          <p:cNvPr id="10" name="Text Placeholder 9">
            <a:extLst>
              <a:ext uri="{FF2B5EF4-FFF2-40B4-BE49-F238E27FC236}">
                <a16:creationId xmlns:a16="http://schemas.microsoft.com/office/drawing/2014/main" id="{D4C89C23-3D86-4617-825A-A0EF6C59710D}"/>
              </a:ext>
            </a:extLst>
          </p:cNvPr>
          <p:cNvSpPr>
            <a:spLocks noGrp="1"/>
          </p:cNvSpPr>
          <p:nvPr userDrawn="1">
            <p:ph type="body" sz="quarter" idx="12" hasCustomPrompt="1"/>
          </p:nvPr>
        </p:nvSpPr>
        <p:spPr>
          <a:xfrm>
            <a:off x="9666533" y="3416128"/>
            <a:ext cx="2209800" cy="267152"/>
          </a:xfrm>
          <a:prstGeom prst="rect">
            <a:avLst/>
          </a:prstGeom>
        </p:spPr>
        <p:txBody>
          <a:bodyPr>
            <a:normAutofit/>
          </a:bodyPr>
          <a:lstStyle>
            <a:lvl1pPr algn="r">
              <a:defRPr sz="1600">
                <a:solidFill>
                  <a:schemeClr val="tx2"/>
                </a:solidFill>
              </a:defRPr>
            </a:lvl1pPr>
          </a:lstStyle>
          <a:p>
            <a:pPr lvl="0"/>
            <a:r>
              <a:rPr lang="en-US" dirty="0"/>
              <a:t>Presenter’s Name</a:t>
            </a:r>
            <a:endParaRPr lang="en-GB" dirty="0"/>
          </a:p>
        </p:txBody>
      </p:sp>
      <p:sp>
        <p:nvSpPr>
          <p:cNvPr id="13" name="Text Placeholder 12">
            <a:extLst>
              <a:ext uri="{FF2B5EF4-FFF2-40B4-BE49-F238E27FC236}">
                <a16:creationId xmlns:a16="http://schemas.microsoft.com/office/drawing/2014/main" id="{7997C070-F9F0-4706-90C5-EBB59766DF77}"/>
              </a:ext>
            </a:extLst>
          </p:cNvPr>
          <p:cNvSpPr>
            <a:spLocks noGrp="1"/>
          </p:cNvSpPr>
          <p:nvPr userDrawn="1">
            <p:ph type="body" sz="quarter" idx="13" hasCustomPrompt="1"/>
          </p:nvPr>
        </p:nvSpPr>
        <p:spPr>
          <a:xfrm>
            <a:off x="9666533" y="3717159"/>
            <a:ext cx="2209800" cy="261571"/>
          </a:xfrm>
          <a:prstGeom prst="rect">
            <a:avLst/>
          </a:prstGeom>
        </p:spPr>
        <p:txBody>
          <a:bodyPr>
            <a:normAutofit/>
          </a:bodyPr>
          <a:lstStyle>
            <a:lvl1pPr algn="r">
              <a:defRPr sz="1600">
                <a:solidFill>
                  <a:schemeClr val="tx2"/>
                </a:solidFill>
              </a:defRPr>
            </a:lvl1pPr>
          </a:lstStyle>
          <a:p>
            <a:pPr lvl="0"/>
            <a:r>
              <a:rPr lang="en-US" dirty="0"/>
              <a:t>Job Title</a:t>
            </a:r>
            <a:endParaRPr lang="en-GB" dirty="0"/>
          </a:p>
        </p:txBody>
      </p:sp>
      <p:pic>
        <p:nvPicPr>
          <p:cNvPr id="23" name="Picture 22">
            <a:extLst>
              <a:ext uri="{FF2B5EF4-FFF2-40B4-BE49-F238E27FC236}">
                <a16:creationId xmlns:a16="http://schemas.microsoft.com/office/drawing/2014/main" id="{C65CA508-E151-47CF-A3B8-A42B9D4C05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3191" y="331789"/>
            <a:ext cx="860688" cy="825500"/>
          </a:xfrm>
          <a:prstGeom prst="rect">
            <a:avLst/>
          </a:prstGeom>
        </p:spPr>
      </p:pic>
    </p:spTree>
    <p:extLst>
      <p:ext uri="{BB962C8B-B14F-4D97-AF65-F5344CB8AC3E}">
        <p14:creationId xmlns:p14="http://schemas.microsoft.com/office/powerpoint/2010/main" val="248417012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DA4F-AAE2-413D-A5A3-6D93D50E6240}"/>
              </a:ext>
            </a:extLst>
          </p:cNvPr>
          <p:cNvSpPr>
            <a:spLocks noGrp="1"/>
          </p:cNvSpPr>
          <p:nvPr>
            <p:ph type="title"/>
          </p:nvPr>
        </p:nvSpPr>
        <p:spPr>
          <a:xfrm>
            <a:off x="2374233" y="2087206"/>
            <a:ext cx="5823284" cy="784333"/>
          </a:xfrm>
        </p:spPr>
        <p:txBody>
          <a:bodyPr anchor="t" anchorCtr="0"/>
          <a:lstStyle>
            <a:lvl1pPr>
              <a:defRPr>
                <a:solidFill>
                  <a:schemeClr val="bg1"/>
                </a:solidFill>
              </a:defRPr>
            </a:lvl1pPr>
          </a:lstStyle>
          <a:p>
            <a:r>
              <a:rPr lang="en-US"/>
              <a:t>Click to edit Master title style</a:t>
            </a:r>
            <a:endParaRPr lang="en-GB" dirty="0"/>
          </a:p>
        </p:txBody>
      </p:sp>
      <p:pic>
        <p:nvPicPr>
          <p:cNvPr id="5" name="Picture 4">
            <a:extLst>
              <a:ext uri="{FF2B5EF4-FFF2-40B4-BE49-F238E27FC236}">
                <a16:creationId xmlns:a16="http://schemas.microsoft.com/office/drawing/2014/main" id="{3DD36933-D6AB-4452-95E8-866E09412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6" name="Picture 5">
            <a:extLst>
              <a:ext uri="{FF2B5EF4-FFF2-40B4-BE49-F238E27FC236}">
                <a16:creationId xmlns:a16="http://schemas.microsoft.com/office/drawing/2014/main" id="{8900767F-DE7F-48A6-869C-2EC0A316B8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3191" y="332149"/>
            <a:ext cx="860688" cy="824783"/>
          </a:xfrm>
          <a:prstGeom prst="rect">
            <a:avLst/>
          </a:prstGeom>
        </p:spPr>
      </p:pic>
      <p:cxnSp>
        <p:nvCxnSpPr>
          <p:cNvPr id="7" name="Straight Connector 6">
            <a:extLst>
              <a:ext uri="{FF2B5EF4-FFF2-40B4-BE49-F238E27FC236}">
                <a16:creationId xmlns:a16="http://schemas.microsoft.com/office/drawing/2014/main" id="{7CEF393C-173E-4CC1-AAE1-B789F8D52858}"/>
              </a:ext>
            </a:extLst>
          </p:cNvPr>
          <p:cNvCxnSpPr>
            <a:cxnSpLocks/>
          </p:cNvCxnSpPr>
          <p:nvPr userDrawn="1"/>
        </p:nvCxnSpPr>
        <p:spPr>
          <a:xfrm>
            <a:off x="11559157" y="6429378"/>
            <a:ext cx="0" cy="1208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32ECAEE-6F4C-4297-AB58-6DA8220E954B}"/>
              </a:ext>
            </a:extLst>
          </p:cNvPr>
          <p:cNvSpPr>
            <a:spLocks noGrp="1"/>
          </p:cNvSpPr>
          <p:nvPr>
            <p:ph type="body" sz="quarter" idx="12" hasCustomPrompt="1"/>
          </p:nvPr>
        </p:nvSpPr>
        <p:spPr>
          <a:xfrm>
            <a:off x="2374901" y="2996428"/>
            <a:ext cx="5822617" cy="657225"/>
          </a:xfrm>
          <a:prstGeom prst="rect">
            <a:avLst/>
          </a:prstGeom>
        </p:spPr>
        <p:txBody>
          <a:bodyPr/>
          <a:lstStyle>
            <a:lvl1pPr>
              <a:defRPr>
                <a:solidFill>
                  <a:schemeClr val="bg1"/>
                </a:solidFill>
              </a:defRPr>
            </a:lvl1pPr>
          </a:lstStyle>
          <a:p>
            <a:pPr lvl="0"/>
            <a:r>
              <a:rPr lang="en-US" dirty="0"/>
              <a:t>Click to add sub title</a:t>
            </a:r>
            <a:endParaRPr lang="en-GB" dirty="0"/>
          </a:p>
        </p:txBody>
      </p:sp>
    </p:spTree>
    <p:extLst>
      <p:ext uri="{BB962C8B-B14F-4D97-AF65-F5344CB8AC3E}">
        <p14:creationId xmlns:p14="http://schemas.microsoft.com/office/powerpoint/2010/main" val="276294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C521-82AA-4E8E-BBA3-CF0F41D9D256}"/>
              </a:ext>
            </a:extLst>
          </p:cNvPr>
          <p:cNvSpPr>
            <a:spLocks noGrp="1"/>
          </p:cNvSpPr>
          <p:nvPr>
            <p:ph type="title"/>
          </p:nvPr>
        </p:nvSpPr>
        <p:spPr>
          <a:xfrm>
            <a:off x="1772355" y="338618"/>
            <a:ext cx="8578147" cy="7794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057D0-53A0-4DCE-B588-394084FBB89A}"/>
              </a:ext>
            </a:extLst>
          </p:cNvPr>
          <p:cNvSpPr>
            <a:spLocks noGrp="1"/>
          </p:cNvSpPr>
          <p:nvPr>
            <p:ph idx="1"/>
          </p:nvPr>
        </p:nvSpPr>
        <p:spPr>
          <a:xfrm>
            <a:off x="1772355" y="1405216"/>
            <a:ext cx="8578147" cy="42807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17984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CB72E-A01C-4185-A38A-6E04814B7C42}"/>
              </a:ext>
            </a:extLst>
          </p:cNvPr>
          <p:cNvSpPr>
            <a:spLocks noGrp="1"/>
          </p:cNvSpPr>
          <p:nvPr>
            <p:ph type="title"/>
          </p:nvPr>
        </p:nvSpPr>
        <p:spPr>
          <a:xfrm>
            <a:off x="1772355" y="338618"/>
            <a:ext cx="8578147" cy="779463"/>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29F7ED8-B9D5-41D5-B7C7-5EA89396744F}"/>
              </a:ext>
            </a:extLst>
          </p:cNvPr>
          <p:cNvSpPr>
            <a:spLocks noGrp="1"/>
          </p:cNvSpPr>
          <p:nvPr>
            <p:ph type="body" idx="1"/>
          </p:nvPr>
        </p:nvSpPr>
        <p:spPr>
          <a:xfrm>
            <a:off x="1772355" y="1405216"/>
            <a:ext cx="8578147" cy="42807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1D84395F-F040-407D-B7A7-D9ABCE1660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16" name="Picture 15">
            <a:extLst>
              <a:ext uri="{FF2B5EF4-FFF2-40B4-BE49-F238E27FC236}">
                <a16:creationId xmlns:a16="http://schemas.microsoft.com/office/drawing/2014/main" id="{A9C20EA2-A6DE-4FB2-96A3-71390A75E1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3191" y="331789"/>
            <a:ext cx="860688" cy="825500"/>
          </a:xfrm>
          <a:prstGeom prst="rect">
            <a:avLst/>
          </a:prstGeom>
        </p:spPr>
      </p:pic>
    </p:spTree>
    <p:extLst>
      <p:ext uri="{BB962C8B-B14F-4D97-AF65-F5344CB8AC3E}">
        <p14:creationId xmlns:p14="http://schemas.microsoft.com/office/powerpoint/2010/main" val="28558550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Lst>
  <p:hf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89E304-6AAD-4763-B897-D0BA172CC205}"/>
              </a:ext>
            </a:extLst>
          </p:cNvPr>
          <p:cNvSpPr>
            <a:spLocks noGrp="1"/>
          </p:cNvSpPr>
          <p:nvPr>
            <p:ph type="ctrTitle"/>
          </p:nvPr>
        </p:nvSpPr>
        <p:spPr>
          <a:xfrm>
            <a:off x="1285461" y="3071191"/>
            <a:ext cx="5671930" cy="3677478"/>
          </a:xfrm>
        </p:spPr>
        <p:txBody>
          <a:bodyPr>
            <a:normAutofit fontScale="90000"/>
          </a:bodyPr>
          <a:lstStyle/>
          <a:p>
            <a:br>
              <a:rPr lang="en-GB" dirty="0"/>
            </a:br>
            <a:br>
              <a:rPr lang="en-GB" dirty="0"/>
            </a:br>
            <a:br>
              <a:rPr lang="en-GB" sz="2400" dirty="0"/>
            </a:br>
            <a:r>
              <a:rPr lang="en-GB" sz="2400" dirty="0" err="1"/>
              <a:t>Dr.</a:t>
            </a:r>
            <a:r>
              <a:rPr lang="en-GB" sz="2400" dirty="0"/>
              <a:t> Anastasia Lungu-Mulenga </a:t>
            </a:r>
            <a:br>
              <a:rPr lang="en-GB" sz="2400" dirty="0"/>
            </a:br>
            <a:r>
              <a:rPr lang="en-GB" sz="2400" dirty="0"/>
              <a:t>Head of Community Engagement and Experience</a:t>
            </a:r>
            <a:br>
              <a:rPr lang="en-GB" sz="2400" dirty="0"/>
            </a:br>
            <a:br>
              <a:rPr lang="en-GB" sz="2400" dirty="0"/>
            </a:br>
            <a:br>
              <a:rPr lang="en-GB" dirty="0">
                <a:solidFill>
                  <a:schemeClr val="tx1"/>
                </a:solidFill>
              </a:rPr>
            </a:br>
            <a:br>
              <a:rPr lang="en-GB" dirty="0"/>
            </a:br>
            <a:br>
              <a:rPr lang="en-GB" dirty="0"/>
            </a:br>
            <a:br>
              <a:rPr lang="en-GB" dirty="0"/>
            </a:br>
            <a:endParaRPr lang="en-GB" dirty="0"/>
          </a:p>
        </p:txBody>
      </p:sp>
      <p:sp>
        <p:nvSpPr>
          <p:cNvPr id="7" name="Text Placeholder 6">
            <a:extLst>
              <a:ext uri="{FF2B5EF4-FFF2-40B4-BE49-F238E27FC236}">
                <a16:creationId xmlns:a16="http://schemas.microsoft.com/office/drawing/2014/main" id="{897E83F5-F6B1-41DA-A0FC-4B9FA5652294}"/>
              </a:ext>
            </a:extLst>
          </p:cNvPr>
          <p:cNvSpPr>
            <a:spLocks noGrp="1"/>
          </p:cNvSpPr>
          <p:nvPr>
            <p:ph type="body" sz="quarter" idx="13"/>
          </p:nvPr>
        </p:nvSpPr>
        <p:spPr>
          <a:xfrm>
            <a:off x="9595262" y="3717157"/>
            <a:ext cx="2281071" cy="807342"/>
          </a:xfrm>
        </p:spPr>
        <p:txBody>
          <a:bodyPr>
            <a:noAutofit/>
          </a:bodyPr>
          <a:lstStyle/>
          <a:p>
            <a:pPr algn="ctr"/>
            <a:endParaRPr lang="en-GB" b="1" dirty="0"/>
          </a:p>
          <a:p>
            <a:pPr algn="ctr"/>
            <a:endParaRPr lang="en-GB" b="1" dirty="0"/>
          </a:p>
          <a:p>
            <a:pPr algn="ctr"/>
            <a:endParaRPr lang="en-GB" b="1" dirty="0"/>
          </a:p>
        </p:txBody>
      </p:sp>
      <p:sp>
        <p:nvSpPr>
          <p:cNvPr id="6" name="Title 3">
            <a:extLst>
              <a:ext uri="{FF2B5EF4-FFF2-40B4-BE49-F238E27FC236}">
                <a16:creationId xmlns:a16="http://schemas.microsoft.com/office/drawing/2014/main" id="{F888F488-3C13-49E8-B6AE-D0E1627FEDE2}"/>
              </a:ext>
            </a:extLst>
          </p:cNvPr>
          <p:cNvSpPr txBox="1">
            <a:spLocks/>
          </p:cNvSpPr>
          <p:nvPr/>
        </p:nvSpPr>
        <p:spPr>
          <a:xfrm>
            <a:off x="9157252" y="1272209"/>
            <a:ext cx="2915478" cy="4903303"/>
          </a:xfrm>
          <a:prstGeom prst="rect">
            <a:avLst/>
          </a:prstGeom>
        </p:spPr>
        <p:txBody>
          <a:bodyPr vert="horz" lIns="0" tIns="0" rIns="0" bIns="0" rtlCol="0" anchor="t" anchorCtr="0">
            <a:normAutofit fontScale="25000" lnSpcReduction="200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br>
              <a:rPr lang="en-GB" sz="17600" dirty="0">
                <a:solidFill>
                  <a:schemeClr val="accent1">
                    <a:lumMod val="75000"/>
                  </a:schemeClr>
                </a:solidFill>
              </a:rPr>
            </a:br>
            <a:r>
              <a:rPr lang="en-GB" sz="17600" dirty="0">
                <a:solidFill>
                  <a:schemeClr val="accent1">
                    <a:lumMod val="75000"/>
                  </a:schemeClr>
                </a:solidFill>
              </a:rPr>
              <a:t>Patient Safety Partners </a:t>
            </a:r>
          </a:p>
          <a:p>
            <a:br>
              <a:rPr lang="en-GB" sz="17600" dirty="0">
                <a:solidFill>
                  <a:schemeClr val="accent1">
                    <a:lumMod val="75000"/>
                  </a:schemeClr>
                </a:solidFill>
              </a:rPr>
            </a:br>
            <a:r>
              <a:rPr lang="en-GB" sz="17600" dirty="0">
                <a:solidFill>
                  <a:schemeClr val="accent1">
                    <a:lumMod val="60000"/>
                    <a:lumOff val="40000"/>
                  </a:schemeClr>
                </a:solidFill>
              </a:rPr>
              <a:t>Solent NHS Trust Approach</a:t>
            </a:r>
            <a:br>
              <a:rPr lang="en-GB" dirty="0">
                <a:solidFill>
                  <a:schemeClr val="tx1"/>
                </a:solidFill>
              </a:rPr>
            </a:br>
            <a:br>
              <a:rPr lang="en-GB" dirty="0"/>
            </a:br>
            <a:br>
              <a:rPr lang="en-GB" dirty="0"/>
            </a:br>
            <a:endParaRPr lang="en-GB" dirty="0"/>
          </a:p>
        </p:txBody>
      </p:sp>
    </p:spTree>
    <p:extLst>
      <p:ext uri="{BB962C8B-B14F-4D97-AF65-F5344CB8AC3E}">
        <p14:creationId xmlns:p14="http://schemas.microsoft.com/office/powerpoint/2010/main" val="81522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23DF-8BA2-4529-8E0D-E57DF49F4149}"/>
              </a:ext>
            </a:extLst>
          </p:cNvPr>
          <p:cNvSpPr>
            <a:spLocks noGrp="1"/>
          </p:cNvSpPr>
          <p:nvPr>
            <p:ph type="title"/>
          </p:nvPr>
        </p:nvSpPr>
        <p:spPr>
          <a:xfrm>
            <a:off x="357188" y="218649"/>
            <a:ext cx="11015662" cy="784333"/>
          </a:xfrm>
        </p:spPr>
        <p:txBody>
          <a:bodyPr>
            <a:normAutofit/>
          </a:bodyPr>
          <a:lstStyle/>
          <a:p>
            <a:pPr algn="ctr"/>
            <a:r>
              <a:rPr lang="en-GB" sz="2800" dirty="0">
                <a:solidFill>
                  <a:srgbClr val="0070C0"/>
                </a:solidFill>
              </a:rPr>
              <a:t>ROLE OF THE WORKING GROUP</a:t>
            </a:r>
            <a:br>
              <a:rPr lang="en-GB" sz="2800" dirty="0">
                <a:solidFill>
                  <a:srgbClr val="0070C0"/>
                </a:solidFill>
              </a:rPr>
            </a:br>
            <a:r>
              <a:rPr lang="en-GB" sz="2800" dirty="0">
                <a:solidFill>
                  <a:srgbClr val="0070C0"/>
                </a:solidFill>
              </a:rPr>
              <a:t>CO-PRODUCTION AND COLLABORATION  WAS KEY</a:t>
            </a:r>
          </a:p>
        </p:txBody>
      </p:sp>
      <p:sp>
        <p:nvSpPr>
          <p:cNvPr id="5" name="Cloud 4">
            <a:extLst>
              <a:ext uri="{FF2B5EF4-FFF2-40B4-BE49-F238E27FC236}">
                <a16:creationId xmlns:a16="http://schemas.microsoft.com/office/drawing/2014/main" id="{8FE7FB7D-D45C-4693-A3D5-73F24C5242C5}"/>
              </a:ext>
            </a:extLst>
          </p:cNvPr>
          <p:cNvSpPr/>
          <p:nvPr/>
        </p:nvSpPr>
        <p:spPr>
          <a:xfrm>
            <a:off x="1417983" y="1405215"/>
            <a:ext cx="3142142" cy="17355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WELCOME PACK</a:t>
            </a:r>
          </a:p>
        </p:txBody>
      </p:sp>
      <p:sp>
        <p:nvSpPr>
          <p:cNvPr id="7" name="Cloud 6">
            <a:extLst>
              <a:ext uri="{FF2B5EF4-FFF2-40B4-BE49-F238E27FC236}">
                <a16:creationId xmlns:a16="http://schemas.microsoft.com/office/drawing/2014/main" id="{AF12DFE5-7F0A-4D7C-B005-6C54CABB171E}"/>
              </a:ext>
            </a:extLst>
          </p:cNvPr>
          <p:cNvSpPr/>
          <p:nvPr/>
        </p:nvSpPr>
        <p:spPr>
          <a:xfrm>
            <a:off x="1139688" y="3670942"/>
            <a:ext cx="2919533" cy="148030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ROLE PROFILE</a:t>
            </a:r>
          </a:p>
        </p:txBody>
      </p:sp>
      <p:sp>
        <p:nvSpPr>
          <p:cNvPr id="8" name="Cloud 7">
            <a:extLst>
              <a:ext uri="{FF2B5EF4-FFF2-40B4-BE49-F238E27FC236}">
                <a16:creationId xmlns:a16="http://schemas.microsoft.com/office/drawing/2014/main" id="{301ECE4B-10A4-45C7-8BC1-4AD6CE7BADE3}"/>
              </a:ext>
            </a:extLst>
          </p:cNvPr>
          <p:cNvSpPr/>
          <p:nvPr/>
        </p:nvSpPr>
        <p:spPr>
          <a:xfrm>
            <a:off x="4930283" y="2803167"/>
            <a:ext cx="3142142" cy="17355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BUSINESS CASE </a:t>
            </a:r>
          </a:p>
        </p:txBody>
      </p:sp>
      <p:sp>
        <p:nvSpPr>
          <p:cNvPr id="9" name="Cloud 8">
            <a:extLst>
              <a:ext uri="{FF2B5EF4-FFF2-40B4-BE49-F238E27FC236}">
                <a16:creationId xmlns:a16="http://schemas.microsoft.com/office/drawing/2014/main" id="{B0CA51A3-0F3B-4846-98DD-9D40B40F8BB6}"/>
              </a:ext>
            </a:extLst>
          </p:cNvPr>
          <p:cNvSpPr/>
          <p:nvPr/>
        </p:nvSpPr>
        <p:spPr>
          <a:xfrm>
            <a:off x="4712268" y="1200150"/>
            <a:ext cx="2575740" cy="1321162"/>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DECISION TO HAVE 9 PSPs</a:t>
            </a:r>
            <a:endParaRPr lang="en-GB" b="1" dirty="0">
              <a:solidFill>
                <a:schemeClr val="accent1">
                  <a:lumMod val="75000"/>
                </a:schemeClr>
              </a:solidFill>
            </a:endParaRPr>
          </a:p>
        </p:txBody>
      </p:sp>
      <p:sp>
        <p:nvSpPr>
          <p:cNvPr id="10" name="Cloud 9">
            <a:extLst>
              <a:ext uri="{FF2B5EF4-FFF2-40B4-BE49-F238E27FC236}">
                <a16:creationId xmlns:a16="http://schemas.microsoft.com/office/drawing/2014/main" id="{18E9D05C-AAA1-403F-BF18-ADB0ADA03987}"/>
              </a:ext>
            </a:extLst>
          </p:cNvPr>
          <p:cNvSpPr/>
          <p:nvPr/>
        </p:nvSpPr>
        <p:spPr>
          <a:xfrm>
            <a:off x="8499678" y="1450172"/>
            <a:ext cx="2423340" cy="1314965"/>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PSP ADVERT</a:t>
            </a:r>
          </a:p>
        </p:txBody>
      </p:sp>
      <p:sp>
        <p:nvSpPr>
          <p:cNvPr id="11" name="Cloud 10">
            <a:extLst>
              <a:ext uri="{FF2B5EF4-FFF2-40B4-BE49-F238E27FC236}">
                <a16:creationId xmlns:a16="http://schemas.microsoft.com/office/drawing/2014/main" id="{B7B9A9B9-15E8-49B1-A52B-42D442D816FE}"/>
              </a:ext>
            </a:extLst>
          </p:cNvPr>
          <p:cNvSpPr/>
          <p:nvPr/>
        </p:nvSpPr>
        <p:spPr>
          <a:xfrm>
            <a:off x="8943487" y="3211113"/>
            <a:ext cx="2629092" cy="149415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lumMod val="75000"/>
                  </a:schemeClr>
                </a:solidFill>
              </a:rPr>
              <a:t>RENUMERATION POLICY</a:t>
            </a:r>
          </a:p>
        </p:txBody>
      </p:sp>
      <p:sp>
        <p:nvSpPr>
          <p:cNvPr id="12" name="Cloud 11">
            <a:extLst>
              <a:ext uri="{FF2B5EF4-FFF2-40B4-BE49-F238E27FC236}">
                <a16:creationId xmlns:a16="http://schemas.microsoft.com/office/drawing/2014/main" id="{1C87C788-E2A2-415B-8491-8E4DBACB99AB}"/>
              </a:ext>
            </a:extLst>
          </p:cNvPr>
          <p:cNvSpPr/>
          <p:nvPr/>
        </p:nvSpPr>
        <p:spPr>
          <a:xfrm>
            <a:off x="7288008" y="5151242"/>
            <a:ext cx="2423340" cy="1314965"/>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75000"/>
                  </a:schemeClr>
                </a:solidFill>
              </a:rPr>
              <a:t>PSP AGREEMENT</a:t>
            </a:r>
            <a:endParaRPr lang="en-GB" b="1" dirty="0">
              <a:solidFill>
                <a:schemeClr val="accent1">
                  <a:lumMod val="75000"/>
                </a:schemeClr>
              </a:solidFill>
            </a:endParaRPr>
          </a:p>
        </p:txBody>
      </p:sp>
      <p:sp>
        <p:nvSpPr>
          <p:cNvPr id="13" name="Cloud 12">
            <a:extLst>
              <a:ext uri="{FF2B5EF4-FFF2-40B4-BE49-F238E27FC236}">
                <a16:creationId xmlns:a16="http://schemas.microsoft.com/office/drawing/2014/main" id="{7919517B-7A53-455B-A44D-45D7A884BF86}"/>
              </a:ext>
            </a:extLst>
          </p:cNvPr>
          <p:cNvSpPr/>
          <p:nvPr/>
        </p:nvSpPr>
        <p:spPr>
          <a:xfrm>
            <a:off x="3252501" y="5189272"/>
            <a:ext cx="2919533" cy="148030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TRAINING AND INDUCTION</a:t>
            </a:r>
          </a:p>
        </p:txBody>
      </p:sp>
    </p:spTree>
    <p:extLst>
      <p:ext uri="{BB962C8B-B14F-4D97-AF65-F5344CB8AC3E}">
        <p14:creationId xmlns:p14="http://schemas.microsoft.com/office/powerpoint/2010/main" val="1566733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5A1C-64A2-4021-B87A-F0C1C7A0D901}"/>
              </a:ext>
            </a:extLst>
          </p:cNvPr>
          <p:cNvSpPr>
            <a:spLocks noGrp="1"/>
          </p:cNvSpPr>
          <p:nvPr>
            <p:ph type="title"/>
          </p:nvPr>
        </p:nvSpPr>
        <p:spPr>
          <a:xfrm>
            <a:off x="1377439" y="123407"/>
            <a:ext cx="9040176" cy="779463"/>
          </a:xfrm>
        </p:spPr>
        <p:txBody>
          <a:bodyPr/>
          <a:lstStyle/>
          <a:p>
            <a:pPr algn="ctr"/>
            <a:r>
              <a:rPr lang="en-GB" dirty="0"/>
              <a:t>Role of our patient safety partners</a:t>
            </a:r>
          </a:p>
        </p:txBody>
      </p:sp>
      <p:sp>
        <p:nvSpPr>
          <p:cNvPr id="5" name="Cloud 4">
            <a:extLst>
              <a:ext uri="{FF2B5EF4-FFF2-40B4-BE49-F238E27FC236}">
                <a16:creationId xmlns:a16="http://schemas.microsoft.com/office/drawing/2014/main" id="{C66A02A2-EB5B-40A9-9B96-54CD2503C04A}"/>
              </a:ext>
            </a:extLst>
          </p:cNvPr>
          <p:cNvSpPr/>
          <p:nvPr/>
        </p:nvSpPr>
        <p:spPr>
          <a:xfrm>
            <a:off x="1167714" y="1036393"/>
            <a:ext cx="2189527" cy="148869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Critical Friends</a:t>
            </a:r>
          </a:p>
        </p:txBody>
      </p:sp>
      <p:sp>
        <p:nvSpPr>
          <p:cNvPr id="6" name="Cloud 5">
            <a:extLst>
              <a:ext uri="{FF2B5EF4-FFF2-40B4-BE49-F238E27FC236}">
                <a16:creationId xmlns:a16="http://schemas.microsoft.com/office/drawing/2014/main" id="{B1157DB4-410C-4C08-BFF9-89E6C67722AC}"/>
              </a:ext>
            </a:extLst>
          </p:cNvPr>
          <p:cNvSpPr/>
          <p:nvPr/>
        </p:nvSpPr>
        <p:spPr>
          <a:xfrm>
            <a:off x="5773286" y="2905512"/>
            <a:ext cx="2174145" cy="125834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Challenge us</a:t>
            </a:r>
          </a:p>
        </p:txBody>
      </p:sp>
      <p:sp>
        <p:nvSpPr>
          <p:cNvPr id="7" name="Cloud 6">
            <a:extLst>
              <a:ext uri="{FF2B5EF4-FFF2-40B4-BE49-F238E27FC236}">
                <a16:creationId xmlns:a16="http://schemas.microsoft.com/office/drawing/2014/main" id="{C3B3259B-076F-4154-A19A-AB87C57D5254}"/>
              </a:ext>
            </a:extLst>
          </p:cNvPr>
          <p:cNvSpPr/>
          <p:nvPr/>
        </p:nvSpPr>
        <p:spPr>
          <a:xfrm>
            <a:off x="4370655" y="1148935"/>
            <a:ext cx="2624354" cy="137615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Be the patients voice</a:t>
            </a:r>
          </a:p>
        </p:txBody>
      </p:sp>
      <p:sp>
        <p:nvSpPr>
          <p:cNvPr id="8" name="Cloud 7">
            <a:extLst>
              <a:ext uri="{FF2B5EF4-FFF2-40B4-BE49-F238E27FC236}">
                <a16:creationId xmlns:a16="http://schemas.microsoft.com/office/drawing/2014/main" id="{A963CE9A-5204-4B30-888E-C051175BE802}"/>
              </a:ext>
            </a:extLst>
          </p:cNvPr>
          <p:cNvSpPr/>
          <p:nvPr/>
        </p:nvSpPr>
        <p:spPr>
          <a:xfrm>
            <a:off x="8738535" y="4412088"/>
            <a:ext cx="2358765" cy="16288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Ensure compliance to relevant policies</a:t>
            </a:r>
          </a:p>
        </p:txBody>
      </p:sp>
      <p:sp>
        <p:nvSpPr>
          <p:cNvPr id="9" name="Cloud 8">
            <a:extLst>
              <a:ext uri="{FF2B5EF4-FFF2-40B4-BE49-F238E27FC236}">
                <a16:creationId xmlns:a16="http://schemas.microsoft.com/office/drawing/2014/main" id="{926CC744-C079-4888-A5B7-1E1CB6B3B6D3}"/>
              </a:ext>
            </a:extLst>
          </p:cNvPr>
          <p:cNvSpPr/>
          <p:nvPr/>
        </p:nvSpPr>
        <p:spPr>
          <a:xfrm>
            <a:off x="1167714" y="3439310"/>
            <a:ext cx="2752989" cy="178720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Participate in conversations and key safety meetings</a:t>
            </a:r>
          </a:p>
        </p:txBody>
      </p:sp>
      <p:sp>
        <p:nvSpPr>
          <p:cNvPr id="10" name="Cloud 9">
            <a:extLst>
              <a:ext uri="{FF2B5EF4-FFF2-40B4-BE49-F238E27FC236}">
                <a16:creationId xmlns:a16="http://schemas.microsoft.com/office/drawing/2014/main" id="{053C3A90-FD4A-4A58-8FDA-E67BF5D0F352}"/>
              </a:ext>
            </a:extLst>
          </p:cNvPr>
          <p:cNvSpPr/>
          <p:nvPr/>
        </p:nvSpPr>
        <p:spPr>
          <a:xfrm>
            <a:off x="7884262" y="964474"/>
            <a:ext cx="2896988" cy="14021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Meet and speak to patients</a:t>
            </a:r>
          </a:p>
        </p:txBody>
      </p:sp>
      <p:sp>
        <p:nvSpPr>
          <p:cNvPr id="11" name="Cloud 10">
            <a:extLst>
              <a:ext uri="{FF2B5EF4-FFF2-40B4-BE49-F238E27FC236}">
                <a16:creationId xmlns:a16="http://schemas.microsoft.com/office/drawing/2014/main" id="{2290304C-FE1B-4D8A-ADBB-1F053A4A22EF}"/>
              </a:ext>
            </a:extLst>
          </p:cNvPr>
          <p:cNvSpPr/>
          <p:nvPr/>
        </p:nvSpPr>
        <p:spPr>
          <a:xfrm>
            <a:off x="4370655" y="4544288"/>
            <a:ext cx="2624354" cy="17054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Codesigning patient safety initiatives</a:t>
            </a:r>
          </a:p>
        </p:txBody>
      </p:sp>
    </p:spTree>
    <p:extLst>
      <p:ext uri="{BB962C8B-B14F-4D97-AF65-F5344CB8AC3E}">
        <p14:creationId xmlns:p14="http://schemas.microsoft.com/office/powerpoint/2010/main" val="3688423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D324-6094-40EB-9EF9-5686BB76216C}"/>
              </a:ext>
            </a:extLst>
          </p:cNvPr>
          <p:cNvSpPr>
            <a:spLocks noGrp="1"/>
          </p:cNvSpPr>
          <p:nvPr>
            <p:ph type="title"/>
          </p:nvPr>
        </p:nvSpPr>
        <p:spPr/>
        <p:txBody>
          <a:bodyPr/>
          <a:lstStyle/>
          <a:p>
            <a:pPr algn="ctr"/>
            <a:r>
              <a:rPr lang="en-GB" sz="3600" dirty="0">
                <a:solidFill>
                  <a:schemeClr val="tx1"/>
                </a:solidFill>
              </a:rPr>
              <a:t>Where we are now 2022</a:t>
            </a:r>
            <a:endParaRPr lang="en-GB" dirty="0">
              <a:solidFill>
                <a:schemeClr val="tx1"/>
              </a:solidFill>
            </a:endParaRPr>
          </a:p>
        </p:txBody>
      </p:sp>
      <p:graphicFrame>
        <p:nvGraphicFramePr>
          <p:cNvPr id="5" name="Content Placeholder 4">
            <a:extLst>
              <a:ext uri="{FF2B5EF4-FFF2-40B4-BE49-F238E27FC236}">
                <a16:creationId xmlns:a16="http://schemas.microsoft.com/office/drawing/2014/main" id="{86947F00-CFC8-4AA8-96A8-6EBA0BC38FC2}"/>
              </a:ext>
            </a:extLst>
          </p:cNvPr>
          <p:cNvGraphicFramePr>
            <a:graphicFrameLocks noGrp="1"/>
          </p:cNvGraphicFramePr>
          <p:nvPr>
            <p:ph idx="1"/>
            <p:extLst>
              <p:ext uri="{D42A27DB-BD31-4B8C-83A1-F6EECF244321}">
                <p14:modId xmlns:p14="http://schemas.microsoft.com/office/powerpoint/2010/main" val="4088831597"/>
              </p:ext>
            </p:extLst>
          </p:nvPr>
        </p:nvGraphicFramePr>
        <p:xfrm>
          <a:off x="1806575" y="1118082"/>
          <a:ext cx="9833694" cy="5102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C41BEEF-C9B2-4A17-B9AF-D38488003AFC}"/>
              </a:ext>
            </a:extLst>
          </p:cNvPr>
          <p:cNvSpPr>
            <a:spLocks noGrp="1"/>
          </p:cNvSpPr>
          <p:nvPr>
            <p:ph type="sldNum" sz="quarter" idx="12"/>
          </p:nvPr>
        </p:nvSpPr>
        <p:spPr>
          <a:xfrm>
            <a:off x="11640269" y="6424279"/>
            <a:ext cx="221760" cy="135503"/>
          </a:xfrm>
          <a:prstGeom prst="rect">
            <a:avLst/>
          </a:prstGeom>
        </p:spPr>
        <p:txBody>
          <a:bodyPr vert="horz" lIns="0" tIns="0" rIns="0" bIns="0" rtlCol="0" anchor="t" anchorCtr="0"/>
          <a:lstStyle>
            <a:defPPr>
              <a:defRPr lang="en-US"/>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898949-DBEE-42AF-93B8-E24DF2BBF04D}" type="slidenum">
              <a:rPr lang="en-GB" smtClean="0"/>
              <a:pPr/>
              <a:t>12</a:t>
            </a:fld>
            <a:endParaRPr lang="en-GB" dirty="0"/>
          </a:p>
        </p:txBody>
      </p:sp>
      <p:sp>
        <p:nvSpPr>
          <p:cNvPr id="8" name="TextBox 7">
            <a:extLst>
              <a:ext uri="{FF2B5EF4-FFF2-40B4-BE49-F238E27FC236}">
                <a16:creationId xmlns:a16="http://schemas.microsoft.com/office/drawing/2014/main" id="{1F3A102C-9578-4FCD-BFA7-1737797BF547}"/>
              </a:ext>
            </a:extLst>
          </p:cNvPr>
          <p:cNvSpPr txBox="1"/>
          <p:nvPr/>
        </p:nvSpPr>
        <p:spPr>
          <a:xfrm>
            <a:off x="2598248" y="1768406"/>
            <a:ext cx="7540832" cy="369332"/>
          </a:xfrm>
          <a:prstGeom prst="rect">
            <a:avLst/>
          </a:prstGeom>
          <a:noFill/>
        </p:spPr>
        <p:txBody>
          <a:bodyPr wrap="square" rtlCol="0">
            <a:spAutoFit/>
          </a:bodyPr>
          <a:lstStyle/>
          <a:p>
            <a:r>
              <a:rPr lang="en-GB" dirty="0"/>
              <a:t>				 </a:t>
            </a:r>
          </a:p>
        </p:txBody>
      </p:sp>
      <p:sp>
        <p:nvSpPr>
          <p:cNvPr id="12" name="Arrow: Left-Right 11">
            <a:extLst>
              <a:ext uri="{FF2B5EF4-FFF2-40B4-BE49-F238E27FC236}">
                <a16:creationId xmlns:a16="http://schemas.microsoft.com/office/drawing/2014/main" id="{5E0F9683-CC5B-49C7-9FB1-098C6C3BFB31}"/>
              </a:ext>
            </a:extLst>
          </p:cNvPr>
          <p:cNvSpPr/>
          <p:nvPr/>
        </p:nvSpPr>
        <p:spPr>
          <a:xfrm>
            <a:off x="7025411" y="1357746"/>
            <a:ext cx="3636304" cy="5403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Learn, Adopt and Spread </a:t>
            </a:r>
          </a:p>
        </p:txBody>
      </p:sp>
      <p:sp>
        <p:nvSpPr>
          <p:cNvPr id="13" name="Arrow: Left-Right 12">
            <a:extLst>
              <a:ext uri="{FF2B5EF4-FFF2-40B4-BE49-F238E27FC236}">
                <a16:creationId xmlns:a16="http://schemas.microsoft.com/office/drawing/2014/main" id="{18BCFE57-2A77-490A-B1F5-5566FFAAAEFA}"/>
              </a:ext>
            </a:extLst>
          </p:cNvPr>
          <p:cNvSpPr/>
          <p:nvPr/>
        </p:nvSpPr>
        <p:spPr>
          <a:xfrm>
            <a:off x="2367971" y="1357746"/>
            <a:ext cx="4436590" cy="54032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Four Patient Safety Partners</a:t>
            </a:r>
          </a:p>
        </p:txBody>
      </p:sp>
    </p:spTree>
    <p:extLst>
      <p:ext uri="{BB962C8B-B14F-4D97-AF65-F5344CB8AC3E}">
        <p14:creationId xmlns:p14="http://schemas.microsoft.com/office/powerpoint/2010/main" val="319262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972C-2C30-47FC-BC3D-C5621153E8B5}"/>
              </a:ext>
            </a:extLst>
          </p:cNvPr>
          <p:cNvSpPr>
            <a:spLocks noGrp="1"/>
          </p:cNvSpPr>
          <p:nvPr>
            <p:ph type="title"/>
          </p:nvPr>
        </p:nvSpPr>
        <p:spPr>
          <a:xfrm>
            <a:off x="1100139" y="338618"/>
            <a:ext cx="8578147" cy="779463"/>
          </a:xfrm>
        </p:spPr>
        <p:txBody>
          <a:bodyPr>
            <a:normAutofit/>
          </a:bodyPr>
          <a:lstStyle/>
          <a:p>
            <a:pPr algn="ctr"/>
            <a:r>
              <a:rPr lang="en-GB" sz="2800" dirty="0">
                <a:solidFill>
                  <a:schemeClr val="tx1"/>
                </a:solidFill>
              </a:rPr>
              <a:t>PRINCIPLES UNDERLYING OUR RECRUITMENT OF PSPs</a:t>
            </a:r>
          </a:p>
        </p:txBody>
      </p:sp>
      <p:sp>
        <p:nvSpPr>
          <p:cNvPr id="3" name="Content Placeholder 2">
            <a:extLst>
              <a:ext uri="{FF2B5EF4-FFF2-40B4-BE49-F238E27FC236}">
                <a16:creationId xmlns:a16="http://schemas.microsoft.com/office/drawing/2014/main" id="{52C7DF48-9222-4B76-83B4-4DBC4530F4DE}"/>
              </a:ext>
            </a:extLst>
          </p:cNvPr>
          <p:cNvSpPr>
            <a:spLocks noGrp="1"/>
          </p:cNvSpPr>
          <p:nvPr>
            <p:ph idx="1"/>
          </p:nvPr>
        </p:nvSpPr>
        <p:spPr>
          <a:xfrm>
            <a:off x="1329442" y="1288622"/>
            <a:ext cx="10257721" cy="5112178"/>
          </a:xfrm>
        </p:spPr>
        <p:txBody>
          <a:bodyPr>
            <a:normAutofit/>
          </a:bodyPr>
          <a:lstStyle/>
          <a:p>
            <a:pPr marL="285750" indent="-285750">
              <a:buFont typeface="Arial" panose="020B0604020202020204" pitchFamily="34" charset="0"/>
              <a:buChar char="•"/>
            </a:pPr>
            <a:r>
              <a:rPr lang="en-GB" sz="2800" b="1" dirty="0">
                <a:solidFill>
                  <a:schemeClr val="tx1"/>
                </a:solidFill>
              </a:rPr>
              <a:t>INCLUSIVE APPROACH  </a:t>
            </a:r>
            <a:r>
              <a:rPr lang="en-GB" sz="2800" b="1" dirty="0">
                <a:solidFill>
                  <a:srgbClr val="0070C0"/>
                </a:solidFill>
              </a:rPr>
              <a:t>-  </a:t>
            </a:r>
            <a:r>
              <a:rPr lang="en-GB" sz="3200" b="1" dirty="0">
                <a:solidFill>
                  <a:srgbClr val="0070C0"/>
                </a:solidFill>
              </a:rPr>
              <a:t>our PSPs must be  a reflection of our community</a:t>
            </a:r>
            <a:endParaRPr lang="en-GB" sz="2800" b="1" dirty="0">
              <a:solidFill>
                <a:srgbClr val="0070C0"/>
              </a:solidFill>
            </a:endParaRPr>
          </a:p>
          <a:p>
            <a:pPr marL="285750" indent="-285750">
              <a:buFont typeface="Arial" panose="020B0604020202020204" pitchFamily="34" charset="0"/>
              <a:buChar char="•"/>
            </a:pPr>
            <a:endParaRPr lang="en-GB" sz="2800" b="1" dirty="0">
              <a:solidFill>
                <a:srgbClr val="0070C0"/>
              </a:solidFill>
            </a:endParaRPr>
          </a:p>
          <a:p>
            <a:pPr marL="285750" indent="-285750">
              <a:buFont typeface="Arial" panose="020B0604020202020204" pitchFamily="34" charset="0"/>
              <a:buChar char="•"/>
            </a:pPr>
            <a:r>
              <a:rPr lang="en-GB" sz="2800" b="1" dirty="0">
                <a:solidFill>
                  <a:srgbClr val="0070C0"/>
                </a:solidFill>
              </a:rPr>
              <a:t>PSPs must have </a:t>
            </a:r>
            <a:r>
              <a:rPr lang="en-GB" sz="2800" b="1" dirty="0">
                <a:solidFill>
                  <a:schemeClr val="tx1"/>
                </a:solidFill>
              </a:rPr>
              <a:t>GENUINE INPUT AND DIALOGUE </a:t>
            </a:r>
            <a:r>
              <a:rPr lang="en-GB" sz="2800" b="1" dirty="0">
                <a:solidFill>
                  <a:srgbClr val="0070C0"/>
                </a:solidFill>
              </a:rPr>
              <a:t>– must not be a tick box exercise</a:t>
            </a:r>
          </a:p>
          <a:p>
            <a:pPr marL="285750" indent="-285750">
              <a:buFont typeface="Arial" panose="020B0604020202020204" pitchFamily="34" charset="0"/>
              <a:buChar char="•"/>
            </a:pPr>
            <a:endParaRPr lang="en-GB" sz="2800" b="1" dirty="0">
              <a:solidFill>
                <a:srgbClr val="0070C0"/>
              </a:solidFill>
            </a:endParaRPr>
          </a:p>
          <a:p>
            <a:pPr marL="285750" indent="-285750">
              <a:buFont typeface="Arial" panose="020B0604020202020204" pitchFamily="34" charset="0"/>
              <a:buChar char="•"/>
            </a:pPr>
            <a:r>
              <a:rPr lang="en-GB" sz="2800" b="1" dirty="0">
                <a:solidFill>
                  <a:schemeClr val="tx1"/>
                </a:solidFill>
              </a:rPr>
              <a:t>VALUING AND RECOGNISING </a:t>
            </a:r>
            <a:r>
              <a:rPr lang="en-GB" sz="2800" b="1" dirty="0">
                <a:solidFill>
                  <a:srgbClr val="0070C0"/>
                </a:solidFill>
              </a:rPr>
              <a:t>the contributions of the PSPs across the organisation</a:t>
            </a:r>
          </a:p>
          <a:p>
            <a:pPr marL="285750" indent="-285750">
              <a:buFont typeface="Arial" panose="020B0604020202020204" pitchFamily="34" charset="0"/>
              <a:buChar char="•"/>
            </a:pPr>
            <a:endParaRPr lang="en-GB" sz="2800" b="1" dirty="0">
              <a:solidFill>
                <a:srgbClr val="0070C0"/>
              </a:solidFill>
            </a:endParaRPr>
          </a:p>
          <a:p>
            <a:pPr marL="285750" indent="-285750">
              <a:buFont typeface="Arial" panose="020B0604020202020204" pitchFamily="34" charset="0"/>
              <a:buChar char="•"/>
            </a:pPr>
            <a:r>
              <a:rPr lang="en-GB" sz="2800" b="1" dirty="0">
                <a:solidFill>
                  <a:srgbClr val="0070C0"/>
                </a:solidFill>
              </a:rPr>
              <a:t>Involve PSPs where their </a:t>
            </a:r>
            <a:r>
              <a:rPr lang="en-GB" sz="2800" b="1" dirty="0">
                <a:solidFill>
                  <a:schemeClr val="tx1"/>
                </a:solidFill>
              </a:rPr>
              <a:t>CONTRIBUTIONS ARE MOST NEEDED </a:t>
            </a:r>
          </a:p>
          <a:p>
            <a:pPr marL="285750" indent="-285750">
              <a:buFont typeface="Arial" panose="020B0604020202020204" pitchFamily="34" charset="0"/>
              <a:buChar char="•"/>
            </a:pPr>
            <a:endParaRPr lang="en-GB" sz="2800" b="1" dirty="0">
              <a:solidFill>
                <a:srgbClr val="0070C0"/>
              </a:solidFill>
            </a:endParaRPr>
          </a:p>
          <a:p>
            <a:pPr marL="285750" indent="-285750">
              <a:buFont typeface="Arial" panose="020B0604020202020204" pitchFamily="34" charset="0"/>
              <a:buChar char="•"/>
            </a:pPr>
            <a:endParaRPr lang="en-GB" sz="2800" b="1" dirty="0">
              <a:solidFill>
                <a:srgbClr val="0070C0"/>
              </a:solidFill>
            </a:endParaRPr>
          </a:p>
        </p:txBody>
      </p:sp>
    </p:spTree>
    <p:extLst>
      <p:ext uri="{BB962C8B-B14F-4D97-AF65-F5344CB8AC3E}">
        <p14:creationId xmlns:p14="http://schemas.microsoft.com/office/powerpoint/2010/main" val="110848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40A7-F28B-4CD6-B5F6-AF2209ECAEFE}"/>
              </a:ext>
            </a:extLst>
          </p:cNvPr>
          <p:cNvSpPr>
            <a:spLocks noGrp="1"/>
          </p:cNvSpPr>
          <p:nvPr>
            <p:ph type="title"/>
          </p:nvPr>
        </p:nvSpPr>
        <p:spPr>
          <a:xfrm>
            <a:off x="1231897" y="246372"/>
            <a:ext cx="9144554" cy="779463"/>
          </a:xfrm>
        </p:spPr>
        <p:txBody>
          <a:bodyPr>
            <a:normAutofit/>
          </a:bodyPr>
          <a:lstStyle/>
          <a:p>
            <a:pPr algn="ctr"/>
            <a:r>
              <a:rPr lang="en-GB" sz="3600" dirty="0">
                <a:solidFill>
                  <a:schemeClr val="tx1"/>
                </a:solidFill>
              </a:rPr>
              <a:t>RECRUITMENT PROCESS</a:t>
            </a:r>
          </a:p>
        </p:txBody>
      </p:sp>
      <p:sp>
        <p:nvSpPr>
          <p:cNvPr id="3" name="Content Placeholder 2">
            <a:extLst>
              <a:ext uri="{FF2B5EF4-FFF2-40B4-BE49-F238E27FC236}">
                <a16:creationId xmlns:a16="http://schemas.microsoft.com/office/drawing/2014/main" id="{9A5B7087-BE2D-4F02-85B1-27B0219576ED}"/>
              </a:ext>
            </a:extLst>
          </p:cNvPr>
          <p:cNvSpPr>
            <a:spLocks noGrp="1"/>
          </p:cNvSpPr>
          <p:nvPr>
            <p:ph idx="1"/>
          </p:nvPr>
        </p:nvSpPr>
        <p:spPr>
          <a:xfrm>
            <a:off x="1683026" y="636104"/>
            <a:ext cx="10177669" cy="6221896"/>
          </a:xfrm>
        </p:spPr>
        <p:txBody>
          <a:bodyPr>
            <a:normAutofit lnSpcReduction="10000"/>
          </a:bodyPr>
          <a:lstStyle/>
          <a:p>
            <a:endParaRPr lang="en-GB" sz="3200" b="1" dirty="0"/>
          </a:p>
          <a:p>
            <a:pPr marL="457200" indent="-457200">
              <a:buFont typeface="Wingdings" panose="05000000000000000000" pitchFamily="2" charset="2"/>
              <a:buChar char="v"/>
            </a:pPr>
            <a:r>
              <a:rPr lang="en-GB" sz="3200" b="1" dirty="0"/>
              <a:t>Community partner newsletter – also shared by our partners cascading through 240 organisations and individuals covering diverse parts of our communities</a:t>
            </a:r>
          </a:p>
          <a:p>
            <a:pPr marL="457200" indent="-457200">
              <a:buFont typeface="Wingdings" panose="05000000000000000000" pitchFamily="2" charset="2"/>
              <a:buChar char="v"/>
            </a:pPr>
            <a:endParaRPr lang="en-GB" sz="3200" b="1" dirty="0"/>
          </a:p>
          <a:p>
            <a:pPr marL="457200" indent="-457200">
              <a:buFont typeface="Wingdings" panose="05000000000000000000" pitchFamily="2" charset="2"/>
              <a:buChar char="v"/>
            </a:pPr>
            <a:r>
              <a:rPr lang="en-GB" sz="3200" b="1" dirty="0"/>
              <a:t>Email all our community partners database –</a:t>
            </a:r>
          </a:p>
          <a:p>
            <a:r>
              <a:rPr lang="en-GB" sz="3200" b="1" dirty="0"/>
              <a:t> </a:t>
            </a:r>
          </a:p>
          <a:p>
            <a:pPr marL="457200" indent="-457200">
              <a:buFont typeface="Wingdings" panose="05000000000000000000" pitchFamily="2" charset="2"/>
              <a:buChar char="v"/>
            </a:pPr>
            <a:r>
              <a:rPr lang="en-GB" sz="3200" b="1" dirty="0"/>
              <a:t>Website </a:t>
            </a:r>
          </a:p>
          <a:p>
            <a:pPr marL="457200" indent="-457200">
              <a:buFont typeface="Wingdings" panose="05000000000000000000" pitchFamily="2" charset="2"/>
              <a:buChar char="v"/>
            </a:pPr>
            <a:endParaRPr lang="en-GB" sz="3200" b="1" dirty="0"/>
          </a:p>
          <a:p>
            <a:pPr marL="457200" indent="-457200">
              <a:buFont typeface="Wingdings" panose="05000000000000000000" pitchFamily="2" charset="2"/>
              <a:buChar char="v"/>
            </a:pPr>
            <a:r>
              <a:rPr lang="en-GB" sz="3200" b="1" dirty="0"/>
              <a:t>Social Media – Facebook, Twitter, </a:t>
            </a:r>
            <a:r>
              <a:rPr lang="en-GB" sz="3200" b="1" dirty="0" err="1"/>
              <a:t>whats</a:t>
            </a:r>
            <a:r>
              <a:rPr lang="en-GB" sz="3200" b="1" dirty="0"/>
              <a:t> app</a:t>
            </a:r>
          </a:p>
          <a:p>
            <a:pPr marL="457200" indent="-457200">
              <a:buFont typeface="Wingdings" panose="05000000000000000000" pitchFamily="2" charset="2"/>
              <a:buChar char="v"/>
            </a:pPr>
            <a:endParaRPr lang="en-GB" sz="3200" b="1" dirty="0"/>
          </a:p>
          <a:p>
            <a:pPr marL="457200" indent="-457200">
              <a:buFont typeface="Wingdings" panose="05000000000000000000" pitchFamily="2" charset="2"/>
              <a:buChar char="v"/>
            </a:pPr>
            <a:r>
              <a:rPr lang="en-GB" sz="3200" b="1" dirty="0"/>
              <a:t>Round 2 – included NHS Jobs</a:t>
            </a:r>
          </a:p>
        </p:txBody>
      </p:sp>
    </p:spTree>
    <p:extLst>
      <p:ext uri="{BB962C8B-B14F-4D97-AF65-F5344CB8AC3E}">
        <p14:creationId xmlns:p14="http://schemas.microsoft.com/office/powerpoint/2010/main" val="26749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54DE7E-0D3D-4110-B999-CB2363213537}"/>
              </a:ext>
            </a:extLst>
          </p:cNvPr>
          <p:cNvSpPr txBox="1">
            <a:spLocks/>
          </p:cNvSpPr>
          <p:nvPr/>
        </p:nvSpPr>
        <p:spPr>
          <a:xfrm>
            <a:off x="1553694" y="172966"/>
            <a:ext cx="8578147" cy="7794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algn="ctr"/>
            <a:r>
              <a:rPr lang="en-GB" sz="3200" dirty="0">
                <a:solidFill>
                  <a:schemeClr val="tx1"/>
                </a:solidFill>
              </a:rPr>
              <a:t>NEXT STEPS</a:t>
            </a:r>
          </a:p>
        </p:txBody>
      </p:sp>
      <p:sp>
        <p:nvSpPr>
          <p:cNvPr id="3" name="Title 1">
            <a:extLst>
              <a:ext uri="{FF2B5EF4-FFF2-40B4-BE49-F238E27FC236}">
                <a16:creationId xmlns:a16="http://schemas.microsoft.com/office/drawing/2014/main" id="{7D512617-D07F-45E7-984E-D2E0EACEF7E2}"/>
              </a:ext>
            </a:extLst>
          </p:cNvPr>
          <p:cNvSpPr txBox="1">
            <a:spLocks/>
          </p:cNvSpPr>
          <p:nvPr/>
        </p:nvSpPr>
        <p:spPr>
          <a:xfrm>
            <a:off x="1291471" y="838986"/>
            <a:ext cx="10081109" cy="574092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571500" indent="-571500">
              <a:buFont typeface="Arial" panose="020B0604020202020204" pitchFamily="34" charset="0"/>
              <a:buChar char="•"/>
            </a:pPr>
            <a:r>
              <a:rPr lang="en-GB" sz="3600" dirty="0"/>
              <a:t>Ongoing review  to check that the process  is working and assessing hours required </a:t>
            </a:r>
          </a:p>
          <a:p>
            <a:pPr marL="457200" indent="-457200">
              <a:buFont typeface="Arial" panose="020B0604020202020204" pitchFamily="34" charset="0"/>
              <a:buChar char="•"/>
            </a:pPr>
            <a:endParaRPr lang="en-GB" sz="3600" dirty="0"/>
          </a:p>
          <a:p>
            <a:pPr marL="457200" indent="-457200">
              <a:buFont typeface="Arial" panose="020B0604020202020204" pitchFamily="34" charset="0"/>
              <a:buChar char="•"/>
            </a:pPr>
            <a:r>
              <a:rPr lang="en-GB" sz="3600" dirty="0"/>
              <a:t>Apply lessons to refine the process</a:t>
            </a:r>
          </a:p>
          <a:p>
            <a:pPr marL="457200" indent="-457200">
              <a:buFont typeface="Arial" panose="020B0604020202020204" pitchFamily="34" charset="0"/>
              <a:buChar char="•"/>
            </a:pPr>
            <a:endParaRPr lang="en-GB" sz="3600" dirty="0"/>
          </a:p>
          <a:p>
            <a:pPr marL="457200" indent="-457200">
              <a:buFont typeface="Arial" panose="020B0604020202020204" pitchFamily="34" charset="0"/>
              <a:buChar char="•"/>
            </a:pPr>
            <a:r>
              <a:rPr lang="en-GB" sz="3600" dirty="0"/>
              <a:t>Recruit additional 5 patient safety partners so that we have one in each service and 2 for corporate services</a:t>
            </a:r>
          </a:p>
          <a:p>
            <a:pPr marL="457200" indent="-457200">
              <a:buFont typeface="Arial" panose="020B0604020202020204" pitchFamily="34" charset="0"/>
              <a:buChar char="•"/>
            </a:pPr>
            <a:endParaRPr lang="en-GB" sz="3600" dirty="0"/>
          </a:p>
          <a:p>
            <a:pPr marL="457200" indent="-457200">
              <a:buFont typeface="Arial" panose="020B0604020202020204" pitchFamily="34" charset="0"/>
              <a:buChar char="•"/>
            </a:pPr>
            <a:r>
              <a:rPr lang="en-GB" sz="3600" dirty="0"/>
              <a:t>We support them to meet regulalry</a:t>
            </a:r>
          </a:p>
          <a:p>
            <a:pPr marL="457200" indent="-457200">
              <a:buFont typeface="Arial" panose="020B0604020202020204" pitchFamily="34" charset="0"/>
              <a:buChar char="•"/>
            </a:pPr>
            <a:endParaRPr lang="en-GB" sz="3600" dirty="0"/>
          </a:p>
          <a:p>
            <a:pPr marL="457200" indent="-457200">
              <a:buFont typeface="Arial" panose="020B0604020202020204" pitchFamily="34" charset="0"/>
              <a:buChar char="•"/>
            </a:pPr>
            <a:endParaRPr lang="en-GB" sz="3200" dirty="0"/>
          </a:p>
          <a:p>
            <a:endParaRPr lang="en-GB" sz="3200" dirty="0"/>
          </a:p>
        </p:txBody>
      </p:sp>
    </p:spTree>
    <p:extLst>
      <p:ext uri="{BB962C8B-B14F-4D97-AF65-F5344CB8AC3E}">
        <p14:creationId xmlns:p14="http://schemas.microsoft.com/office/powerpoint/2010/main" val="350069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A3A8B-D26B-4399-AA3E-2B136AD58178}"/>
              </a:ext>
            </a:extLst>
          </p:cNvPr>
          <p:cNvSpPr>
            <a:spLocks noGrp="1"/>
          </p:cNvSpPr>
          <p:nvPr>
            <p:ph idx="1"/>
          </p:nvPr>
        </p:nvSpPr>
        <p:spPr>
          <a:xfrm>
            <a:off x="1906578" y="2637014"/>
            <a:ext cx="8578147" cy="779463"/>
          </a:xfrm>
        </p:spPr>
        <p:txBody>
          <a:bodyPr>
            <a:normAutofit/>
          </a:bodyPr>
          <a:lstStyle/>
          <a:p>
            <a:pPr algn="ctr"/>
            <a:r>
              <a:rPr lang="en-GB" sz="4000" b="1" dirty="0">
                <a:solidFill>
                  <a:schemeClr val="tx1"/>
                </a:solidFill>
                <a:latin typeface="Arial Black" panose="020B0A04020102020204" pitchFamily="34" charset="0"/>
              </a:rPr>
              <a:t>QUESTIONS?</a:t>
            </a:r>
          </a:p>
        </p:txBody>
      </p:sp>
    </p:spTree>
    <p:extLst>
      <p:ext uri="{BB962C8B-B14F-4D97-AF65-F5344CB8AC3E}">
        <p14:creationId xmlns:p14="http://schemas.microsoft.com/office/powerpoint/2010/main" val="217933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AD6058-91E8-45AC-A9BF-9C974C67BDDA}"/>
              </a:ext>
            </a:extLst>
          </p:cNvPr>
          <p:cNvSpPr>
            <a:spLocks noGrp="1"/>
          </p:cNvSpPr>
          <p:nvPr>
            <p:ph idx="1"/>
          </p:nvPr>
        </p:nvSpPr>
        <p:spPr>
          <a:xfrm>
            <a:off x="1772355" y="1405216"/>
            <a:ext cx="8578147" cy="2369830"/>
          </a:xfrm>
        </p:spPr>
        <p:txBody>
          <a:bodyPr>
            <a:normAutofit/>
          </a:bodyPr>
          <a:lstStyle/>
          <a:p>
            <a:pPr algn="ctr"/>
            <a:r>
              <a:rPr lang="en-GB" sz="4800" b="1" dirty="0">
                <a:solidFill>
                  <a:schemeClr val="tx1"/>
                </a:solidFill>
              </a:rPr>
              <a:t>THANK YOU</a:t>
            </a:r>
          </a:p>
          <a:p>
            <a:pPr algn="ctr"/>
            <a:endParaRPr lang="en-GB" sz="4800" b="1" dirty="0">
              <a:solidFill>
                <a:schemeClr val="tx1"/>
              </a:solidFill>
            </a:endParaRPr>
          </a:p>
          <a:p>
            <a:pPr algn="ctr"/>
            <a:r>
              <a:rPr lang="en-GB" sz="3200" b="1" dirty="0">
                <a:solidFill>
                  <a:schemeClr val="tx1"/>
                </a:solidFill>
              </a:rPr>
              <a:t>Anastasia.lungumulenga@solent.nhs.uk</a:t>
            </a:r>
          </a:p>
        </p:txBody>
      </p:sp>
    </p:spTree>
    <p:extLst>
      <p:ext uri="{BB962C8B-B14F-4D97-AF65-F5344CB8AC3E}">
        <p14:creationId xmlns:p14="http://schemas.microsoft.com/office/powerpoint/2010/main" val="10477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23DF-8BA2-4529-8E0D-E57DF49F4149}"/>
              </a:ext>
            </a:extLst>
          </p:cNvPr>
          <p:cNvSpPr>
            <a:spLocks noGrp="1"/>
          </p:cNvSpPr>
          <p:nvPr>
            <p:ph type="title"/>
          </p:nvPr>
        </p:nvSpPr>
        <p:spPr>
          <a:xfrm>
            <a:off x="1094510" y="117451"/>
            <a:ext cx="8878210" cy="784333"/>
          </a:xfrm>
        </p:spPr>
        <p:txBody>
          <a:bodyPr>
            <a:normAutofit fontScale="90000"/>
          </a:bodyPr>
          <a:lstStyle/>
          <a:p>
            <a:pPr algn="ctr"/>
            <a:r>
              <a:rPr lang="en-GB" sz="3200" dirty="0">
                <a:solidFill>
                  <a:schemeClr val="tx1"/>
                </a:solidFill>
              </a:rPr>
              <a:t>NHS SOLENT TRUST</a:t>
            </a:r>
            <a:br>
              <a:rPr lang="en-GB" sz="3200" dirty="0">
                <a:solidFill>
                  <a:schemeClr val="tx1"/>
                </a:solidFill>
              </a:rPr>
            </a:br>
            <a:r>
              <a:rPr lang="en-GB" sz="3200" dirty="0">
                <a:solidFill>
                  <a:srgbClr val="00B0F0"/>
                </a:solidFill>
              </a:rPr>
              <a:t>(WHO WE ARE)</a:t>
            </a:r>
          </a:p>
        </p:txBody>
      </p:sp>
      <p:sp>
        <p:nvSpPr>
          <p:cNvPr id="4" name="TextBox 3">
            <a:extLst>
              <a:ext uri="{FF2B5EF4-FFF2-40B4-BE49-F238E27FC236}">
                <a16:creationId xmlns:a16="http://schemas.microsoft.com/office/drawing/2014/main" id="{2DC2524A-C436-421F-B887-4889D56A7CBF}"/>
              </a:ext>
            </a:extLst>
          </p:cNvPr>
          <p:cNvSpPr txBox="1"/>
          <p:nvPr/>
        </p:nvSpPr>
        <p:spPr>
          <a:xfrm>
            <a:off x="9469599" y="1621337"/>
            <a:ext cx="2355273" cy="1200329"/>
          </a:xfrm>
          <a:prstGeom prst="rect">
            <a:avLst/>
          </a:prstGeom>
          <a:solidFill>
            <a:schemeClr val="accent3"/>
          </a:solidFill>
        </p:spPr>
        <p:txBody>
          <a:bodyPr wrap="square" rtlCol="0">
            <a:spAutoFit/>
          </a:bodyPr>
          <a:lstStyle/>
          <a:p>
            <a:pPr algn="ctr"/>
            <a:r>
              <a:rPr lang="en-GB" b="1" dirty="0">
                <a:solidFill>
                  <a:schemeClr val="bg1"/>
                </a:solidFill>
              </a:rPr>
              <a:t>We work with families to help children have the best start in life </a:t>
            </a:r>
          </a:p>
        </p:txBody>
      </p:sp>
      <p:sp>
        <p:nvSpPr>
          <p:cNvPr id="5" name="TextBox 4">
            <a:extLst>
              <a:ext uri="{FF2B5EF4-FFF2-40B4-BE49-F238E27FC236}">
                <a16:creationId xmlns:a16="http://schemas.microsoft.com/office/drawing/2014/main" id="{BB3F6800-1EC9-48A8-81E1-8F4DECA6D6A8}"/>
              </a:ext>
            </a:extLst>
          </p:cNvPr>
          <p:cNvSpPr txBox="1"/>
          <p:nvPr/>
        </p:nvSpPr>
        <p:spPr>
          <a:xfrm>
            <a:off x="3740727" y="1649048"/>
            <a:ext cx="2355273" cy="1200329"/>
          </a:xfrm>
          <a:prstGeom prst="rect">
            <a:avLst/>
          </a:prstGeom>
          <a:solidFill>
            <a:schemeClr val="accent3"/>
          </a:solidFill>
        </p:spPr>
        <p:txBody>
          <a:bodyPr wrap="square" rtlCol="0">
            <a:spAutoFit/>
          </a:bodyPr>
          <a:lstStyle/>
          <a:p>
            <a:pPr algn="ctr"/>
            <a:r>
              <a:rPr lang="en-GB" b="1" dirty="0">
                <a:solidFill>
                  <a:schemeClr val="bg1"/>
                </a:solidFill>
              </a:rPr>
              <a:t>Mental health provider in Portsmouth city</a:t>
            </a:r>
          </a:p>
          <a:p>
            <a:pPr algn="ctr"/>
            <a:r>
              <a:rPr lang="en-GB" b="1" dirty="0">
                <a:solidFill>
                  <a:schemeClr val="bg1"/>
                </a:solidFill>
              </a:rPr>
              <a:t> </a:t>
            </a:r>
          </a:p>
        </p:txBody>
      </p:sp>
      <p:sp>
        <p:nvSpPr>
          <p:cNvPr id="6" name="TextBox 5">
            <a:extLst>
              <a:ext uri="{FF2B5EF4-FFF2-40B4-BE49-F238E27FC236}">
                <a16:creationId xmlns:a16="http://schemas.microsoft.com/office/drawing/2014/main" id="{25758968-402C-4D02-B2B3-1A8D4D7D4447}"/>
              </a:ext>
            </a:extLst>
          </p:cNvPr>
          <p:cNvSpPr txBox="1"/>
          <p:nvPr/>
        </p:nvSpPr>
        <p:spPr>
          <a:xfrm>
            <a:off x="914391" y="1630182"/>
            <a:ext cx="2355273" cy="1200329"/>
          </a:xfrm>
          <a:prstGeom prst="rect">
            <a:avLst/>
          </a:prstGeom>
          <a:solidFill>
            <a:schemeClr val="accent3"/>
          </a:solidFill>
        </p:spPr>
        <p:txBody>
          <a:bodyPr wrap="square" rtlCol="0">
            <a:spAutoFit/>
          </a:bodyPr>
          <a:lstStyle/>
          <a:p>
            <a:pPr algn="ctr"/>
            <a:r>
              <a:rPr lang="en-GB" b="1" dirty="0">
                <a:solidFill>
                  <a:schemeClr val="bg1"/>
                </a:solidFill>
              </a:rPr>
              <a:t>Main provider of community services in Southampton</a:t>
            </a:r>
          </a:p>
        </p:txBody>
      </p:sp>
      <p:sp>
        <p:nvSpPr>
          <p:cNvPr id="7" name="TextBox 6">
            <a:extLst>
              <a:ext uri="{FF2B5EF4-FFF2-40B4-BE49-F238E27FC236}">
                <a16:creationId xmlns:a16="http://schemas.microsoft.com/office/drawing/2014/main" id="{5EB511A3-4132-417A-8CA1-CC1884260254}"/>
              </a:ext>
            </a:extLst>
          </p:cNvPr>
          <p:cNvSpPr txBox="1"/>
          <p:nvPr/>
        </p:nvSpPr>
        <p:spPr>
          <a:xfrm>
            <a:off x="6643263" y="1621338"/>
            <a:ext cx="2355273" cy="1200329"/>
          </a:xfrm>
          <a:prstGeom prst="rect">
            <a:avLst/>
          </a:prstGeom>
          <a:solidFill>
            <a:schemeClr val="accent3"/>
          </a:solidFill>
        </p:spPr>
        <p:txBody>
          <a:bodyPr wrap="square" rtlCol="0">
            <a:spAutoFit/>
          </a:bodyPr>
          <a:lstStyle/>
          <a:p>
            <a:pPr algn="ctr"/>
            <a:r>
              <a:rPr lang="en-GB" b="1" dirty="0">
                <a:solidFill>
                  <a:schemeClr val="bg1"/>
                </a:solidFill>
              </a:rPr>
              <a:t>Provide services from over 120 clinical sites spread </a:t>
            </a:r>
          </a:p>
          <a:p>
            <a:pPr algn="ctr"/>
            <a:r>
              <a:rPr lang="en-GB" b="1" dirty="0">
                <a:solidFill>
                  <a:schemeClr val="bg1"/>
                </a:solidFill>
              </a:rPr>
              <a:t>across HIOW </a:t>
            </a:r>
          </a:p>
        </p:txBody>
      </p:sp>
      <p:sp>
        <p:nvSpPr>
          <p:cNvPr id="9" name="TextBox 8">
            <a:extLst>
              <a:ext uri="{FF2B5EF4-FFF2-40B4-BE49-F238E27FC236}">
                <a16:creationId xmlns:a16="http://schemas.microsoft.com/office/drawing/2014/main" id="{84CC168B-E4C8-455B-9151-CB39AA9C0071}"/>
              </a:ext>
            </a:extLst>
          </p:cNvPr>
          <p:cNvSpPr txBox="1"/>
          <p:nvPr/>
        </p:nvSpPr>
        <p:spPr>
          <a:xfrm>
            <a:off x="1717959" y="3581497"/>
            <a:ext cx="1537855" cy="646331"/>
          </a:xfrm>
          <a:prstGeom prst="rect">
            <a:avLst/>
          </a:prstGeom>
          <a:solidFill>
            <a:schemeClr val="accent1">
              <a:lumMod val="75000"/>
            </a:schemeClr>
          </a:solidFill>
        </p:spPr>
        <p:txBody>
          <a:bodyPr wrap="square" rtlCol="0">
            <a:spAutoFit/>
          </a:bodyPr>
          <a:lstStyle/>
          <a:p>
            <a:pPr algn="ctr"/>
            <a:r>
              <a:rPr lang="en-GB" b="1" dirty="0">
                <a:solidFill>
                  <a:schemeClr val="bg1"/>
                </a:solidFill>
              </a:rPr>
              <a:t>PRIMARY CARE</a:t>
            </a:r>
          </a:p>
        </p:txBody>
      </p:sp>
      <p:sp>
        <p:nvSpPr>
          <p:cNvPr id="10" name="TextBox 9">
            <a:extLst>
              <a:ext uri="{FF2B5EF4-FFF2-40B4-BE49-F238E27FC236}">
                <a16:creationId xmlns:a16="http://schemas.microsoft.com/office/drawing/2014/main" id="{9D3B9F80-261E-474D-ADF4-263E04E25156}"/>
              </a:ext>
            </a:extLst>
          </p:cNvPr>
          <p:cNvSpPr txBox="1"/>
          <p:nvPr/>
        </p:nvSpPr>
        <p:spPr>
          <a:xfrm>
            <a:off x="69267" y="3594788"/>
            <a:ext cx="1579418" cy="646331"/>
          </a:xfrm>
          <a:prstGeom prst="rect">
            <a:avLst/>
          </a:prstGeom>
          <a:solidFill>
            <a:schemeClr val="accent1">
              <a:lumMod val="75000"/>
            </a:schemeClr>
          </a:solidFill>
        </p:spPr>
        <p:txBody>
          <a:bodyPr wrap="square" rtlCol="0">
            <a:spAutoFit/>
          </a:bodyPr>
          <a:lstStyle/>
          <a:p>
            <a:pPr algn="ctr"/>
            <a:r>
              <a:rPr lang="en-GB" b="1" dirty="0">
                <a:solidFill>
                  <a:schemeClr val="bg1"/>
                </a:solidFill>
              </a:rPr>
              <a:t>DENTAL CARE</a:t>
            </a:r>
          </a:p>
        </p:txBody>
      </p:sp>
      <p:sp>
        <p:nvSpPr>
          <p:cNvPr id="11" name="TextBox 10">
            <a:extLst>
              <a:ext uri="{FF2B5EF4-FFF2-40B4-BE49-F238E27FC236}">
                <a16:creationId xmlns:a16="http://schemas.microsoft.com/office/drawing/2014/main" id="{EE44A49E-3A29-4751-807B-ED174DFD0F21}"/>
              </a:ext>
            </a:extLst>
          </p:cNvPr>
          <p:cNvSpPr txBox="1"/>
          <p:nvPr/>
        </p:nvSpPr>
        <p:spPr>
          <a:xfrm>
            <a:off x="8130069" y="3578590"/>
            <a:ext cx="1842651" cy="877163"/>
          </a:xfrm>
          <a:prstGeom prst="rect">
            <a:avLst/>
          </a:prstGeom>
          <a:solidFill>
            <a:schemeClr val="accent1">
              <a:lumMod val="75000"/>
            </a:schemeClr>
          </a:solidFill>
        </p:spPr>
        <p:txBody>
          <a:bodyPr wrap="square" rtlCol="0">
            <a:spAutoFit/>
          </a:bodyPr>
          <a:lstStyle/>
          <a:p>
            <a:pPr algn="ctr"/>
            <a:r>
              <a:rPr lang="en-GB" sz="1700" b="1" dirty="0">
                <a:solidFill>
                  <a:schemeClr val="bg1"/>
                </a:solidFill>
              </a:rPr>
              <a:t>PORTSMOUTH MENTAL HEALTH</a:t>
            </a:r>
          </a:p>
        </p:txBody>
      </p:sp>
      <p:sp>
        <p:nvSpPr>
          <p:cNvPr id="12" name="TextBox 11">
            <a:extLst>
              <a:ext uri="{FF2B5EF4-FFF2-40B4-BE49-F238E27FC236}">
                <a16:creationId xmlns:a16="http://schemas.microsoft.com/office/drawing/2014/main" id="{55322D14-92DE-4636-A5AD-BBFFD9096D0F}"/>
              </a:ext>
            </a:extLst>
          </p:cNvPr>
          <p:cNvSpPr txBox="1"/>
          <p:nvPr/>
        </p:nvSpPr>
        <p:spPr>
          <a:xfrm>
            <a:off x="6234547" y="3590386"/>
            <a:ext cx="1847930" cy="615553"/>
          </a:xfrm>
          <a:prstGeom prst="rect">
            <a:avLst/>
          </a:prstGeom>
          <a:solidFill>
            <a:schemeClr val="accent1">
              <a:lumMod val="75000"/>
            </a:schemeClr>
          </a:solidFill>
        </p:spPr>
        <p:txBody>
          <a:bodyPr wrap="square" rtlCol="0">
            <a:spAutoFit/>
          </a:bodyPr>
          <a:lstStyle/>
          <a:p>
            <a:pPr algn="ctr"/>
            <a:r>
              <a:rPr lang="en-GB" sz="1700" b="1" dirty="0">
                <a:solidFill>
                  <a:schemeClr val="bg1"/>
                </a:solidFill>
              </a:rPr>
              <a:t>PORTSMOUTH ADULTS</a:t>
            </a:r>
          </a:p>
        </p:txBody>
      </p:sp>
      <p:sp>
        <p:nvSpPr>
          <p:cNvPr id="13" name="TextBox 12">
            <a:extLst>
              <a:ext uri="{FF2B5EF4-FFF2-40B4-BE49-F238E27FC236}">
                <a16:creationId xmlns:a16="http://schemas.microsoft.com/office/drawing/2014/main" id="{F8320A00-F0B8-457C-9473-C0654084ACCA}"/>
              </a:ext>
            </a:extLst>
          </p:cNvPr>
          <p:cNvSpPr txBox="1"/>
          <p:nvPr/>
        </p:nvSpPr>
        <p:spPr>
          <a:xfrm>
            <a:off x="3366654" y="3590386"/>
            <a:ext cx="1364672" cy="646331"/>
          </a:xfrm>
          <a:prstGeom prst="rect">
            <a:avLst/>
          </a:prstGeom>
          <a:solidFill>
            <a:schemeClr val="accent1">
              <a:lumMod val="75000"/>
            </a:schemeClr>
          </a:solidFill>
        </p:spPr>
        <p:txBody>
          <a:bodyPr wrap="square" rtlCol="0">
            <a:spAutoFit/>
          </a:bodyPr>
          <a:lstStyle/>
          <a:p>
            <a:pPr algn="ctr"/>
            <a:r>
              <a:rPr lang="en-GB" b="1" dirty="0">
                <a:solidFill>
                  <a:schemeClr val="bg1"/>
                </a:solidFill>
              </a:rPr>
              <a:t>SEXUAL HEALTH</a:t>
            </a:r>
          </a:p>
        </p:txBody>
      </p:sp>
      <p:sp>
        <p:nvSpPr>
          <p:cNvPr id="14" name="TextBox 13">
            <a:extLst>
              <a:ext uri="{FF2B5EF4-FFF2-40B4-BE49-F238E27FC236}">
                <a16:creationId xmlns:a16="http://schemas.microsoft.com/office/drawing/2014/main" id="{A460DAF1-54B8-4556-8D2D-B8E2B452A731}"/>
              </a:ext>
            </a:extLst>
          </p:cNvPr>
          <p:cNvSpPr txBox="1"/>
          <p:nvPr/>
        </p:nvSpPr>
        <p:spPr>
          <a:xfrm>
            <a:off x="4800600" y="3590386"/>
            <a:ext cx="1364673" cy="877163"/>
          </a:xfrm>
          <a:prstGeom prst="rect">
            <a:avLst/>
          </a:prstGeom>
          <a:solidFill>
            <a:schemeClr val="accent1">
              <a:lumMod val="75000"/>
            </a:schemeClr>
          </a:solidFill>
        </p:spPr>
        <p:txBody>
          <a:bodyPr wrap="square" rtlCol="0">
            <a:spAutoFit/>
          </a:bodyPr>
          <a:lstStyle/>
          <a:p>
            <a:pPr algn="ctr"/>
            <a:r>
              <a:rPr lang="en-GB" sz="1700" b="1" dirty="0">
                <a:solidFill>
                  <a:schemeClr val="bg1"/>
                </a:solidFill>
              </a:rPr>
              <a:t>CHILDREN AND FAMILY</a:t>
            </a:r>
          </a:p>
        </p:txBody>
      </p:sp>
      <p:sp>
        <p:nvSpPr>
          <p:cNvPr id="15" name="TextBox 14">
            <a:extLst>
              <a:ext uri="{FF2B5EF4-FFF2-40B4-BE49-F238E27FC236}">
                <a16:creationId xmlns:a16="http://schemas.microsoft.com/office/drawing/2014/main" id="{D80EDA7B-F8F8-4F0B-93A6-C018285946E6}"/>
              </a:ext>
            </a:extLst>
          </p:cNvPr>
          <p:cNvSpPr txBox="1"/>
          <p:nvPr/>
        </p:nvSpPr>
        <p:spPr>
          <a:xfrm>
            <a:off x="10020312" y="3578239"/>
            <a:ext cx="2015834" cy="646331"/>
          </a:xfrm>
          <a:prstGeom prst="rect">
            <a:avLst/>
          </a:prstGeom>
          <a:solidFill>
            <a:schemeClr val="accent1">
              <a:lumMod val="75000"/>
            </a:schemeClr>
          </a:solidFill>
        </p:spPr>
        <p:txBody>
          <a:bodyPr wrap="square" rtlCol="0">
            <a:spAutoFit/>
          </a:bodyPr>
          <a:lstStyle/>
          <a:p>
            <a:pPr algn="ctr"/>
            <a:r>
              <a:rPr lang="en-GB" b="1" dirty="0">
                <a:solidFill>
                  <a:schemeClr val="bg1"/>
                </a:solidFill>
              </a:rPr>
              <a:t>SOUTHAMPTON ADULTS</a:t>
            </a:r>
          </a:p>
        </p:txBody>
      </p:sp>
      <p:sp>
        <p:nvSpPr>
          <p:cNvPr id="16" name="TextBox 15">
            <a:extLst>
              <a:ext uri="{FF2B5EF4-FFF2-40B4-BE49-F238E27FC236}">
                <a16:creationId xmlns:a16="http://schemas.microsoft.com/office/drawing/2014/main" id="{2AEB5FAB-CC22-4A48-8E1B-531FDAFD6752}"/>
              </a:ext>
            </a:extLst>
          </p:cNvPr>
          <p:cNvSpPr txBox="1"/>
          <p:nvPr/>
        </p:nvSpPr>
        <p:spPr>
          <a:xfrm>
            <a:off x="2345788" y="3059668"/>
            <a:ext cx="6705606" cy="369332"/>
          </a:xfrm>
          <a:prstGeom prst="rect">
            <a:avLst/>
          </a:prstGeom>
          <a:solidFill>
            <a:schemeClr val="accent3">
              <a:lumMod val="60000"/>
              <a:lumOff val="40000"/>
            </a:schemeClr>
          </a:solidFill>
        </p:spPr>
        <p:txBody>
          <a:bodyPr wrap="square" rtlCol="0">
            <a:spAutoFit/>
          </a:bodyPr>
          <a:lstStyle/>
          <a:p>
            <a:pPr algn="ctr"/>
            <a:r>
              <a:rPr lang="en-GB" b="1" dirty="0">
                <a:solidFill>
                  <a:schemeClr val="bg1"/>
                </a:solidFill>
              </a:rPr>
              <a:t>SEVEN CORE SERVICES</a:t>
            </a:r>
          </a:p>
        </p:txBody>
      </p:sp>
    </p:spTree>
    <p:extLst>
      <p:ext uri="{BB962C8B-B14F-4D97-AF65-F5344CB8AC3E}">
        <p14:creationId xmlns:p14="http://schemas.microsoft.com/office/powerpoint/2010/main" val="5369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3EFD-A6B5-44A2-8B91-ADF3FC829448}"/>
              </a:ext>
            </a:extLst>
          </p:cNvPr>
          <p:cNvSpPr>
            <a:spLocks noGrp="1"/>
          </p:cNvSpPr>
          <p:nvPr>
            <p:ph type="title"/>
          </p:nvPr>
        </p:nvSpPr>
        <p:spPr/>
        <p:txBody>
          <a:bodyPr/>
          <a:lstStyle/>
          <a:p>
            <a:r>
              <a:rPr lang="en-GB"/>
              <a:t>					</a:t>
            </a:r>
            <a:endParaRPr lang="en-GB" dirty="0"/>
          </a:p>
        </p:txBody>
      </p:sp>
      <p:sp>
        <p:nvSpPr>
          <p:cNvPr id="3" name="Content Placeholder 2">
            <a:extLst>
              <a:ext uri="{FF2B5EF4-FFF2-40B4-BE49-F238E27FC236}">
                <a16:creationId xmlns:a16="http://schemas.microsoft.com/office/drawing/2014/main" id="{ABDD14DA-E537-4893-8063-A0709524B461}"/>
              </a:ext>
            </a:extLst>
          </p:cNvPr>
          <p:cNvSpPr>
            <a:spLocks noGrp="1"/>
          </p:cNvSpPr>
          <p:nvPr>
            <p:ph idx="1"/>
          </p:nvPr>
        </p:nvSpPr>
        <p:spPr>
          <a:xfrm>
            <a:off x="1508288" y="2277751"/>
            <a:ext cx="9510467" cy="2302497"/>
          </a:xfrm>
        </p:spPr>
        <p:txBody>
          <a:bodyPr/>
          <a:lstStyle/>
          <a:p>
            <a:pPr marL="0" indent="0" algn="ctr">
              <a:buNone/>
            </a:pPr>
            <a:r>
              <a:rPr lang="en-GB" sz="2800" b="1" dirty="0"/>
              <a:t>“Patients and their carers should be present, powerful and involved in all levels of healthcare organisations from wards to boards of trusts” </a:t>
            </a:r>
          </a:p>
          <a:p>
            <a:pPr algn="ctr"/>
            <a:endParaRPr lang="en-GB" sz="2800" b="1" dirty="0"/>
          </a:p>
          <a:p>
            <a:pPr marL="0" indent="0" algn="ctr">
              <a:buNone/>
            </a:pPr>
            <a:r>
              <a:rPr lang="en-GB" sz="2800" b="1" dirty="0"/>
              <a:t>Don Berwick </a:t>
            </a:r>
          </a:p>
        </p:txBody>
      </p:sp>
    </p:spTree>
    <p:extLst>
      <p:ext uri="{BB962C8B-B14F-4D97-AF65-F5344CB8AC3E}">
        <p14:creationId xmlns:p14="http://schemas.microsoft.com/office/powerpoint/2010/main" val="213058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A889-AB4D-4077-824B-7D0134D88CD2}"/>
              </a:ext>
            </a:extLst>
          </p:cNvPr>
          <p:cNvSpPr>
            <a:spLocks noGrp="1"/>
          </p:cNvSpPr>
          <p:nvPr>
            <p:ph type="title"/>
          </p:nvPr>
        </p:nvSpPr>
        <p:spPr>
          <a:xfrm>
            <a:off x="1468073" y="468132"/>
            <a:ext cx="8212822" cy="421102"/>
          </a:xfrm>
        </p:spPr>
        <p:txBody>
          <a:bodyPr>
            <a:noAutofit/>
          </a:bodyPr>
          <a:lstStyle/>
          <a:p>
            <a:pPr algn="ctr"/>
            <a:r>
              <a:rPr lang="en-GB" sz="3200" dirty="0">
                <a:solidFill>
                  <a:schemeClr val="tx1"/>
                </a:solidFill>
              </a:rPr>
              <a:t>IMPORTANCE OF INVOLVEMENT AND PARTICIPAPTION</a:t>
            </a:r>
          </a:p>
        </p:txBody>
      </p:sp>
      <p:sp>
        <p:nvSpPr>
          <p:cNvPr id="4" name="Cloud 3">
            <a:extLst>
              <a:ext uri="{FF2B5EF4-FFF2-40B4-BE49-F238E27FC236}">
                <a16:creationId xmlns:a16="http://schemas.microsoft.com/office/drawing/2014/main" id="{38E25E22-AEA9-458D-9297-E91544AFD4CA}"/>
              </a:ext>
            </a:extLst>
          </p:cNvPr>
          <p:cNvSpPr/>
          <p:nvPr/>
        </p:nvSpPr>
        <p:spPr>
          <a:xfrm>
            <a:off x="1233182" y="1944592"/>
            <a:ext cx="2189526" cy="15620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Improves patient experience </a:t>
            </a:r>
          </a:p>
        </p:txBody>
      </p:sp>
      <p:sp>
        <p:nvSpPr>
          <p:cNvPr id="5" name="Cloud 4">
            <a:extLst>
              <a:ext uri="{FF2B5EF4-FFF2-40B4-BE49-F238E27FC236}">
                <a16:creationId xmlns:a16="http://schemas.microsoft.com/office/drawing/2014/main" id="{22D3091F-7227-4259-B6A7-30711B4C8E16}"/>
              </a:ext>
            </a:extLst>
          </p:cNvPr>
          <p:cNvSpPr/>
          <p:nvPr/>
        </p:nvSpPr>
        <p:spPr>
          <a:xfrm>
            <a:off x="4414007" y="1866995"/>
            <a:ext cx="2189526" cy="15620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Better health outcomes</a:t>
            </a:r>
          </a:p>
        </p:txBody>
      </p:sp>
      <p:sp>
        <p:nvSpPr>
          <p:cNvPr id="6" name="Cloud 5">
            <a:extLst>
              <a:ext uri="{FF2B5EF4-FFF2-40B4-BE49-F238E27FC236}">
                <a16:creationId xmlns:a16="http://schemas.microsoft.com/office/drawing/2014/main" id="{22C24DEB-CF16-492B-A769-27D3C686AE74}"/>
              </a:ext>
            </a:extLst>
          </p:cNvPr>
          <p:cNvSpPr/>
          <p:nvPr/>
        </p:nvSpPr>
        <p:spPr>
          <a:xfrm>
            <a:off x="7594834" y="1753043"/>
            <a:ext cx="2304176" cy="15620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Higher satisfaction</a:t>
            </a:r>
          </a:p>
        </p:txBody>
      </p:sp>
      <p:sp>
        <p:nvSpPr>
          <p:cNvPr id="7" name="Cloud 6">
            <a:extLst>
              <a:ext uri="{FF2B5EF4-FFF2-40B4-BE49-F238E27FC236}">
                <a16:creationId xmlns:a16="http://schemas.microsoft.com/office/drawing/2014/main" id="{2459AA88-1BD1-4125-B19A-11582EAA56D9}"/>
              </a:ext>
            </a:extLst>
          </p:cNvPr>
          <p:cNvSpPr/>
          <p:nvPr/>
        </p:nvSpPr>
        <p:spPr>
          <a:xfrm>
            <a:off x="1525399" y="4379053"/>
            <a:ext cx="2189526" cy="15620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Enhanced Quality</a:t>
            </a:r>
          </a:p>
        </p:txBody>
      </p:sp>
      <p:sp>
        <p:nvSpPr>
          <p:cNvPr id="8" name="Cloud 7">
            <a:extLst>
              <a:ext uri="{FF2B5EF4-FFF2-40B4-BE49-F238E27FC236}">
                <a16:creationId xmlns:a16="http://schemas.microsoft.com/office/drawing/2014/main" id="{9C932A36-0E9A-4764-B348-74639DC4256C}"/>
              </a:ext>
            </a:extLst>
          </p:cNvPr>
          <p:cNvSpPr/>
          <p:nvPr/>
        </p:nvSpPr>
        <p:spPr>
          <a:xfrm>
            <a:off x="4536345" y="4294908"/>
            <a:ext cx="2737607" cy="15620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Service changes that meet needs of patients</a:t>
            </a:r>
          </a:p>
        </p:txBody>
      </p:sp>
      <p:sp>
        <p:nvSpPr>
          <p:cNvPr id="9" name="Cloud 8">
            <a:extLst>
              <a:ext uri="{FF2B5EF4-FFF2-40B4-BE49-F238E27FC236}">
                <a16:creationId xmlns:a16="http://schemas.microsoft.com/office/drawing/2014/main" id="{694EA6F7-F6E3-483C-B3D9-E2106A73C2A0}"/>
              </a:ext>
            </a:extLst>
          </p:cNvPr>
          <p:cNvSpPr/>
          <p:nvPr/>
        </p:nvSpPr>
        <p:spPr>
          <a:xfrm>
            <a:off x="9216702" y="3054737"/>
            <a:ext cx="2189526" cy="13243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Increased Trust in our services</a:t>
            </a:r>
          </a:p>
        </p:txBody>
      </p:sp>
      <p:sp>
        <p:nvSpPr>
          <p:cNvPr id="10" name="Cloud 9">
            <a:extLst>
              <a:ext uri="{FF2B5EF4-FFF2-40B4-BE49-F238E27FC236}">
                <a16:creationId xmlns:a16="http://schemas.microsoft.com/office/drawing/2014/main" id="{814A6D08-E993-4A3E-8643-F422439B5BB5}"/>
              </a:ext>
            </a:extLst>
          </p:cNvPr>
          <p:cNvSpPr/>
          <p:nvPr/>
        </p:nvSpPr>
        <p:spPr>
          <a:xfrm>
            <a:off x="7678720" y="4702028"/>
            <a:ext cx="2737607" cy="15620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Better Supported Carers</a:t>
            </a:r>
          </a:p>
        </p:txBody>
      </p:sp>
    </p:spTree>
    <p:extLst>
      <p:ext uri="{BB962C8B-B14F-4D97-AF65-F5344CB8AC3E}">
        <p14:creationId xmlns:p14="http://schemas.microsoft.com/office/powerpoint/2010/main" val="247192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5D760-92F8-4530-A388-E41A4488BADF}"/>
              </a:ext>
            </a:extLst>
          </p:cNvPr>
          <p:cNvSpPr>
            <a:spLocks noGrp="1"/>
          </p:cNvSpPr>
          <p:nvPr>
            <p:ph type="title"/>
          </p:nvPr>
        </p:nvSpPr>
        <p:spPr>
          <a:xfrm>
            <a:off x="1545431" y="99764"/>
            <a:ext cx="9101137" cy="784333"/>
          </a:xfrm>
        </p:spPr>
        <p:txBody>
          <a:bodyPr>
            <a:normAutofit fontScale="90000"/>
          </a:bodyPr>
          <a:lstStyle/>
          <a:p>
            <a:pPr algn="ctr"/>
            <a:r>
              <a:rPr lang="en-GB" sz="4000" dirty="0">
                <a:solidFill>
                  <a:srgbClr val="0070C0"/>
                </a:solidFill>
              </a:rPr>
              <a:t>Alongside Communities Programme</a:t>
            </a:r>
            <a:br>
              <a:rPr lang="en-GB" sz="4000" dirty="0">
                <a:solidFill>
                  <a:srgbClr val="0070C0"/>
                </a:solidFill>
              </a:rPr>
            </a:br>
            <a:r>
              <a:rPr lang="en-GB" sz="3100" dirty="0">
                <a:solidFill>
                  <a:srgbClr val="0070C0"/>
                </a:solidFill>
              </a:rPr>
              <a:t>Who are our community partners?</a:t>
            </a:r>
            <a:endParaRPr lang="en-GB" sz="4000" dirty="0">
              <a:solidFill>
                <a:srgbClr val="0070C0"/>
              </a:solidFill>
            </a:endParaRPr>
          </a:p>
        </p:txBody>
      </p:sp>
      <p:sp>
        <p:nvSpPr>
          <p:cNvPr id="4" name="Cloud 3">
            <a:extLst>
              <a:ext uri="{FF2B5EF4-FFF2-40B4-BE49-F238E27FC236}">
                <a16:creationId xmlns:a16="http://schemas.microsoft.com/office/drawing/2014/main" id="{525943EA-97F0-4E88-99DE-A0103C8D4BCC}"/>
              </a:ext>
            </a:extLst>
          </p:cNvPr>
          <p:cNvSpPr/>
          <p:nvPr/>
        </p:nvSpPr>
        <p:spPr>
          <a:xfrm>
            <a:off x="4686300" y="2300289"/>
            <a:ext cx="3358647" cy="22414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OUR COMMUNITY PARTNERS </a:t>
            </a:r>
          </a:p>
        </p:txBody>
      </p:sp>
      <p:sp>
        <p:nvSpPr>
          <p:cNvPr id="5" name="Cloud 4">
            <a:extLst>
              <a:ext uri="{FF2B5EF4-FFF2-40B4-BE49-F238E27FC236}">
                <a16:creationId xmlns:a16="http://schemas.microsoft.com/office/drawing/2014/main" id="{01493B90-0609-4DE9-ABED-D64A5223A063}"/>
              </a:ext>
            </a:extLst>
          </p:cNvPr>
          <p:cNvSpPr/>
          <p:nvPr/>
        </p:nvSpPr>
        <p:spPr>
          <a:xfrm>
            <a:off x="1014413" y="1187513"/>
            <a:ext cx="3671887" cy="2241487"/>
          </a:xfrm>
          <a:prstGeom prst="cloud">
            <a:avLst/>
          </a:prstGeom>
          <a:solidFill>
            <a:srgbClr val="F896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A POTENTIAL REACH INTO 400 000 HOUSEHOLDS</a:t>
            </a:r>
          </a:p>
        </p:txBody>
      </p:sp>
      <p:sp>
        <p:nvSpPr>
          <p:cNvPr id="6" name="Cloud 5">
            <a:extLst>
              <a:ext uri="{FF2B5EF4-FFF2-40B4-BE49-F238E27FC236}">
                <a16:creationId xmlns:a16="http://schemas.microsoft.com/office/drawing/2014/main" id="{0529DAE7-78CE-4731-B7BE-CEA3F46CE701}"/>
              </a:ext>
            </a:extLst>
          </p:cNvPr>
          <p:cNvSpPr/>
          <p:nvPr/>
        </p:nvSpPr>
        <p:spPr>
          <a:xfrm>
            <a:off x="1129810" y="4213332"/>
            <a:ext cx="3671887" cy="2544904"/>
          </a:xfrm>
          <a:prstGeom prst="cloud">
            <a:avLst/>
          </a:prstGeom>
          <a:solidFill>
            <a:srgbClr val="F896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ACROSS OUR PATCH - HAMPSHIRE, ISLE OF WIGHT, PORTSMOUTH SOUTHAMPTON</a:t>
            </a:r>
          </a:p>
        </p:txBody>
      </p:sp>
      <p:sp>
        <p:nvSpPr>
          <p:cNvPr id="7" name="Cloud 6">
            <a:extLst>
              <a:ext uri="{FF2B5EF4-FFF2-40B4-BE49-F238E27FC236}">
                <a16:creationId xmlns:a16="http://schemas.microsoft.com/office/drawing/2014/main" id="{42CC8F01-712E-4107-83BF-E7847A11B91E}"/>
              </a:ext>
            </a:extLst>
          </p:cNvPr>
          <p:cNvSpPr/>
          <p:nvPr/>
        </p:nvSpPr>
        <p:spPr>
          <a:xfrm>
            <a:off x="8358187" y="884096"/>
            <a:ext cx="3671887" cy="2278019"/>
          </a:xfrm>
          <a:prstGeom prst="cloud">
            <a:avLst/>
          </a:prstGeom>
          <a:solidFill>
            <a:srgbClr val="F896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ORGANISATIONS PATIENTS, FAMILIES, CARERS AND MEMBERS OF THE PUBLIC</a:t>
            </a:r>
          </a:p>
        </p:txBody>
      </p:sp>
      <p:sp>
        <p:nvSpPr>
          <p:cNvPr id="8" name="Cloud 7">
            <a:extLst>
              <a:ext uri="{FF2B5EF4-FFF2-40B4-BE49-F238E27FC236}">
                <a16:creationId xmlns:a16="http://schemas.microsoft.com/office/drawing/2014/main" id="{FFE86B4B-A68F-4830-8BF0-CBF7B319BB47}"/>
              </a:ext>
            </a:extLst>
          </p:cNvPr>
          <p:cNvSpPr/>
          <p:nvPr/>
        </p:nvSpPr>
        <p:spPr>
          <a:xfrm>
            <a:off x="7978843" y="4162751"/>
            <a:ext cx="3671887" cy="2544904"/>
          </a:xfrm>
          <a:prstGeom prst="cloud">
            <a:avLst/>
          </a:prstGeom>
          <a:solidFill>
            <a:srgbClr val="F896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75000"/>
                  </a:schemeClr>
                </a:solidFill>
              </a:rPr>
              <a:t>WIDE RANGE OF DEMOGRAPHICS  </a:t>
            </a:r>
          </a:p>
        </p:txBody>
      </p:sp>
      <p:sp>
        <p:nvSpPr>
          <p:cNvPr id="12" name="Arrow: Right 11">
            <a:extLst>
              <a:ext uri="{FF2B5EF4-FFF2-40B4-BE49-F238E27FC236}">
                <a16:creationId xmlns:a16="http://schemas.microsoft.com/office/drawing/2014/main" id="{0AD43C7C-7961-472E-9EC4-71AC8CC99D26}"/>
              </a:ext>
            </a:extLst>
          </p:cNvPr>
          <p:cNvSpPr/>
          <p:nvPr/>
        </p:nvSpPr>
        <p:spPr>
          <a:xfrm rot="18165178">
            <a:off x="4569349" y="4544851"/>
            <a:ext cx="1093366" cy="558832"/>
          </a:xfrm>
          <a:prstGeom prst="rightArrow">
            <a:avLst>
              <a:gd name="adj1" fmla="val 55974"/>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9E8DC0C5-BD16-4472-8208-1FA3C4F570AB}"/>
              </a:ext>
            </a:extLst>
          </p:cNvPr>
          <p:cNvSpPr/>
          <p:nvPr/>
        </p:nvSpPr>
        <p:spPr>
          <a:xfrm rot="13793882">
            <a:off x="6907228" y="4422674"/>
            <a:ext cx="1281084" cy="558832"/>
          </a:xfrm>
          <a:prstGeom prst="rightArrow">
            <a:avLst>
              <a:gd name="adj1" fmla="val 55974"/>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513B756D-BE20-47F2-8FBC-BDCF979A6D66}"/>
              </a:ext>
            </a:extLst>
          </p:cNvPr>
          <p:cNvSpPr/>
          <p:nvPr/>
        </p:nvSpPr>
        <p:spPr>
          <a:xfrm rot="2029242">
            <a:off x="4491149" y="1990545"/>
            <a:ext cx="1060176" cy="558832"/>
          </a:xfrm>
          <a:prstGeom prst="rightArrow">
            <a:avLst>
              <a:gd name="adj1" fmla="val 55974"/>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Right 14">
            <a:extLst>
              <a:ext uri="{FF2B5EF4-FFF2-40B4-BE49-F238E27FC236}">
                <a16:creationId xmlns:a16="http://schemas.microsoft.com/office/drawing/2014/main" id="{DBE7EE8D-B232-4C88-A8CA-9CB39485C514}"/>
              </a:ext>
            </a:extLst>
          </p:cNvPr>
          <p:cNvSpPr/>
          <p:nvPr/>
        </p:nvSpPr>
        <p:spPr>
          <a:xfrm rot="7612829">
            <a:off x="7617850" y="2045271"/>
            <a:ext cx="942079" cy="558832"/>
          </a:xfrm>
          <a:prstGeom prst="rightArrow">
            <a:avLst>
              <a:gd name="adj1" fmla="val 55974"/>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966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857660CF-5A02-4D68-8C2A-99BB5C6B39C7}"/>
              </a:ext>
            </a:extLst>
          </p:cNvPr>
          <p:cNvSpPr txBox="1">
            <a:spLocks/>
          </p:cNvSpPr>
          <p:nvPr/>
        </p:nvSpPr>
        <p:spPr>
          <a:xfrm>
            <a:off x="1283516" y="0"/>
            <a:ext cx="9624968" cy="1182848"/>
          </a:xfrm>
          <a:prstGeom prst="rect">
            <a:avLst/>
          </a:prstGeom>
          <a:solidFill>
            <a:srgbClr val="146194"/>
          </a:solidFill>
          <a:effectLst/>
        </p:spPr>
        <p:txBody>
          <a:bodyPr vert="horz" lIns="91440" tIns="45720" rIns="91440" bIns="45720" rtlCol="0" anchor="ctr">
            <a:normAutofit fontScale="2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9600" b="0" i="0" u="none" strike="noStrike" kern="1200" cap="none" spc="0" normalizeH="0" baseline="0" noProof="0" dirty="0">
              <a:ln w="3175" cmpd="sng">
                <a:noFill/>
              </a:ln>
              <a:solidFill>
                <a:sysClr val="window" lastClr="FFFFFF"/>
              </a:solidFill>
              <a:effectLst/>
              <a:uLnTx/>
              <a:uFillTx/>
              <a:latin typeface="Arial Black" panose="020B0A04020102020204" pitchFamily="34" charset="0"/>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8000" b="0" i="0" u="none" strike="noStrike" kern="1200" cap="none" spc="0" normalizeH="0" baseline="0" noProof="0" dirty="0">
                <a:ln w="3175" cmpd="sng">
                  <a:noFill/>
                </a:ln>
                <a:solidFill>
                  <a:sysClr val="window" lastClr="FFFFFF"/>
                </a:solidFill>
                <a:effectLst/>
                <a:uLnTx/>
                <a:uFillTx/>
                <a:latin typeface="Arial Black" panose="020B0A04020102020204" pitchFamily="34" charset="0"/>
                <a:cs typeface="Arial" panose="020B0604020202020204" pitchFamily="34" charset="0"/>
              </a:rPr>
              <a:t>The NHS Patient Safety Strategy (2019)</a:t>
            </a:r>
          </a:p>
          <a:p>
            <a:pPr marL="0" marR="0" lvl="0" indent="0" algn="ctr" defTabSz="457200" rtl="0" eaLnBrk="1" fontAlgn="auto" latinLnBrk="0" hangingPunct="1">
              <a:lnSpc>
                <a:spcPct val="100000"/>
              </a:lnSpc>
              <a:spcBef>
                <a:spcPct val="0"/>
              </a:spcBef>
              <a:spcAft>
                <a:spcPts val="0"/>
              </a:spcAft>
              <a:buClrTx/>
              <a:buSzTx/>
              <a:buFontTx/>
              <a:buNone/>
              <a:tabLst/>
              <a:defRPr/>
            </a:pPr>
            <a:r>
              <a:rPr lang="en-GB" sz="8000" cap="none" dirty="0">
                <a:solidFill>
                  <a:sysClr val="window" lastClr="FFFFFF"/>
                </a:solidFill>
                <a:latin typeface="Arial Black" panose="020B0A04020102020204" pitchFamily="34" charset="0"/>
                <a:cs typeface="Arial" panose="020B0604020202020204" pitchFamily="34" charset="0"/>
              </a:rPr>
              <a:t> The 3Is</a:t>
            </a:r>
            <a:endParaRPr kumimoji="0" lang="en-GB" sz="8000" b="0" i="0" u="none" strike="noStrike" kern="1200" cap="none" spc="0" normalizeH="0" baseline="0" noProof="0" dirty="0">
              <a:ln w="3175" cmpd="sng">
                <a:noFill/>
              </a:ln>
              <a:solidFill>
                <a:sysClr val="window" lastClr="FFFFFF"/>
              </a:solidFill>
              <a:effectLst/>
              <a:uLnTx/>
              <a:uFillTx/>
              <a:latin typeface="Arial Black" panose="020B0A04020102020204" pitchFamily="34" charset="0"/>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GB" sz="8000" cap="none" dirty="0">
              <a:solidFill>
                <a:sysClr val="window" lastClr="FFFFFF"/>
              </a:solidFill>
              <a:latin typeface="Arial Black" panose="020B0A04020102020204" pitchFamily="34" charset="0"/>
              <a:cs typeface="Arial" panose="020B0604020202020204" pitchFamily="34" charset="0"/>
            </a:endParaRPr>
          </a:p>
          <a:p>
            <a:pPr marL="0" marR="0" lvl="0" indent="0" defTabSz="457200" rtl="0" eaLnBrk="1" fontAlgn="auto" latinLnBrk="0" hangingPunct="1">
              <a:lnSpc>
                <a:spcPct val="100000"/>
              </a:lnSpc>
              <a:spcBef>
                <a:spcPct val="0"/>
              </a:spcBef>
              <a:spcAft>
                <a:spcPts val="0"/>
              </a:spcAft>
              <a:buClrTx/>
              <a:buSzTx/>
              <a:buFontTx/>
              <a:buNone/>
              <a:tabLst/>
              <a:defRPr/>
            </a:pPr>
            <a:r>
              <a:rPr kumimoji="0" lang="en-GB" sz="8000" b="0" i="0" u="none" strike="noStrike" kern="1200" cap="none" spc="0" normalizeH="0" baseline="0" noProof="0" dirty="0">
                <a:ln w="3175" cmpd="sng">
                  <a:noFill/>
                </a:ln>
                <a:solidFill>
                  <a:sysClr val="window" lastClr="FFFFFF"/>
                </a:solidFill>
                <a:effectLst/>
                <a:uLnTx/>
                <a:uFillTx/>
                <a:latin typeface="Arial Black" panose="020B0A04020102020204" pitchFamily="34" charset="0"/>
              </a:rPr>
              <a:t>Insight	 					Involvement					Improvement</a:t>
            </a:r>
            <a:endParaRPr kumimoji="0" lang="en-GB" sz="2700" b="0" i="0" u="none" strike="noStrike" kern="1200" cap="all" spc="0" normalizeH="0" baseline="0" noProof="0" dirty="0">
              <a:ln w="3175" cmpd="sng">
                <a:noFill/>
              </a:ln>
              <a:solidFill>
                <a:sysClr val="window" lastClr="FFFFFF"/>
              </a:solidFill>
              <a:effectLst/>
              <a:uLnTx/>
              <a:uFillTx/>
              <a:latin typeface="Century Gothic" panose="020B0502020202020204"/>
              <a:ea typeface="+mj-ea"/>
              <a:cs typeface="+mj-cs"/>
            </a:endParaRPr>
          </a:p>
        </p:txBody>
      </p:sp>
      <p:pic>
        <p:nvPicPr>
          <p:cNvPr id="6" name="Content Placeholder 2">
            <a:extLst>
              <a:ext uri="{FF2B5EF4-FFF2-40B4-BE49-F238E27FC236}">
                <a16:creationId xmlns:a16="http://schemas.microsoft.com/office/drawing/2014/main" id="{13E6267C-A117-42C9-8382-A65558440DDB}"/>
              </a:ext>
            </a:extLst>
          </p:cNvPr>
          <p:cNvPicPr>
            <a:picLocks noChangeAspect="1"/>
          </p:cNvPicPr>
          <p:nvPr/>
        </p:nvPicPr>
        <p:blipFill>
          <a:blip r:embed="rId2"/>
          <a:stretch>
            <a:fillRect/>
          </a:stretch>
        </p:blipFill>
        <p:spPr>
          <a:xfrm>
            <a:off x="2315362" y="1400962"/>
            <a:ext cx="8305100" cy="5315286"/>
          </a:xfrm>
          <a:prstGeom prst="rect">
            <a:avLst/>
          </a:prstGeom>
        </p:spPr>
      </p:pic>
      <p:sp>
        <p:nvSpPr>
          <p:cNvPr id="7" name="TextBox 6">
            <a:extLst>
              <a:ext uri="{FF2B5EF4-FFF2-40B4-BE49-F238E27FC236}">
                <a16:creationId xmlns:a16="http://schemas.microsoft.com/office/drawing/2014/main" id="{D5D59DAB-B463-4E76-B725-FC9E858C708C}"/>
              </a:ext>
            </a:extLst>
          </p:cNvPr>
          <p:cNvSpPr txBox="1"/>
          <p:nvPr/>
        </p:nvSpPr>
        <p:spPr>
          <a:xfrm>
            <a:off x="5150840" y="4538444"/>
            <a:ext cx="2607419" cy="1241571"/>
          </a:xfrm>
          <a:prstGeom prst="rect">
            <a:avLst/>
          </a:prstGeom>
          <a:solidFill>
            <a:srgbClr val="FF0000">
              <a:alpha val="27000"/>
            </a:srgbClr>
          </a:solidFill>
        </p:spPr>
        <p:txBody>
          <a:bodyPr wrap="square" rtlCol="0">
            <a:spAutoFit/>
          </a:bodyPr>
          <a:lstStyle/>
          <a:p>
            <a:endParaRPr lang="en-GB" dirty="0"/>
          </a:p>
        </p:txBody>
      </p:sp>
    </p:spTree>
    <p:extLst>
      <p:ext uri="{BB962C8B-B14F-4D97-AF65-F5344CB8AC3E}">
        <p14:creationId xmlns:p14="http://schemas.microsoft.com/office/powerpoint/2010/main" val="3470111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3970-CBD3-4599-BD57-38F1F659B08E}"/>
              </a:ext>
            </a:extLst>
          </p:cNvPr>
          <p:cNvSpPr>
            <a:spLocks noGrp="1"/>
          </p:cNvSpPr>
          <p:nvPr>
            <p:ph type="title"/>
          </p:nvPr>
        </p:nvSpPr>
        <p:spPr>
          <a:xfrm>
            <a:off x="689113" y="139148"/>
            <a:ext cx="10508974" cy="549976"/>
          </a:xfrm>
        </p:spPr>
        <p:txBody>
          <a:bodyPr>
            <a:noAutofit/>
          </a:bodyPr>
          <a:lstStyle/>
          <a:p>
            <a:pPr algn="ctr"/>
            <a:r>
              <a:rPr lang="en-GB" sz="4000" dirty="0">
                <a:solidFill>
                  <a:schemeClr val="tx1"/>
                </a:solidFill>
              </a:rPr>
              <a:t>JOURNEY TO OUR FIRST PATIENT SAFETY PARTNER</a:t>
            </a:r>
          </a:p>
        </p:txBody>
      </p:sp>
      <p:sp>
        <p:nvSpPr>
          <p:cNvPr id="3" name="Text Placeholder 2">
            <a:extLst>
              <a:ext uri="{FF2B5EF4-FFF2-40B4-BE49-F238E27FC236}">
                <a16:creationId xmlns:a16="http://schemas.microsoft.com/office/drawing/2014/main" id="{C033CBA7-A4BB-4185-A769-4A3DB3B61E78}"/>
              </a:ext>
            </a:extLst>
          </p:cNvPr>
          <p:cNvSpPr>
            <a:spLocks noGrp="1"/>
          </p:cNvSpPr>
          <p:nvPr>
            <p:ph type="body" sz="quarter" idx="12"/>
          </p:nvPr>
        </p:nvSpPr>
        <p:spPr>
          <a:xfrm>
            <a:off x="1152940" y="1537252"/>
            <a:ext cx="11039060" cy="5917096"/>
          </a:xfrm>
        </p:spPr>
        <p:txBody>
          <a:bodyPr>
            <a:normAutofit/>
          </a:bodyPr>
          <a:lstStyle/>
          <a:p>
            <a:pPr marL="571500" indent="-571500">
              <a:buFont typeface="Wingdings" panose="05000000000000000000" pitchFamily="2" charset="2"/>
              <a:buChar char="v"/>
            </a:pPr>
            <a:r>
              <a:rPr lang="en-GB" sz="2800" b="1" dirty="0">
                <a:solidFill>
                  <a:srgbClr val="0070C0"/>
                </a:solidFill>
              </a:rPr>
              <a:t>Conversations began in autumn 2021</a:t>
            </a:r>
          </a:p>
          <a:p>
            <a:pPr marL="571500" indent="-571500">
              <a:buFont typeface="Wingdings" panose="05000000000000000000" pitchFamily="2" charset="2"/>
              <a:buChar char="v"/>
            </a:pPr>
            <a:endParaRPr lang="en-GB" sz="2800" b="1" dirty="0">
              <a:solidFill>
                <a:srgbClr val="0070C0"/>
              </a:solidFill>
            </a:endParaRPr>
          </a:p>
          <a:p>
            <a:pPr marL="571500" indent="-571500">
              <a:buFont typeface="Wingdings" panose="05000000000000000000" pitchFamily="2" charset="2"/>
              <a:buChar char="v"/>
            </a:pPr>
            <a:r>
              <a:rPr lang="en-GB" sz="2800" b="1" dirty="0">
                <a:solidFill>
                  <a:srgbClr val="0070C0"/>
                </a:solidFill>
              </a:rPr>
              <a:t>We set up a working group to develop the role for patient safety partners within Solent </a:t>
            </a:r>
          </a:p>
          <a:p>
            <a:pPr marL="571500" indent="-571500">
              <a:buFont typeface="Wingdings" panose="05000000000000000000" pitchFamily="2" charset="2"/>
              <a:buChar char="v"/>
            </a:pPr>
            <a:endParaRPr lang="en-GB" sz="2800" b="1" dirty="0">
              <a:solidFill>
                <a:srgbClr val="0070C0"/>
              </a:solidFill>
            </a:endParaRPr>
          </a:p>
          <a:p>
            <a:pPr marL="571500" indent="-571500">
              <a:buFont typeface="Wingdings" panose="05000000000000000000" pitchFamily="2" charset="2"/>
              <a:buChar char="v"/>
            </a:pPr>
            <a:r>
              <a:rPr lang="en-GB" sz="2800" b="1" dirty="0">
                <a:solidFill>
                  <a:srgbClr val="0070C0"/>
                </a:solidFill>
              </a:rPr>
              <a:t>Wide membership including representation from all our 7 services, and 2 Community Partners</a:t>
            </a:r>
          </a:p>
          <a:p>
            <a:pPr marL="571500" indent="-571500">
              <a:buFont typeface="Wingdings" panose="05000000000000000000" pitchFamily="2" charset="2"/>
              <a:buChar char="v"/>
            </a:pPr>
            <a:endParaRPr lang="en-GB" sz="2800" b="1" dirty="0">
              <a:solidFill>
                <a:srgbClr val="0070C0"/>
              </a:solidFill>
            </a:endParaRPr>
          </a:p>
          <a:p>
            <a:pPr marL="571500" indent="-571500">
              <a:buFont typeface="Wingdings" panose="05000000000000000000" pitchFamily="2" charset="2"/>
              <a:buChar char="v"/>
            </a:pPr>
            <a:r>
              <a:rPr lang="en-GB" sz="2800" b="1" dirty="0">
                <a:solidFill>
                  <a:srgbClr val="0070C0"/>
                </a:solidFill>
              </a:rPr>
              <a:t>Selected as a national pilot/ early adopter</a:t>
            </a:r>
          </a:p>
          <a:p>
            <a:endParaRPr lang="en-GB" dirty="0">
              <a:solidFill>
                <a:schemeClr val="tx1"/>
              </a:solidFill>
            </a:endParaRPr>
          </a:p>
        </p:txBody>
      </p:sp>
    </p:spTree>
    <p:extLst>
      <p:ext uri="{BB962C8B-B14F-4D97-AF65-F5344CB8AC3E}">
        <p14:creationId xmlns:p14="http://schemas.microsoft.com/office/powerpoint/2010/main" val="240100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2767-C112-4D60-B30A-DE1849D9A8B0}"/>
              </a:ext>
            </a:extLst>
          </p:cNvPr>
          <p:cNvSpPr>
            <a:spLocks noGrp="1"/>
          </p:cNvSpPr>
          <p:nvPr>
            <p:ph type="title"/>
          </p:nvPr>
        </p:nvSpPr>
        <p:spPr>
          <a:xfrm>
            <a:off x="1406059" y="188375"/>
            <a:ext cx="8686713" cy="784333"/>
          </a:xfrm>
        </p:spPr>
        <p:txBody>
          <a:bodyPr>
            <a:normAutofit/>
          </a:bodyPr>
          <a:lstStyle/>
          <a:p>
            <a:pPr algn="ctr"/>
            <a:r>
              <a:rPr lang="en-GB" sz="2800" dirty="0">
                <a:solidFill>
                  <a:schemeClr val="tx1"/>
                </a:solidFill>
              </a:rPr>
              <a:t>MEMBERSHIP OF THE PATIENT SAFETY PARTNER WORKING GROUP</a:t>
            </a:r>
          </a:p>
        </p:txBody>
      </p:sp>
      <p:sp>
        <p:nvSpPr>
          <p:cNvPr id="4" name="Oval 3">
            <a:extLst>
              <a:ext uri="{FF2B5EF4-FFF2-40B4-BE49-F238E27FC236}">
                <a16:creationId xmlns:a16="http://schemas.microsoft.com/office/drawing/2014/main" id="{C63F3CA3-EE3A-463D-9032-65FD7BB76A75}"/>
              </a:ext>
            </a:extLst>
          </p:cNvPr>
          <p:cNvSpPr/>
          <p:nvPr/>
        </p:nvSpPr>
        <p:spPr>
          <a:xfrm>
            <a:off x="1032427" y="3320008"/>
            <a:ext cx="2835965" cy="1311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Community partners /patients</a:t>
            </a:r>
          </a:p>
        </p:txBody>
      </p:sp>
      <p:sp>
        <p:nvSpPr>
          <p:cNvPr id="5" name="Oval 4">
            <a:extLst>
              <a:ext uri="{FF2B5EF4-FFF2-40B4-BE49-F238E27FC236}">
                <a16:creationId xmlns:a16="http://schemas.microsoft.com/office/drawing/2014/main" id="{74B97416-7063-4F9A-8484-FB0A8969D557}"/>
              </a:ext>
            </a:extLst>
          </p:cNvPr>
          <p:cNvSpPr/>
          <p:nvPr/>
        </p:nvSpPr>
        <p:spPr>
          <a:xfrm>
            <a:off x="8323608" y="3310436"/>
            <a:ext cx="2835965" cy="1311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Worked with our Volunteers Team in the recruitment</a:t>
            </a:r>
          </a:p>
        </p:txBody>
      </p:sp>
      <p:sp>
        <p:nvSpPr>
          <p:cNvPr id="6" name="Oval 5">
            <a:extLst>
              <a:ext uri="{FF2B5EF4-FFF2-40B4-BE49-F238E27FC236}">
                <a16:creationId xmlns:a16="http://schemas.microsoft.com/office/drawing/2014/main" id="{ED1D5D0F-F0FB-4806-B6F4-C9F111D532D5}"/>
              </a:ext>
            </a:extLst>
          </p:cNvPr>
          <p:cNvSpPr/>
          <p:nvPr/>
        </p:nvSpPr>
        <p:spPr>
          <a:xfrm>
            <a:off x="4526665" y="1148024"/>
            <a:ext cx="2835965" cy="1311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All our 7 Services</a:t>
            </a:r>
          </a:p>
        </p:txBody>
      </p:sp>
      <p:sp>
        <p:nvSpPr>
          <p:cNvPr id="7" name="Oval 6">
            <a:extLst>
              <a:ext uri="{FF2B5EF4-FFF2-40B4-BE49-F238E27FC236}">
                <a16:creationId xmlns:a16="http://schemas.microsoft.com/office/drawing/2014/main" id="{E3093AC2-32EB-407D-BEF9-809F65D351CC}"/>
              </a:ext>
            </a:extLst>
          </p:cNvPr>
          <p:cNvSpPr/>
          <p:nvPr/>
        </p:nvSpPr>
        <p:spPr>
          <a:xfrm>
            <a:off x="2099228" y="5428504"/>
            <a:ext cx="2835965" cy="1311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Patient Safety and Governance Team</a:t>
            </a:r>
          </a:p>
        </p:txBody>
      </p:sp>
      <p:sp>
        <p:nvSpPr>
          <p:cNvPr id="8" name="Oval 7">
            <a:extLst>
              <a:ext uri="{FF2B5EF4-FFF2-40B4-BE49-F238E27FC236}">
                <a16:creationId xmlns:a16="http://schemas.microsoft.com/office/drawing/2014/main" id="{27120C56-08E7-4658-A70A-CC6A71DA70A2}"/>
              </a:ext>
            </a:extLst>
          </p:cNvPr>
          <p:cNvSpPr/>
          <p:nvPr/>
        </p:nvSpPr>
        <p:spPr>
          <a:xfrm>
            <a:off x="7362630" y="5275270"/>
            <a:ext cx="2835965" cy="1311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Community Engagement Team</a:t>
            </a:r>
          </a:p>
        </p:txBody>
      </p:sp>
      <p:pic>
        <p:nvPicPr>
          <p:cNvPr id="9" name="Picture 8" descr="Sea of hands in the middle">
            <a:extLst>
              <a:ext uri="{FF2B5EF4-FFF2-40B4-BE49-F238E27FC236}">
                <a16:creationId xmlns:a16="http://schemas.microsoft.com/office/drawing/2014/main" id="{37ADC770-53BB-4AB1-BE43-FA7AB9B13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665" y="3076813"/>
            <a:ext cx="3154878" cy="1850423"/>
          </a:xfrm>
          <a:prstGeom prst="rect">
            <a:avLst/>
          </a:prstGeom>
        </p:spPr>
      </p:pic>
      <p:sp>
        <p:nvSpPr>
          <p:cNvPr id="10" name="Arrow: Right 9">
            <a:extLst>
              <a:ext uri="{FF2B5EF4-FFF2-40B4-BE49-F238E27FC236}">
                <a16:creationId xmlns:a16="http://schemas.microsoft.com/office/drawing/2014/main" id="{6E4C0447-1D84-4A8F-9B82-3D9D93F5729B}"/>
              </a:ext>
            </a:extLst>
          </p:cNvPr>
          <p:cNvSpPr/>
          <p:nvPr/>
        </p:nvSpPr>
        <p:spPr>
          <a:xfrm rot="18236507">
            <a:off x="4695343" y="5189369"/>
            <a:ext cx="1197012" cy="5115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1C8A2C86-32D3-4D75-8911-8E8627EEEAE3}"/>
              </a:ext>
            </a:extLst>
          </p:cNvPr>
          <p:cNvSpPr/>
          <p:nvPr/>
        </p:nvSpPr>
        <p:spPr>
          <a:xfrm rot="13506248">
            <a:off x="6343640" y="5101880"/>
            <a:ext cx="1187530" cy="5115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55A00846-05CF-4402-A72E-42D024A02F7A}"/>
              </a:ext>
            </a:extLst>
          </p:cNvPr>
          <p:cNvSpPr/>
          <p:nvPr/>
        </p:nvSpPr>
        <p:spPr>
          <a:xfrm>
            <a:off x="3868393" y="3710640"/>
            <a:ext cx="658272" cy="5115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763B05C6-3089-4620-9AB0-EC450E66258F}"/>
              </a:ext>
            </a:extLst>
          </p:cNvPr>
          <p:cNvSpPr/>
          <p:nvPr/>
        </p:nvSpPr>
        <p:spPr>
          <a:xfrm rot="5400000">
            <a:off x="5803763" y="2496448"/>
            <a:ext cx="584473" cy="5115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5B2D0C65-99C7-4070-AE61-FDBD95631687}"/>
              </a:ext>
            </a:extLst>
          </p:cNvPr>
          <p:cNvSpPr/>
          <p:nvPr/>
        </p:nvSpPr>
        <p:spPr>
          <a:xfrm rot="10800000">
            <a:off x="7665336" y="3746245"/>
            <a:ext cx="658272" cy="5115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094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BE8E-11B3-4E9B-BB97-A2A2A7C2869C}"/>
              </a:ext>
            </a:extLst>
          </p:cNvPr>
          <p:cNvSpPr>
            <a:spLocks noGrp="1"/>
          </p:cNvSpPr>
          <p:nvPr>
            <p:ph type="title"/>
          </p:nvPr>
        </p:nvSpPr>
        <p:spPr>
          <a:xfrm>
            <a:off x="1666337" y="13314"/>
            <a:ext cx="8578147" cy="779463"/>
          </a:xfrm>
        </p:spPr>
        <p:txBody>
          <a:bodyPr>
            <a:normAutofit/>
          </a:bodyPr>
          <a:lstStyle/>
          <a:p>
            <a:pPr algn="ctr"/>
            <a:r>
              <a:rPr lang="en-GB" sz="4400" dirty="0">
                <a:solidFill>
                  <a:schemeClr val="tx1"/>
                </a:solidFill>
              </a:rPr>
              <a:t>Our Consultation Process</a:t>
            </a:r>
          </a:p>
        </p:txBody>
      </p:sp>
      <p:sp>
        <p:nvSpPr>
          <p:cNvPr id="5" name="Content Placeholder 4">
            <a:extLst>
              <a:ext uri="{FF2B5EF4-FFF2-40B4-BE49-F238E27FC236}">
                <a16:creationId xmlns:a16="http://schemas.microsoft.com/office/drawing/2014/main" id="{E505D366-1F87-4D99-B961-E4ADD0D14EAF}"/>
              </a:ext>
            </a:extLst>
          </p:cNvPr>
          <p:cNvSpPr>
            <a:spLocks noGrp="1"/>
          </p:cNvSpPr>
          <p:nvPr>
            <p:ph idx="1"/>
          </p:nvPr>
        </p:nvSpPr>
        <p:spPr>
          <a:xfrm>
            <a:off x="1060174" y="1185864"/>
            <a:ext cx="10774017" cy="5658822"/>
          </a:xfrm>
        </p:spPr>
        <p:txBody>
          <a:bodyPr>
            <a:noAutofit/>
          </a:bodyPr>
          <a:lstStyle/>
          <a:p>
            <a:pPr marL="457200" lvl="0" indent="-457200">
              <a:buFont typeface="Arial" panose="020B0604020202020204" pitchFamily="34" charset="0"/>
              <a:buChar char="•"/>
            </a:pPr>
            <a:r>
              <a:rPr lang="en-US" sz="3200" b="1" dirty="0">
                <a:solidFill>
                  <a:srgbClr val="0070C0"/>
                </a:solidFill>
              </a:rPr>
              <a:t>Conversations with Heads of Quality and Professions </a:t>
            </a:r>
          </a:p>
          <a:p>
            <a:pPr marL="457200" lvl="0" indent="-457200">
              <a:buFont typeface="Arial" panose="020B0604020202020204" pitchFamily="34" charset="0"/>
              <a:buChar char="•"/>
            </a:pPr>
            <a:endParaRPr lang="en-GB" sz="3200" b="1" dirty="0">
              <a:solidFill>
                <a:srgbClr val="0070C0"/>
              </a:solidFill>
            </a:endParaRPr>
          </a:p>
          <a:p>
            <a:pPr marL="457200" lvl="0" indent="-457200">
              <a:buFont typeface="Arial" panose="020B0604020202020204" pitchFamily="34" charset="0"/>
              <a:buChar char="•"/>
            </a:pPr>
            <a:r>
              <a:rPr lang="en-US" sz="3200" b="1" dirty="0">
                <a:solidFill>
                  <a:srgbClr val="0070C0"/>
                </a:solidFill>
              </a:rPr>
              <a:t>Experience of Care Group - the Group is composed of Community Partners and supported by Community Engagement Team</a:t>
            </a:r>
          </a:p>
          <a:p>
            <a:pPr marL="457200" lvl="0" indent="-457200">
              <a:buFont typeface="Arial" panose="020B0604020202020204" pitchFamily="34" charset="0"/>
              <a:buChar char="•"/>
            </a:pPr>
            <a:endParaRPr lang="en-GB" sz="3200" b="1" dirty="0">
              <a:solidFill>
                <a:schemeClr val="accent1">
                  <a:lumMod val="75000"/>
                </a:schemeClr>
              </a:solidFill>
            </a:endParaRPr>
          </a:p>
          <a:p>
            <a:pPr marL="457200" lvl="0" indent="-457200">
              <a:buFont typeface="Arial" panose="020B0604020202020204" pitchFamily="34" charset="0"/>
              <a:buChar char="•"/>
            </a:pPr>
            <a:r>
              <a:rPr lang="en-US" sz="3200" b="1" dirty="0">
                <a:solidFill>
                  <a:srgbClr val="0070C0"/>
                </a:solidFill>
              </a:rPr>
              <a:t>Learning from Experience Panel- which also has some community partners</a:t>
            </a:r>
            <a:endParaRPr lang="en-GB" sz="3200" b="1" dirty="0">
              <a:solidFill>
                <a:srgbClr val="0070C0"/>
              </a:solidFill>
            </a:endParaRPr>
          </a:p>
          <a:p>
            <a:endParaRPr lang="en-GB" sz="2400" b="1" dirty="0">
              <a:solidFill>
                <a:schemeClr val="tx1"/>
              </a:solidFill>
            </a:endParaRPr>
          </a:p>
          <a:p>
            <a:endParaRPr lang="en-GB" sz="2400" b="1" dirty="0">
              <a:solidFill>
                <a:schemeClr val="tx1"/>
              </a:solidFill>
            </a:endParaRPr>
          </a:p>
          <a:p>
            <a:pPr marL="514350" indent="-514350">
              <a:buFont typeface="+mj-lt"/>
              <a:buAutoNum type="romanLcPeriod"/>
            </a:pPr>
            <a:endParaRPr lang="en-GB" sz="2400" b="1" dirty="0">
              <a:solidFill>
                <a:schemeClr val="tx1"/>
              </a:solidFill>
            </a:endParaRPr>
          </a:p>
        </p:txBody>
      </p:sp>
      <p:sp>
        <p:nvSpPr>
          <p:cNvPr id="4" name="Title 1">
            <a:extLst>
              <a:ext uri="{FF2B5EF4-FFF2-40B4-BE49-F238E27FC236}">
                <a16:creationId xmlns:a16="http://schemas.microsoft.com/office/drawing/2014/main" id="{344B7062-5B34-46D8-8347-282B5D078028}"/>
              </a:ext>
            </a:extLst>
          </p:cNvPr>
          <p:cNvSpPr txBox="1">
            <a:spLocks/>
          </p:cNvSpPr>
          <p:nvPr/>
        </p:nvSpPr>
        <p:spPr>
          <a:xfrm>
            <a:off x="1201417" y="792777"/>
            <a:ext cx="10725540" cy="502135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endParaRPr lang="en-GB" dirty="0">
              <a:solidFill>
                <a:schemeClr val="tx1"/>
              </a:solidFill>
            </a:endParaRPr>
          </a:p>
        </p:txBody>
      </p:sp>
      <p:sp>
        <p:nvSpPr>
          <p:cNvPr id="3" name="Rectangle 2">
            <a:extLst>
              <a:ext uri="{FF2B5EF4-FFF2-40B4-BE49-F238E27FC236}">
                <a16:creationId xmlns:a16="http://schemas.microsoft.com/office/drawing/2014/main" id="{C939E12A-2ED5-45D2-A52C-8F6ED148DB37}"/>
              </a:ext>
            </a:extLst>
          </p:cNvPr>
          <p:cNvSpPr/>
          <p:nvPr/>
        </p:nvSpPr>
        <p:spPr>
          <a:xfrm>
            <a:off x="1060174" y="590723"/>
            <a:ext cx="10588486" cy="2462213"/>
          </a:xfrm>
          <a:prstGeom prst="rect">
            <a:avLst/>
          </a:prstGeom>
        </p:spPr>
        <p:txBody>
          <a:bodyPr wrap="square">
            <a:spAutoFit/>
          </a:bodyPr>
          <a:lstStyle/>
          <a:p>
            <a:endParaRPr lang="en-GB" sz="2800" b="1"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27477894"/>
      </p:ext>
    </p:extLst>
  </p:cSld>
  <p:clrMapOvr>
    <a:masterClrMapping/>
  </p:clrMapOvr>
</p:sld>
</file>

<file path=ppt/theme/theme1.xml><?xml version="1.0" encoding="utf-8"?>
<a:theme xmlns:a="http://schemas.openxmlformats.org/drawingml/2006/main" name="Solent NHS Template v1">
  <a:themeElements>
    <a:clrScheme name="NHS">
      <a:dk1>
        <a:sysClr val="windowText" lastClr="000000"/>
      </a:dk1>
      <a:lt1>
        <a:sysClr val="window" lastClr="FFFFFF"/>
      </a:lt1>
      <a:dk2>
        <a:srgbClr val="44546A"/>
      </a:dk2>
      <a:lt2>
        <a:srgbClr val="E7E6E6"/>
      </a:lt2>
      <a:accent1>
        <a:srgbClr val="005EB8"/>
      </a:accent1>
      <a:accent2>
        <a:srgbClr val="41B6E6"/>
      </a:accent2>
      <a:accent3>
        <a:srgbClr val="AE2573"/>
      </a:accent3>
      <a:accent4>
        <a:srgbClr val="00A4A3"/>
      </a:accent4>
      <a:accent5>
        <a:srgbClr val="330072"/>
      </a:accent5>
      <a:accent6>
        <a:srgbClr val="FFB81C"/>
      </a:accent6>
      <a:hlink>
        <a:srgbClr val="0563C1"/>
      </a:hlink>
      <a:folHlink>
        <a:srgbClr val="954F72"/>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lent NHS Template v1" id="{B2DAC0E1-F0BA-4603-A688-4D6244D880BA}" vid="{D8B4BD8B-6CEB-43F0-A435-07CAAFA7A0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Solent NHS Template v1</Template>
  <TotalTime>2967</TotalTime>
  <Words>873</Words>
  <Application>Microsoft Office PowerPoint</Application>
  <PresentationFormat>Widescreen</PresentationFormat>
  <Paragraphs>165</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Century Gothic</vt:lpstr>
      <vt:lpstr>Wingdings</vt:lpstr>
      <vt:lpstr>Solent NHS Template v1</vt:lpstr>
      <vt:lpstr>   Dr. Anastasia Lungu-Mulenga  Head of Community Engagement and Experience      </vt:lpstr>
      <vt:lpstr>NHS SOLENT TRUST (WHO WE ARE)</vt:lpstr>
      <vt:lpstr>     </vt:lpstr>
      <vt:lpstr>IMPORTANCE OF INVOLVEMENT AND PARTICIPAPTION</vt:lpstr>
      <vt:lpstr>Alongside Communities Programme Who are our community partners?</vt:lpstr>
      <vt:lpstr>PowerPoint Presentation</vt:lpstr>
      <vt:lpstr>JOURNEY TO OUR FIRST PATIENT SAFETY PARTNER</vt:lpstr>
      <vt:lpstr>MEMBERSHIP OF THE PATIENT SAFETY PARTNER WORKING GROUP</vt:lpstr>
      <vt:lpstr>Our Consultation Process</vt:lpstr>
      <vt:lpstr>ROLE OF THE WORKING GROUP CO-PRODUCTION AND COLLABORATION  WAS KEY</vt:lpstr>
      <vt:lpstr>Role of our patient safety partners</vt:lpstr>
      <vt:lpstr>Where we are now 2022</vt:lpstr>
      <vt:lpstr>PRINCIPLES UNDERLYING OUR RECRUITMENT OF PSPs</vt:lpstr>
      <vt:lpstr>RECRUITMENT PROCESS</vt:lpstr>
      <vt:lpstr>PowerPoint Presentation</vt:lpstr>
      <vt:lpstr>PowerPoint Presentation</vt:lpstr>
      <vt:lpstr>PowerPoint Presentation</vt:lpstr>
    </vt:vector>
  </TitlesOfParts>
  <Company>Solent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Title</dc:title>
  <dc:creator>Clark, Beth - HR Communications Assistant</dc:creator>
  <cp:lastModifiedBy>Lungu-Mulenga, Anastasia - Head of Community Engagement and Experience</cp:lastModifiedBy>
  <cp:revision>152</cp:revision>
  <cp:lastPrinted>2020-02-28T16:21:34Z</cp:lastPrinted>
  <dcterms:created xsi:type="dcterms:W3CDTF">2019-08-30T12:34:18Z</dcterms:created>
  <dcterms:modified xsi:type="dcterms:W3CDTF">2022-09-16T08:17:24Z</dcterms:modified>
</cp:coreProperties>
</file>