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4"/>
  </p:sldMasterIdLst>
  <p:notesMasterIdLst>
    <p:notesMasterId r:id="rId29"/>
  </p:notesMasterIdLst>
  <p:handoutMasterIdLst>
    <p:handoutMasterId r:id="rId30"/>
  </p:handoutMasterIdLst>
  <p:sldIdLst>
    <p:sldId id="256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</p:sldIdLst>
  <p:sldSz cx="12192000" cy="6858000"/>
  <p:notesSz cx="6669088" cy="9872663"/>
  <p:defaultTextStyle>
    <a:defPPr>
      <a:defRPr lang="en-GB"/>
    </a:defPPr>
    <a:lvl1pPr algn="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0ABD734-D868-453C-936F-2ADFBA1A043B}">
          <p14:sldIdLst>
            <p14:sldId id="256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</p14:sldIdLst>
        </p14:section>
        <p14:section name="Getting started" id="{D010DF10-4FE1-4312-B8F1-430185005FCF}">
          <p14:sldIdLst/>
        </p14:section>
        <p14:section name="Copyright slide options" id="{4C756C86-5F60-4B57-8103-877754F20ED6}">
          <p14:sldIdLst/>
        </p14:section>
      </p14:sectionLst>
    </p:ext>
    <p:ext uri="{EFAFB233-063F-42B5-8137-9DF3F51BA10A}">
      <p15:sldGuideLst xmlns:p15="http://schemas.microsoft.com/office/powerpoint/2012/main">
        <p15:guide id="6" pos="3840" userDrawn="1">
          <p15:clr>
            <a:srgbClr val="A4A3A4"/>
          </p15:clr>
        </p15:guide>
        <p15:guide id="7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sworth, Rachel" initials="BR" lastIdx="2" clrIdx="0">
    <p:extLst>
      <p:ext uri="{19B8F6BF-5375-455C-9EA6-DF929625EA0E}">
        <p15:presenceInfo xmlns:p15="http://schemas.microsoft.com/office/powerpoint/2012/main" userId="S::rachel.bosworth@mhra.gov.uk::f91a610c-550f-4302-b43c-0546b308e751" providerId="AD"/>
      </p:ext>
    </p:extLst>
  </p:cmAuthor>
  <p:cmAuthor id="2" name="Queen, Andrew (1)" initials="QA(" lastIdx="6" clrIdx="1">
    <p:extLst>
      <p:ext uri="{19B8F6BF-5375-455C-9EA6-DF929625EA0E}">
        <p15:presenceInfo xmlns:p15="http://schemas.microsoft.com/office/powerpoint/2012/main" userId="S::Andrew.Queen@mhra.gov.uk::e175e746-6654-42eb-83ba-071ddc39fdf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52"/>
    <a:srgbClr val="00AD93"/>
    <a:srgbClr val="00204E"/>
    <a:srgbClr val="92CECE"/>
    <a:srgbClr val="000000"/>
    <a:srgbClr val="99D1D7"/>
    <a:srgbClr val="ACCDEE"/>
    <a:srgbClr val="86C9D0"/>
    <a:srgbClr val="B1D0ED"/>
    <a:srgbClr val="8DCC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0A3762-08B1-4A4F-9A57-33A551033BBB}" v="15" dt="2022-05-06T09:34:11.558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8" autoAdjust="0"/>
    <p:restoredTop sz="95300" autoAdjust="0"/>
  </p:normalViewPr>
  <p:slideViewPr>
    <p:cSldViewPr snapToGrid="0">
      <p:cViewPr varScale="1">
        <p:scale>
          <a:sx n="106" d="100"/>
          <a:sy n="106" d="100"/>
        </p:scale>
        <p:origin x="120" y="118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3756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578" y="852"/>
      </p:cViewPr>
      <p:guideLst>
        <p:guide orient="horz" pos="3110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89938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/>
            </a:lvl1pPr>
          </a:lstStyle>
          <a:p>
            <a:endParaRPr lang="en-GB" alt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607" y="1"/>
            <a:ext cx="2889938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/>
            </a:lvl1pPr>
          </a:lstStyle>
          <a:p>
            <a:endParaRPr lang="en-GB" altLang="en-US" dirty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17"/>
            <a:ext cx="2889938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/>
            </a:lvl1pPr>
          </a:lstStyle>
          <a:p>
            <a:endParaRPr lang="en-GB" altLang="en-US" dirty="0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607" y="9377317"/>
            <a:ext cx="2889938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/>
            </a:lvl1pPr>
          </a:lstStyle>
          <a:p>
            <a:fld id="{D806C498-9DFE-4255-8F56-5AC4F1C8FF7A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73085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89938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/>
            </a:lvl1pPr>
          </a:lstStyle>
          <a:p>
            <a:endParaRPr lang="en-GB" alt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1"/>
            <a:ext cx="2889938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/>
            </a:lvl1pPr>
          </a:lstStyle>
          <a:p>
            <a:endParaRPr lang="en-GB" alt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863" y="739775"/>
            <a:ext cx="6583362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689515"/>
            <a:ext cx="5335270" cy="444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17"/>
            <a:ext cx="2889938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/>
            </a:lvl1pPr>
          </a:lstStyle>
          <a:p>
            <a:endParaRPr lang="en-GB" altLang="en-US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377317"/>
            <a:ext cx="2889938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/>
            </a:lvl1pPr>
          </a:lstStyle>
          <a:p>
            <a:fld id="{CB50E474-593A-4520-8A81-08F0A9153282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27492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0A9067-9F2E-4D18-BB48-017276114DD3}"/>
              </a:ext>
            </a:extLst>
          </p:cNvPr>
          <p:cNvSpPr/>
          <p:nvPr userDrawn="1"/>
        </p:nvSpPr>
        <p:spPr bwMode="auto">
          <a:xfrm>
            <a:off x="0" y="6236895"/>
            <a:ext cx="12191999" cy="623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 descr="Two people looking at a map&#10;&#10;Description automatically generated with low confidence">
            <a:extLst>
              <a:ext uri="{FF2B5EF4-FFF2-40B4-BE49-F238E27FC236}">
                <a16:creationId xmlns:a16="http://schemas.microsoft.com/office/drawing/2014/main" id="{D56AC259-55B7-CA45-A89F-2E78B442D2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257" y="530381"/>
            <a:ext cx="8943743" cy="6327619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8074" y="2168525"/>
            <a:ext cx="8297652" cy="779851"/>
          </a:xfrm>
        </p:spPr>
        <p:txBody>
          <a:bodyPr/>
          <a:lstStyle>
            <a:lvl1pPr>
              <a:lnSpc>
                <a:spcPct val="85000"/>
              </a:lnSpc>
              <a:defRPr sz="5000">
                <a:solidFill>
                  <a:srgbClr val="006652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GB" alt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8238" y="2958054"/>
            <a:ext cx="6941288" cy="536181"/>
          </a:xfrm>
          <a:prstGeom prst="rect">
            <a:avLst/>
          </a:prstGeom>
        </p:spPr>
        <p:txBody>
          <a:bodyPr wrap="none" anchor="t" anchorCtr="0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GB" altLang="en-US" noProof="0" dirty="0"/>
          </a:p>
        </p:txBody>
      </p:sp>
      <p:pic>
        <p:nvPicPr>
          <p:cNvPr id="1026" name="Picture 2" descr="G:\Communications\Content hub\Branding\Agency logos\DETAILED AW\Agency_3268_A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5" y="549275"/>
            <a:ext cx="3812974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4F0E3D21-B0AE-4EC9-9F88-91ACC06F9E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8970" y="6308725"/>
            <a:ext cx="3945683" cy="558953"/>
          </a:xfrm>
        </p:spPr>
        <p:txBody>
          <a:bodyPr/>
          <a:lstStyle>
            <a:lvl1pPr algn="l"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OFFICIAL-SENSITIVE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3B85848-CC7D-4367-BBA6-8458C07326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45039"/>
            <a:ext cx="4500563" cy="3370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[Presenter name(s)]</a:t>
            </a:r>
            <a:br>
              <a:rPr lang="en-US" dirty="0"/>
            </a:br>
            <a:endParaRPr lang="en-GB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360B9F4-E1FF-4D57-9DD3-3587F8568B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5" y="4326861"/>
            <a:ext cx="2677603" cy="295080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[Date as 1 May 2022]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99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1" pos="5654" userDrawn="1">
          <p15:clr>
            <a:srgbClr val="FBAE40"/>
          </p15:clr>
        </p15:guide>
        <p15:guide id="12" orient="horz" pos="2205" userDrawn="1">
          <p15:clr>
            <a:srgbClr val="FBAE40"/>
          </p15:clr>
        </p15:guide>
        <p15:guide id="13" orient="horz" pos="2478" userDrawn="1">
          <p15:clr>
            <a:srgbClr val="FBAE40"/>
          </p15:clr>
        </p15:guide>
        <p15:guide id="14" pos="438" userDrawn="1">
          <p15:clr>
            <a:srgbClr val="FBAE40"/>
          </p15:clr>
        </p15:guide>
        <p15:guide id="15" pos="4815" userDrawn="1">
          <p15:clr>
            <a:srgbClr val="FBAE40"/>
          </p15:clr>
        </p15:guide>
        <p15:guide id="16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5400676" cy="58826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21BC7F-23DF-434F-8B78-B6C20B332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548217"/>
            <a:ext cx="5221289" cy="7191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AD7AB7-DBAB-634F-9D5F-6A13112EEA5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5324" y="1526451"/>
            <a:ext cx="5221289" cy="4356824"/>
          </a:xfrm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3"/>
            <a:r>
              <a:rPr lang="en-US" altLang="en-US" dirty="0"/>
              <a:t>Third level</a:t>
            </a:r>
          </a:p>
          <a:p>
            <a:pPr lvl="4"/>
            <a:r>
              <a:rPr lang="en-US" altLang="en-US" dirty="0"/>
              <a:t>Fourth level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DF4C5FA8-AE3D-C343-B763-321B5B4F3A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6230" y="6305560"/>
            <a:ext cx="4114800" cy="5482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OFFICIAL-SENSITIVE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01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0B917A01-DB72-D34C-93E4-23F420CFA0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5324" y="0"/>
            <a:ext cx="5400675" cy="58826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21BC7F-23DF-434F-8B78-B6C20B332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548217"/>
            <a:ext cx="5292196" cy="7191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DB645-9162-244F-BD10-278B9F35C3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5388" y="1514475"/>
            <a:ext cx="5292725" cy="4368800"/>
          </a:xfrm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3"/>
            <a:r>
              <a:rPr lang="en-US" altLang="en-US" dirty="0"/>
              <a:t>Third level</a:t>
            </a:r>
          </a:p>
          <a:p>
            <a:pPr lvl="4"/>
            <a:r>
              <a:rPr lang="en-US" altLang="en-US" dirty="0"/>
              <a:t>Fourth level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31AF4F86-41BE-BE45-ACFD-E3C38FB27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1447" y="6310313"/>
            <a:ext cx="41148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OFFICIAL-SENSITIVE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38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" y="2"/>
            <a:ext cx="12192001" cy="630555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8E55814-6346-2B4A-94A6-D5226B5D97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7691" y="6305554"/>
            <a:ext cx="4114800" cy="552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OFFICIAL-SENSITIVE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425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r image and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95325" y="1524000"/>
            <a:ext cx="10801350" cy="4362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44572F-A825-0546-B2DA-8386EC10D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5897700E-2561-B949-BB51-1915AC83D1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7691" y="6309783"/>
            <a:ext cx="4114800" cy="5482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OFFICIAL-SENSITIVE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266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an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D47D75A-3AD0-534E-AD32-FA5685BBB09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95325" y="1524000"/>
            <a:ext cx="7327241" cy="4362450"/>
          </a:xfrm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3"/>
            <a:r>
              <a:rPr lang="en-US" altLang="en-US" dirty="0"/>
              <a:t>Third level</a:t>
            </a:r>
          </a:p>
          <a:p>
            <a:pPr lvl="4"/>
            <a:r>
              <a:rPr lang="en-US" altLang="en-US" dirty="0"/>
              <a:t>Fourth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44572F-A825-0546-B2DA-8386EC10D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0C88726-E7C9-1B4B-8A0F-FEDD563CE1A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739188" y="1524000"/>
            <a:ext cx="2781299" cy="4362450"/>
          </a:xfrm>
        </p:spPr>
        <p:txBody>
          <a:bodyPr/>
          <a:lstStyle>
            <a:lvl1pPr>
              <a:defRPr sz="1800"/>
            </a:lvl1pPr>
            <a:lvl2pPr>
              <a:buNone/>
              <a:defRPr lang="en-US" altLang="en-US" sz="1800" dirty="0" smtClean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3"/>
            <a:r>
              <a:rPr lang="en-US" altLang="en-US" dirty="0"/>
              <a:t>Third level</a:t>
            </a:r>
          </a:p>
          <a:p>
            <a:pPr lvl="4"/>
            <a:r>
              <a:rPr lang="en-US" altLang="en-US" dirty="0"/>
              <a:t>Fourth level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DBF5FB60-9831-E64C-8DE8-2E3D6C0D64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7691" y="6308728"/>
            <a:ext cx="3595758" cy="549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OFFICIAL-SENSITIVE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BFD9C4-88AF-EF4A-847A-30E4CA270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08728"/>
            <a:ext cx="12192000" cy="928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 sz="1333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3685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breaker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9ACB5-A354-9941-B8F4-3482C2C6D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2186235"/>
            <a:ext cx="10801351" cy="719139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1AC051-5070-7749-B169-E019523F0A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3179763"/>
            <a:ext cx="5221288" cy="519112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  <a:lvl2pPr>
              <a:buNone/>
              <a:defRPr sz="30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3BBFC72-79B4-F046-97D3-12646F0565C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12192001" cy="630555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05865A7-D913-3043-B8DD-DC42CA0B47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6230" y="6310313"/>
            <a:ext cx="41148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OFFICIAL-SENSITIVE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155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ur break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9ACB5-A354-9941-B8F4-3482C2C6D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2186235"/>
            <a:ext cx="8843952" cy="719139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1AC051-5070-7749-B169-E019523F0A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1513" y="3179763"/>
            <a:ext cx="6919912" cy="519112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  <a:lvl2pPr>
              <a:buNone/>
              <a:defRPr sz="30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352F3BB-BD14-A843-93E3-D8166AFDDB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491" y="6310313"/>
            <a:ext cx="41148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OFFICIAL-SENSITIVE</a:t>
            </a:r>
            <a:endParaRPr lang="en-US" dirty="0"/>
          </a:p>
        </p:txBody>
      </p:sp>
      <p:pic>
        <p:nvPicPr>
          <p:cNvPr id="9" name="Picture 8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E22BCDC1-A05D-6C4E-96F2-C87E281702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4" t="716" r="49035" b="47513"/>
          <a:stretch/>
        </p:blipFill>
        <p:spPr>
          <a:xfrm>
            <a:off x="2773681" y="183515"/>
            <a:ext cx="9418320" cy="6674485"/>
          </a:xfrm>
          <a:prstGeom prst="rect">
            <a:avLst/>
          </a:prstGeom>
        </p:spPr>
      </p:pic>
      <p:pic>
        <p:nvPicPr>
          <p:cNvPr id="7" name="Picture 6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613D9E23-C4AA-4CB3-A119-285570D3C5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4" t="716" r="49035" b="47513"/>
          <a:stretch/>
        </p:blipFill>
        <p:spPr>
          <a:xfrm>
            <a:off x="2773681" y="183515"/>
            <a:ext cx="9418320" cy="667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69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_colour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4" y="548217"/>
            <a:ext cx="10801351" cy="719139"/>
          </a:xfrm>
        </p:spPr>
        <p:txBody>
          <a:bodyPr/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4B4203-4A93-714B-99DE-C021CCDC27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527175"/>
            <a:ext cx="10801350" cy="43561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3"/>
            <a:r>
              <a:rPr lang="en-US" altLang="en-US" dirty="0"/>
              <a:t>Third level</a:t>
            </a:r>
          </a:p>
          <a:p>
            <a:pPr lvl="4"/>
            <a:r>
              <a:rPr lang="en-US" altLang="en-US" dirty="0"/>
              <a:t>Fourth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1098953-3124-F042-AAE2-2432A372B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6317" y="6310313"/>
            <a:ext cx="4114800" cy="547687"/>
          </a:xfrm>
        </p:spPr>
        <p:txBody>
          <a:bodyPr/>
          <a:lstStyle/>
          <a:p>
            <a:r>
              <a:rPr lang="en-US"/>
              <a:t>OFFICIAL-SENSITIVE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381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ADF53B5-580D-4369-AE9F-E35E9BD47E3B}"/>
              </a:ext>
            </a:extLst>
          </p:cNvPr>
          <p:cNvSpPr/>
          <p:nvPr/>
        </p:nvSpPr>
        <p:spPr bwMode="auto">
          <a:xfrm>
            <a:off x="0" y="6236895"/>
            <a:ext cx="12191999" cy="623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4EA69D94-24CF-422E-BD8F-67BAB23A95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6317" y="6310313"/>
            <a:ext cx="3945683" cy="547687"/>
          </a:xfrm>
        </p:spPr>
        <p:txBody>
          <a:bodyPr/>
          <a:lstStyle>
            <a:lvl1pPr algn="l"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OFFICIAL-SENSITIVE</a:t>
            </a:r>
            <a:endParaRPr lang="en-US" dirty="0"/>
          </a:p>
        </p:txBody>
      </p:sp>
      <p:pic>
        <p:nvPicPr>
          <p:cNvPr id="12" name="Picture 11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5242A37E-5ABD-A44B-9073-CD216FAFFD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" r="57915" b="36285"/>
          <a:stretch/>
        </p:blipFill>
        <p:spPr>
          <a:xfrm>
            <a:off x="5090572" y="-369374"/>
            <a:ext cx="7101428" cy="7243846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471B769-37A4-44F8-BF05-8907EC0DA8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45039"/>
            <a:ext cx="4500563" cy="3370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[Presenter name(s)]</a:t>
            </a:r>
            <a:br>
              <a:rPr lang="en-US" dirty="0"/>
            </a:br>
            <a:endParaRPr lang="en-GB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4D96B22-1563-4AF0-87F8-31E8538211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5" y="4326861"/>
            <a:ext cx="4500562" cy="2950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[Contact email address]</a:t>
            </a:r>
            <a:endParaRPr lang="en-GB" dirty="0"/>
          </a:p>
        </p:txBody>
      </p:sp>
      <p:pic>
        <p:nvPicPr>
          <p:cNvPr id="16" name="Picture 2" descr="G:\Communications\Content hub\Branding\Agency logos\DETAILED AW\Agency_3268_AW.png">
            <a:extLst>
              <a:ext uri="{FF2B5EF4-FFF2-40B4-BE49-F238E27FC236}">
                <a16:creationId xmlns:a16="http://schemas.microsoft.com/office/drawing/2014/main" id="{403A5EB2-ECA6-4968-9E0F-9671FD849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5" y="549275"/>
            <a:ext cx="3812974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">
            <a:extLst>
              <a:ext uri="{FF2B5EF4-FFF2-40B4-BE49-F238E27FC236}">
                <a16:creationId xmlns:a16="http://schemas.microsoft.com/office/drawing/2014/main" id="{700F5920-D3FF-4AA7-82D1-C49BF66C9B81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678074" y="2168525"/>
            <a:ext cx="8297652" cy="779851"/>
          </a:xfrm>
        </p:spPr>
        <p:txBody>
          <a:bodyPr/>
          <a:lstStyle>
            <a:lvl1pPr>
              <a:lnSpc>
                <a:spcPct val="85000"/>
              </a:lnSpc>
              <a:defRPr sz="5000">
                <a:solidFill>
                  <a:srgbClr val="006652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(e.g., Thank you)</a:t>
            </a:r>
            <a:endParaRPr lang="en-GB" altLang="en-US" noProof="0" dirty="0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9307793B-B97F-498F-9251-43709E113133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8238" y="2958054"/>
            <a:ext cx="6941288" cy="536181"/>
          </a:xfrm>
          <a:prstGeom prst="rect">
            <a:avLst/>
          </a:prstGeom>
        </p:spPr>
        <p:txBody>
          <a:bodyPr wrap="none" anchor="t" anchorCtr="0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(e.g., Questions and comments)</a:t>
            </a:r>
            <a:endParaRPr lang="en-GB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647867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438">
          <p15:clr>
            <a:srgbClr val="FBAE40"/>
          </p15:clr>
        </p15:guide>
        <p15:guide id="7" pos="7242">
          <p15:clr>
            <a:srgbClr val="FBAE40"/>
          </p15:clr>
        </p15:guide>
        <p15:guide id="8" orient="horz" pos="34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Long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0B69D0-CC05-4D13-9A52-AA0BC1712C93}"/>
              </a:ext>
            </a:extLst>
          </p:cNvPr>
          <p:cNvSpPr/>
          <p:nvPr/>
        </p:nvSpPr>
        <p:spPr bwMode="auto">
          <a:xfrm>
            <a:off x="0" y="6236895"/>
            <a:ext cx="12191999" cy="623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4D445E4E-1ED8-42E0-A4BC-E976AC5A91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8970" y="6310313"/>
            <a:ext cx="3945683" cy="547687"/>
          </a:xfrm>
        </p:spPr>
        <p:txBody>
          <a:bodyPr/>
          <a:lstStyle>
            <a:lvl1pPr algn="l"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OFFICIAL-SENSITIVE</a:t>
            </a:r>
            <a:endParaRPr lang="en-US" dirty="0"/>
          </a:p>
        </p:txBody>
      </p:sp>
      <p:pic>
        <p:nvPicPr>
          <p:cNvPr id="4" name="Picture 3" descr="Two people looking at a map&#10;&#10;Description automatically generated with low confidence">
            <a:extLst>
              <a:ext uri="{FF2B5EF4-FFF2-40B4-BE49-F238E27FC236}">
                <a16:creationId xmlns:a16="http://schemas.microsoft.com/office/drawing/2014/main" id="{D56AC259-55B7-CA45-A89F-2E78B442D2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90" r="8490"/>
          <a:stretch/>
        </p:blipFill>
        <p:spPr>
          <a:xfrm>
            <a:off x="5298909" y="1981200"/>
            <a:ext cx="6893090" cy="48768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95325" y="2168525"/>
            <a:ext cx="9225052" cy="2106663"/>
          </a:xfrm>
        </p:spPr>
        <p:txBody>
          <a:bodyPr anchor="t"/>
          <a:lstStyle>
            <a:lvl1pPr>
              <a:lnSpc>
                <a:spcPct val="85000"/>
              </a:lnSpc>
              <a:defRPr sz="5000">
                <a:solidFill>
                  <a:srgbClr val="006652"/>
                </a:solidFill>
              </a:defRPr>
            </a:lvl1pPr>
          </a:lstStyle>
          <a:p>
            <a:pPr lvl="0"/>
            <a:r>
              <a:rPr lang="en-GB" altLang="en-US" noProof="0" dirty="0"/>
              <a:t>Click to add longer titles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5325" y="4290537"/>
            <a:ext cx="6661149" cy="536181"/>
          </a:xfrm>
          <a:prstGeom prst="rect">
            <a:avLst/>
          </a:prstGeom>
        </p:spPr>
        <p:txBody>
          <a:bodyPr wrap="none" anchor="t" anchorCtr="0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GB" altLang="en-US" noProof="0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6DC4AE3F-A513-4FA4-A219-0063881AC2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5320055"/>
            <a:ext cx="4500563" cy="3370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[Presenter name(s)]</a:t>
            </a:r>
            <a:br>
              <a:rPr lang="en-US" dirty="0"/>
            </a:br>
            <a:endParaRPr lang="en-GB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E227095-3E9F-4B4F-880E-634F7D3230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6" y="5701877"/>
            <a:ext cx="2677603" cy="295080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[Date as 1 May 2022]</a:t>
            </a:r>
            <a:endParaRPr lang="en-GB" dirty="0"/>
          </a:p>
        </p:txBody>
      </p:sp>
      <p:pic>
        <p:nvPicPr>
          <p:cNvPr id="16" name="Picture 2" descr="G:\Communications\Content hub\Branding\Agency logos\DETAILED AW\Agency_3268_AW.png">
            <a:extLst>
              <a:ext uri="{FF2B5EF4-FFF2-40B4-BE49-F238E27FC236}">
                <a16:creationId xmlns:a16="http://schemas.microsoft.com/office/drawing/2014/main" id="{C33C9EAD-DB80-427B-BAE7-790874902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5" y="549275"/>
            <a:ext cx="3812974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69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345">
          <p15:clr>
            <a:srgbClr val="FBAE40"/>
          </p15:clr>
        </p15:guide>
        <p15:guide id="8" pos="438" userDrawn="1">
          <p15:clr>
            <a:srgbClr val="FBAE40"/>
          </p15:clr>
        </p15:guide>
        <p15:guide id="9" pos="6788" userDrawn="1">
          <p15:clr>
            <a:srgbClr val="FBAE40"/>
          </p15:clr>
        </p15:guide>
        <p15:guide id="10" pos="463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: 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ADF53B5-580D-4369-AE9F-E35E9BD47E3B}"/>
              </a:ext>
            </a:extLst>
          </p:cNvPr>
          <p:cNvSpPr/>
          <p:nvPr/>
        </p:nvSpPr>
        <p:spPr bwMode="auto">
          <a:xfrm>
            <a:off x="0" y="6236895"/>
            <a:ext cx="12191999" cy="623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4EA69D94-24CF-422E-BD8F-67BAB23A95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6317" y="6310313"/>
            <a:ext cx="3945683" cy="547687"/>
          </a:xfrm>
        </p:spPr>
        <p:txBody>
          <a:bodyPr/>
          <a:lstStyle>
            <a:lvl1pPr algn="l"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OFFICIAL-SENSITIVE</a:t>
            </a:r>
            <a:endParaRPr lang="en-US" dirty="0"/>
          </a:p>
        </p:txBody>
      </p:sp>
      <p:pic>
        <p:nvPicPr>
          <p:cNvPr id="12" name="Picture 11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5242A37E-5ABD-A44B-9073-CD216FAFFD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" r="57915" b="36285"/>
          <a:stretch/>
        </p:blipFill>
        <p:spPr>
          <a:xfrm>
            <a:off x="5090572" y="-369374"/>
            <a:ext cx="7101428" cy="7243846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471B769-37A4-44F8-BF05-8907EC0DA8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45039"/>
            <a:ext cx="4500563" cy="3370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[Presenter name(s)]</a:t>
            </a:r>
            <a:br>
              <a:rPr lang="en-US" dirty="0"/>
            </a:br>
            <a:endParaRPr lang="en-GB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4D96B22-1563-4AF0-87F8-31E8538211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5" y="4326861"/>
            <a:ext cx="2677603" cy="295080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[Date as 1 May 2022]</a:t>
            </a:r>
            <a:endParaRPr lang="en-GB" dirty="0"/>
          </a:p>
        </p:txBody>
      </p:sp>
      <p:pic>
        <p:nvPicPr>
          <p:cNvPr id="16" name="Picture 2" descr="G:\Communications\Content hub\Branding\Agency logos\DETAILED AW\Agency_3268_AW.png">
            <a:extLst>
              <a:ext uri="{FF2B5EF4-FFF2-40B4-BE49-F238E27FC236}">
                <a16:creationId xmlns:a16="http://schemas.microsoft.com/office/drawing/2014/main" id="{403A5EB2-ECA6-4968-9E0F-9671FD849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5" y="549275"/>
            <a:ext cx="3812974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">
            <a:extLst>
              <a:ext uri="{FF2B5EF4-FFF2-40B4-BE49-F238E27FC236}">
                <a16:creationId xmlns:a16="http://schemas.microsoft.com/office/drawing/2014/main" id="{700F5920-D3FF-4AA7-82D1-C49BF66C9B8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78074" y="2168525"/>
            <a:ext cx="8297652" cy="779851"/>
          </a:xfrm>
        </p:spPr>
        <p:txBody>
          <a:bodyPr/>
          <a:lstStyle>
            <a:lvl1pPr>
              <a:lnSpc>
                <a:spcPct val="85000"/>
              </a:lnSpc>
              <a:defRPr sz="5000">
                <a:solidFill>
                  <a:srgbClr val="006652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GB" altLang="en-US" noProof="0" dirty="0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9307793B-B97F-498F-9251-43709E1131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8238" y="2958054"/>
            <a:ext cx="6941288" cy="536181"/>
          </a:xfrm>
          <a:prstGeom prst="rect">
            <a:avLst/>
          </a:prstGeom>
        </p:spPr>
        <p:txBody>
          <a:bodyPr wrap="none" anchor="t" anchorCtr="0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GB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771302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438" userDrawn="1">
          <p15:clr>
            <a:srgbClr val="FBAE40"/>
          </p15:clr>
        </p15:guide>
        <p15:guide id="7" pos="7242" userDrawn="1">
          <p15:clr>
            <a:srgbClr val="FBAE40"/>
          </p15:clr>
        </p15:guide>
        <p15:guide id="8" orient="horz" pos="34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: Editabl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E9681850-F488-604E-85CB-54EFC356ED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8761752" y="2361446"/>
            <a:ext cx="3430247" cy="3966173"/>
          </a:xfrm>
          <a:custGeom>
            <a:avLst/>
            <a:gdLst>
              <a:gd name="connsiteX0" fmla="*/ 2242835 w 4501239"/>
              <a:gd name="connsiteY0" fmla="*/ 0 h 5175777"/>
              <a:gd name="connsiteX1" fmla="*/ 4501239 w 4501239"/>
              <a:gd name="connsiteY1" fmla="*/ 1333756 h 5175777"/>
              <a:gd name="connsiteX2" fmla="*/ 4501239 w 4501239"/>
              <a:gd name="connsiteY2" fmla="*/ 5175777 h 5175777"/>
              <a:gd name="connsiteX3" fmla="*/ 0 w 4501239"/>
              <a:gd name="connsiteY3" fmla="*/ 5175777 h 5175777"/>
              <a:gd name="connsiteX4" fmla="*/ 0 w 4501239"/>
              <a:gd name="connsiteY4" fmla="*/ 1324561 h 5175777"/>
              <a:gd name="connsiteX0" fmla="*/ 2242835 w 4516229"/>
              <a:gd name="connsiteY0" fmla="*/ 0 h 5175777"/>
              <a:gd name="connsiteX1" fmla="*/ 4501239 w 4516229"/>
              <a:gd name="connsiteY1" fmla="*/ 1333756 h 5175777"/>
              <a:gd name="connsiteX2" fmla="*/ 4516229 w 4516229"/>
              <a:gd name="connsiteY2" fmla="*/ 3781691 h 5175777"/>
              <a:gd name="connsiteX3" fmla="*/ 0 w 4516229"/>
              <a:gd name="connsiteY3" fmla="*/ 5175777 h 5175777"/>
              <a:gd name="connsiteX4" fmla="*/ 0 w 4516229"/>
              <a:gd name="connsiteY4" fmla="*/ 1324561 h 5175777"/>
              <a:gd name="connsiteX5" fmla="*/ 2242835 w 4516229"/>
              <a:gd name="connsiteY5" fmla="*/ 0 h 5175777"/>
              <a:gd name="connsiteX0" fmla="*/ 2242835 w 4516229"/>
              <a:gd name="connsiteY0" fmla="*/ 0 h 5194286"/>
              <a:gd name="connsiteX1" fmla="*/ 4501239 w 4516229"/>
              <a:gd name="connsiteY1" fmla="*/ 1333756 h 5194286"/>
              <a:gd name="connsiteX2" fmla="*/ 4516229 w 4516229"/>
              <a:gd name="connsiteY2" fmla="*/ 3781691 h 5194286"/>
              <a:gd name="connsiteX3" fmla="*/ 2027862 w 4516229"/>
              <a:gd name="connsiteY3" fmla="*/ 5194286 h 5194286"/>
              <a:gd name="connsiteX4" fmla="*/ 0 w 4516229"/>
              <a:gd name="connsiteY4" fmla="*/ 5175777 h 5194286"/>
              <a:gd name="connsiteX5" fmla="*/ 0 w 4516229"/>
              <a:gd name="connsiteY5" fmla="*/ 1324561 h 5194286"/>
              <a:gd name="connsiteX6" fmla="*/ 2242835 w 4516229"/>
              <a:gd name="connsiteY6" fmla="*/ 0 h 5194286"/>
              <a:gd name="connsiteX0" fmla="*/ 2242835 w 4516229"/>
              <a:gd name="connsiteY0" fmla="*/ 0 h 5194286"/>
              <a:gd name="connsiteX1" fmla="*/ 4501239 w 4516229"/>
              <a:gd name="connsiteY1" fmla="*/ 1333756 h 5194286"/>
              <a:gd name="connsiteX2" fmla="*/ 4516229 w 4516229"/>
              <a:gd name="connsiteY2" fmla="*/ 3781691 h 5194286"/>
              <a:gd name="connsiteX3" fmla="*/ 2027862 w 4516229"/>
              <a:gd name="connsiteY3" fmla="*/ 5194286 h 5194286"/>
              <a:gd name="connsiteX4" fmla="*/ 0 w 4516229"/>
              <a:gd name="connsiteY4" fmla="*/ 3871633 h 5194286"/>
              <a:gd name="connsiteX5" fmla="*/ 0 w 4516229"/>
              <a:gd name="connsiteY5" fmla="*/ 1324561 h 5194286"/>
              <a:gd name="connsiteX6" fmla="*/ 2242835 w 4516229"/>
              <a:gd name="connsiteY6" fmla="*/ 0 h 5194286"/>
              <a:gd name="connsiteX0" fmla="*/ 2242835 w 4516229"/>
              <a:gd name="connsiteY0" fmla="*/ 0 h 3871633"/>
              <a:gd name="connsiteX1" fmla="*/ 4501239 w 4516229"/>
              <a:gd name="connsiteY1" fmla="*/ 1333756 h 3871633"/>
              <a:gd name="connsiteX2" fmla="*/ 4516229 w 4516229"/>
              <a:gd name="connsiteY2" fmla="*/ 3781691 h 3871633"/>
              <a:gd name="connsiteX3" fmla="*/ 2222734 w 4516229"/>
              <a:gd name="connsiteY3" fmla="*/ 232542 h 3871633"/>
              <a:gd name="connsiteX4" fmla="*/ 0 w 4516229"/>
              <a:gd name="connsiteY4" fmla="*/ 3871633 h 3871633"/>
              <a:gd name="connsiteX5" fmla="*/ 0 w 4516229"/>
              <a:gd name="connsiteY5" fmla="*/ 1324561 h 3871633"/>
              <a:gd name="connsiteX6" fmla="*/ 2242835 w 4516229"/>
              <a:gd name="connsiteY6" fmla="*/ 0 h 3871633"/>
              <a:gd name="connsiteX0" fmla="*/ 2242835 w 4516229"/>
              <a:gd name="connsiteY0" fmla="*/ 0 h 5134325"/>
              <a:gd name="connsiteX1" fmla="*/ 4501239 w 4516229"/>
              <a:gd name="connsiteY1" fmla="*/ 1333756 h 5134325"/>
              <a:gd name="connsiteX2" fmla="*/ 4516229 w 4516229"/>
              <a:gd name="connsiteY2" fmla="*/ 3781691 h 5134325"/>
              <a:gd name="connsiteX3" fmla="*/ 2177764 w 4516229"/>
              <a:gd name="connsiteY3" fmla="*/ 5134325 h 5134325"/>
              <a:gd name="connsiteX4" fmla="*/ 0 w 4516229"/>
              <a:gd name="connsiteY4" fmla="*/ 3871633 h 5134325"/>
              <a:gd name="connsiteX5" fmla="*/ 0 w 4516229"/>
              <a:gd name="connsiteY5" fmla="*/ 1324561 h 5134325"/>
              <a:gd name="connsiteX6" fmla="*/ 2242835 w 4516229"/>
              <a:gd name="connsiteY6" fmla="*/ 0 h 5134325"/>
              <a:gd name="connsiteX0" fmla="*/ 2242835 w 4516229"/>
              <a:gd name="connsiteY0" fmla="*/ 0 h 5194286"/>
              <a:gd name="connsiteX1" fmla="*/ 4501239 w 4516229"/>
              <a:gd name="connsiteY1" fmla="*/ 1333756 h 5194286"/>
              <a:gd name="connsiteX2" fmla="*/ 4516229 w 4516229"/>
              <a:gd name="connsiteY2" fmla="*/ 3781691 h 5194286"/>
              <a:gd name="connsiteX3" fmla="*/ 2222735 w 4516229"/>
              <a:gd name="connsiteY3" fmla="*/ 5194286 h 5194286"/>
              <a:gd name="connsiteX4" fmla="*/ 0 w 4516229"/>
              <a:gd name="connsiteY4" fmla="*/ 3871633 h 5194286"/>
              <a:gd name="connsiteX5" fmla="*/ 0 w 4516229"/>
              <a:gd name="connsiteY5" fmla="*/ 1324561 h 5194286"/>
              <a:gd name="connsiteX6" fmla="*/ 2242835 w 4516229"/>
              <a:gd name="connsiteY6" fmla="*/ 0 h 5194286"/>
              <a:gd name="connsiteX0" fmla="*/ 2242835 w 4501903"/>
              <a:gd name="connsiteY0" fmla="*/ 0 h 5194286"/>
              <a:gd name="connsiteX1" fmla="*/ 4501239 w 4501903"/>
              <a:gd name="connsiteY1" fmla="*/ 1333756 h 5194286"/>
              <a:gd name="connsiteX2" fmla="*/ 4486248 w 4501903"/>
              <a:gd name="connsiteY2" fmla="*/ 3856642 h 5194286"/>
              <a:gd name="connsiteX3" fmla="*/ 2222735 w 4501903"/>
              <a:gd name="connsiteY3" fmla="*/ 5194286 h 5194286"/>
              <a:gd name="connsiteX4" fmla="*/ 0 w 4501903"/>
              <a:gd name="connsiteY4" fmla="*/ 3871633 h 5194286"/>
              <a:gd name="connsiteX5" fmla="*/ 0 w 4501903"/>
              <a:gd name="connsiteY5" fmla="*/ 1324561 h 5194286"/>
              <a:gd name="connsiteX6" fmla="*/ 2242835 w 4501903"/>
              <a:gd name="connsiteY6" fmla="*/ 0 h 5194286"/>
              <a:gd name="connsiteX0" fmla="*/ 2242835 w 4501903"/>
              <a:gd name="connsiteY0" fmla="*/ 0 h 5194286"/>
              <a:gd name="connsiteX1" fmla="*/ 4501239 w 4501903"/>
              <a:gd name="connsiteY1" fmla="*/ 1333756 h 5194286"/>
              <a:gd name="connsiteX2" fmla="*/ 4486248 w 4501903"/>
              <a:gd name="connsiteY2" fmla="*/ 3856642 h 5194286"/>
              <a:gd name="connsiteX3" fmla="*/ 2222735 w 4501903"/>
              <a:gd name="connsiteY3" fmla="*/ 5194286 h 5194286"/>
              <a:gd name="connsiteX4" fmla="*/ 449705 w 4501903"/>
              <a:gd name="connsiteY4" fmla="*/ 3901614 h 5194286"/>
              <a:gd name="connsiteX5" fmla="*/ 0 w 4501903"/>
              <a:gd name="connsiteY5" fmla="*/ 1324561 h 5194286"/>
              <a:gd name="connsiteX6" fmla="*/ 2242835 w 4501903"/>
              <a:gd name="connsiteY6" fmla="*/ 0 h 5194286"/>
              <a:gd name="connsiteX0" fmla="*/ 2242835 w 4501903"/>
              <a:gd name="connsiteY0" fmla="*/ 0 h 5194286"/>
              <a:gd name="connsiteX1" fmla="*/ 4501239 w 4501903"/>
              <a:gd name="connsiteY1" fmla="*/ 1333756 h 5194286"/>
              <a:gd name="connsiteX2" fmla="*/ 4486248 w 4501903"/>
              <a:gd name="connsiteY2" fmla="*/ 3856642 h 5194286"/>
              <a:gd name="connsiteX3" fmla="*/ 2222735 w 4501903"/>
              <a:gd name="connsiteY3" fmla="*/ 5194286 h 5194286"/>
              <a:gd name="connsiteX4" fmla="*/ 14990 w 4501903"/>
              <a:gd name="connsiteY4" fmla="*/ 3841654 h 5194286"/>
              <a:gd name="connsiteX5" fmla="*/ 0 w 4501903"/>
              <a:gd name="connsiteY5" fmla="*/ 1324561 h 5194286"/>
              <a:gd name="connsiteX6" fmla="*/ 2242835 w 4501903"/>
              <a:gd name="connsiteY6" fmla="*/ 0 h 5194286"/>
              <a:gd name="connsiteX0" fmla="*/ 2242835 w 4501260"/>
              <a:gd name="connsiteY0" fmla="*/ 0 h 5194286"/>
              <a:gd name="connsiteX1" fmla="*/ 4501239 w 4501260"/>
              <a:gd name="connsiteY1" fmla="*/ 1333756 h 5194286"/>
              <a:gd name="connsiteX2" fmla="*/ 3631809 w 4501260"/>
              <a:gd name="connsiteY2" fmla="*/ 3496878 h 5194286"/>
              <a:gd name="connsiteX3" fmla="*/ 2222735 w 4501260"/>
              <a:gd name="connsiteY3" fmla="*/ 5194286 h 5194286"/>
              <a:gd name="connsiteX4" fmla="*/ 14990 w 4501260"/>
              <a:gd name="connsiteY4" fmla="*/ 3841654 h 5194286"/>
              <a:gd name="connsiteX5" fmla="*/ 0 w 4501260"/>
              <a:gd name="connsiteY5" fmla="*/ 1324561 h 5194286"/>
              <a:gd name="connsiteX6" fmla="*/ 2242835 w 4501260"/>
              <a:gd name="connsiteY6" fmla="*/ 0 h 5194286"/>
              <a:gd name="connsiteX0" fmla="*/ 2242835 w 4502681"/>
              <a:gd name="connsiteY0" fmla="*/ 0 h 5194286"/>
              <a:gd name="connsiteX1" fmla="*/ 4501239 w 4502681"/>
              <a:gd name="connsiteY1" fmla="*/ 1333756 h 5194286"/>
              <a:gd name="connsiteX2" fmla="*/ 4501238 w 4502681"/>
              <a:gd name="connsiteY2" fmla="*/ 3841651 h 5194286"/>
              <a:gd name="connsiteX3" fmla="*/ 2222735 w 4502681"/>
              <a:gd name="connsiteY3" fmla="*/ 5194286 h 5194286"/>
              <a:gd name="connsiteX4" fmla="*/ 14990 w 4502681"/>
              <a:gd name="connsiteY4" fmla="*/ 3841654 h 5194286"/>
              <a:gd name="connsiteX5" fmla="*/ 0 w 4502681"/>
              <a:gd name="connsiteY5" fmla="*/ 1324561 h 5194286"/>
              <a:gd name="connsiteX6" fmla="*/ 2242835 w 4502681"/>
              <a:gd name="connsiteY6" fmla="*/ 0 h 5194286"/>
              <a:gd name="connsiteX0" fmla="*/ 2242835 w 4501915"/>
              <a:gd name="connsiteY0" fmla="*/ 0 h 5194286"/>
              <a:gd name="connsiteX1" fmla="*/ 4501239 w 4501915"/>
              <a:gd name="connsiteY1" fmla="*/ 1333756 h 5194286"/>
              <a:gd name="connsiteX2" fmla="*/ 4501238 w 4501915"/>
              <a:gd name="connsiteY2" fmla="*/ 3841651 h 5194286"/>
              <a:gd name="connsiteX3" fmla="*/ 2222735 w 4501915"/>
              <a:gd name="connsiteY3" fmla="*/ 5194286 h 5194286"/>
              <a:gd name="connsiteX4" fmla="*/ 14990 w 4501915"/>
              <a:gd name="connsiteY4" fmla="*/ 3841654 h 5194286"/>
              <a:gd name="connsiteX5" fmla="*/ 0 w 4501915"/>
              <a:gd name="connsiteY5" fmla="*/ 1324561 h 5194286"/>
              <a:gd name="connsiteX6" fmla="*/ 2242835 w 4501915"/>
              <a:gd name="connsiteY6" fmla="*/ 0 h 5194286"/>
              <a:gd name="connsiteX0" fmla="*/ 2242835 w 4501380"/>
              <a:gd name="connsiteY0" fmla="*/ 0 h 5194286"/>
              <a:gd name="connsiteX1" fmla="*/ 4501239 w 4501380"/>
              <a:gd name="connsiteY1" fmla="*/ 1333756 h 5194286"/>
              <a:gd name="connsiteX2" fmla="*/ 4397543 w 4501380"/>
              <a:gd name="connsiteY2" fmla="*/ 3653115 h 5194286"/>
              <a:gd name="connsiteX3" fmla="*/ 2222735 w 4501380"/>
              <a:gd name="connsiteY3" fmla="*/ 5194286 h 5194286"/>
              <a:gd name="connsiteX4" fmla="*/ 14990 w 4501380"/>
              <a:gd name="connsiteY4" fmla="*/ 3841654 h 5194286"/>
              <a:gd name="connsiteX5" fmla="*/ 0 w 4501380"/>
              <a:gd name="connsiteY5" fmla="*/ 1324561 h 5194286"/>
              <a:gd name="connsiteX6" fmla="*/ 2242835 w 4501380"/>
              <a:gd name="connsiteY6" fmla="*/ 0 h 5194286"/>
              <a:gd name="connsiteX0" fmla="*/ 2242835 w 4503125"/>
              <a:gd name="connsiteY0" fmla="*/ 0 h 5194286"/>
              <a:gd name="connsiteX1" fmla="*/ 4501239 w 4503125"/>
              <a:gd name="connsiteY1" fmla="*/ 1333756 h 5194286"/>
              <a:gd name="connsiteX2" fmla="*/ 4397543 w 4503125"/>
              <a:gd name="connsiteY2" fmla="*/ 3653115 h 5194286"/>
              <a:gd name="connsiteX3" fmla="*/ 2222735 w 4503125"/>
              <a:gd name="connsiteY3" fmla="*/ 5194286 h 5194286"/>
              <a:gd name="connsiteX4" fmla="*/ 14990 w 4503125"/>
              <a:gd name="connsiteY4" fmla="*/ 3841654 h 5194286"/>
              <a:gd name="connsiteX5" fmla="*/ 0 w 4503125"/>
              <a:gd name="connsiteY5" fmla="*/ 1324561 h 5194286"/>
              <a:gd name="connsiteX6" fmla="*/ 2242835 w 4503125"/>
              <a:gd name="connsiteY6" fmla="*/ 0 h 5194286"/>
              <a:gd name="connsiteX0" fmla="*/ 2242835 w 4552139"/>
              <a:gd name="connsiteY0" fmla="*/ 0 h 5194286"/>
              <a:gd name="connsiteX1" fmla="*/ 4501239 w 4552139"/>
              <a:gd name="connsiteY1" fmla="*/ 1333756 h 5194286"/>
              <a:gd name="connsiteX2" fmla="*/ 4501238 w 4552139"/>
              <a:gd name="connsiteY2" fmla="*/ 3851078 h 5194286"/>
              <a:gd name="connsiteX3" fmla="*/ 2222735 w 4552139"/>
              <a:gd name="connsiteY3" fmla="*/ 5194286 h 5194286"/>
              <a:gd name="connsiteX4" fmla="*/ 14990 w 4552139"/>
              <a:gd name="connsiteY4" fmla="*/ 3841654 h 5194286"/>
              <a:gd name="connsiteX5" fmla="*/ 0 w 4552139"/>
              <a:gd name="connsiteY5" fmla="*/ 1324561 h 5194286"/>
              <a:gd name="connsiteX6" fmla="*/ 2242835 w 4552139"/>
              <a:gd name="connsiteY6" fmla="*/ 0 h 5194286"/>
              <a:gd name="connsiteX0" fmla="*/ 2242835 w 4502258"/>
              <a:gd name="connsiteY0" fmla="*/ 0 h 5194286"/>
              <a:gd name="connsiteX1" fmla="*/ 4501239 w 4502258"/>
              <a:gd name="connsiteY1" fmla="*/ 1333756 h 5194286"/>
              <a:gd name="connsiteX2" fmla="*/ 4501238 w 4502258"/>
              <a:gd name="connsiteY2" fmla="*/ 3851078 h 5194286"/>
              <a:gd name="connsiteX3" fmla="*/ 2222735 w 4502258"/>
              <a:gd name="connsiteY3" fmla="*/ 5194286 h 5194286"/>
              <a:gd name="connsiteX4" fmla="*/ 14990 w 4502258"/>
              <a:gd name="connsiteY4" fmla="*/ 3841654 h 5194286"/>
              <a:gd name="connsiteX5" fmla="*/ 0 w 4502258"/>
              <a:gd name="connsiteY5" fmla="*/ 1324561 h 5194286"/>
              <a:gd name="connsiteX6" fmla="*/ 2242835 w 4502258"/>
              <a:gd name="connsiteY6" fmla="*/ 0 h 5194286"/>
              <a:gd name="connsiteX0" fmla="*/ 2242835 w 4506296"/>
              <a:gd name="connsiteY0" fmla="*/ 0 h 5194286"/>
              <a:gd name="connsiteX1" fmla="*/ 4501239 w 4506296"/>
              <a:gd name="connsiteY1" fmla="*/ 1333756 h 5194286"/>
              <a:gd name="connsiteX2" fmla="*/ 4501238 w 4506296"/>
              <a:gd name="connsiteY2" fmla="*/ 3851078 h 5194286"/>
              <a:gd name="connsiteX3" fmla="*/ 2222735 w 4506296"/>
              <a:gd name="connsiteY3" fmla="*/ 5194286 h 5194286"/>
              <a:gd name="connsiteX4" fmla="*/ 14990 w 4506296"/>
              <a:gd name="connsiteY4" fmla="*/ 3841654 h 5194286"/>
              <a:gd name="connsiteX5" fmla="*/ 0 w 4506296"/>
              <a:gd name="connsiteY5" fmla="*/ 1324561 h 5194286"/>
              <a:gd name="connsiteX6" fmla="*/ 2242835 w 4506296"/>
              <a:gd name="connsiteY6" fmla="*/ 0 h 5194286"/>
              <a:gd name="connsiteX0" fmla="*/ 2228951 w 4492412"/>
              <a:gd name="connsiteY0" fmla="*/ 0 h 5194286"/>
              <a:gd name="connsiteX1" fmla="*/ 4487355 w 4492412"/>
              <a:gd name="connsiteY1" fmla="*/ 1333756 h 5194286"/>
              <a:gd name="connsiteX2" fmla="*/ 4487354 w 4492412"/>
              <a:gd name="connsiteY2" fmla="*/ 3851078 h 5194286"/>
              <a:gd name="connsiteX3" fmla="*/ 2208851 w 4492412"/>
              <a:gd name="connsiteY3" fmla="*/ 5194286 h 5194286"/>
              <a:gd name="connsiteX4" fmla="*/ 1106 w 4492412"/>
              <a:gd name="connsiteY4" fmla="*/ 3841654 h 5194286"/>
              <a:gd name="connsiteX5" fmla="*/ 4970 w 4492412"/>
              <a:gd name="connsiteY5" fmla="*/ 1333988 h 5194286"/>
              <a:gd name="connsiteX6" fmla="*/ 2228951 w 4492412"/>
              <a:gd name="connsiteY6" fmla="*/ 0 h 519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2412" h="5194286">
                <a:moveTo>
                  <a:pt x="2228951" y="0"/>
                </a:moveTo>
                <a:lnTo>
                  <a:pt x="4487355" y="1333756"/>
                </a:lnTo>
                <a:cubicBezTo>
                  <a:pt x="4492352" y="2149734"/>
                  <a:pt x="4495646" y="3066780"/>
                  <a:pt x="4487354" y="3851078"/>
                </a:cubicBezTo>
                <a:cubicBezTo>
                  <a:pt x="4307472" y="3907215"/>
                  <a:pt x="2388733" y="5138149"/>
                  <a:pt x="2208851" y="5194286"/>
                </a:cubicBezTo>
                <a:lnTo>
                  <a:pt x="1106" y="3841654"/>
                </a:lnTo>
                <a:cubicBezTo>
                  <a:pt x="-3891" y="3002623"/>
                  <a:pt x="9967" y="2173019"/>
                  <a:pt x="4970" y="1333988"/>
                </a:cubicBezTo>
                <a:lnTo>
                  <a:pt x="2228951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E3086C8C-F063-734D-909A-8A107BC2FE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6757261" y="3624064"/>
            <a:ext cx="2796952" cy="3233936"/>
          </a:xfrm>
          <a:custGeom>
            <a:avLst/>
            <a:gdLst>
              <a:gd name="connsiteX0" fmla="*/ 2242835 w 4501239"/>
              <a:gd name="connsiteY0" fmla="*/ 0 h 5175777"/>
              <a:gd name="connsiteX1" fmla="*/ 4501239 w 4501239"/>
              <a:gd name="connsiteY1" fmla="*/ 1333756 h 5175777"/>
              <a:gd name="connsiteX2" fmla="*/ 4501239 w 4501239"/>
              <a:gd name="connsiteY2" fmla="*/ 5175777 h 5175777"/>
              <a:gd name="connsiteX3" fmla="*/ 0 w 4501239"/>
              <a:gd name="connsiteY3" fmla="*/ 5175777 h 5175777"/>
              <a:gd name="connsiteX4" fmla="*/ 0 w 4501239"/>
              <a:gd name="connsiteY4" fmla="*/ 1324561 h 5175777"/>
              <a:gd name="connsiteX0" fmla="*/ 2242835 w 4516229"/>
              <a:gd name="connsiteY0" fmla="*/ 0 h 5175777"/>
              <a:gd name="connsiteX1" fmla="*/ 4501239 w 4516229"/>
              <a:gd name="connsiteY1" fmla="*/ 1333756 h 5175777"/>
              <a:gd name="connsiteX2" fmla="*/ 4516229 w 4516229"/>
              <a:gd name="connsiteY2" fmla="*/ 3781691 h 5175777"/>
              <a:gd name="connsiteX3" fmla="*/ 0 w 4516229"/>
              <a:gd name="connsiteY3" fmla="*/ 5175777 h 5175777"/>
              <a:gd name="connsiteX4" fmla="*/ 0 w 4516229"/>
              <a:gd name="connsiteY4" fmla="*/ 1324561 h 5175777"/>
              <a:gd name="connsiteX5" fmla="*/ 2242835 w 4516229"/>
              <a:gd name="connsiteY5" fmla="*/ 0 h 5175777"/>
              <a:gd name="connsiteX0" fmla="*/ 2242835 w 4516229"/>
              <a:gd name="connsiteY0" fmla="*/ 0 h 5194286"/>
              <a:gd name="connsiteX1" fmla="*/ 4501239 w 4516229"/>
              <a:gd name="connsiteY1" fmla="*/ 1333756 h 5194286"/>
              <a:gd name="connsiteX2" fmla="*/ 4516229 w 4516229"/>
              <a:gd name="connsiteY2" fmla="*/ 3781691 h 5194286"/>
              <a:gd name="connsiteX3" fmla="*/ 2027862 w 4516229"/>
              <a:gd name="connsiteY3" fmla="*/ 5194286 h 5194286"/>
              <a:gd name="connsiteX4" fmla="*/ 0 w 4516229"/>
              <a:gd name="connsiteY4" fmla="*/ 5175777 h 5194286"/>
              <a:gd name="connsiteX5" fmla="*/ 0 w 4516229"/>
              <a:gd name="connsiteY5" fmla="*/ 1324561 h 5194286"/>
              <a:gd name="connsiteX6" fmla="*/ 2242835 w 4516229"/>
              <a:gd name="connsiteY6" fmla="*/ 0 h 5194286"/>
              <a:gd name="connsiteX0" fmla="*/ 2242835 w 4516229"/>
              <a:gd name="connsiteY0" fmla="*/ 0 h 5194286"/>
              <a:gd name="connsiteX1" fmla="*/ 4501239 w 4516229"/>
              <a:gd name="connsiteY1" fmla="*/ 1333756 h 5194286"/>
              <a:gd name="connsiteX2" fmla="*/ 4516229 w 4516229"/>
              <a:gd name="connsiteY2" fmla="*/ 3781691 h 5194286"/>
              <a:gd name="connsiteX3" fmla="*/ 2027862 w 4516229"/>
              <a:gd name="connsiteY3" fmla="*/ 5194286 h 5194286"/>
              <a:gd name="connsiteX4" fmla="*/ 0 w 4516229"/>
              <a:gd name="connsiteY4" fmla="*/ 3871633 h 5194286"/>
              <a:gd name="connsiteX5" fmla="*/ 0 w 4516229"/>
              <a:gd name="connsiteY5" fmla="*/ 1324561 h 5194286"/>
              <a:gd name="connsiteX6" fmla="*/ 2242835 w 4516229"/>
              <a:gd name="connsiteY6" fmla="*/ 0 h 5194286"/>
              <a:gd name="connsiteX0" fmla="*/ 2242835 w 4516229"/>
              <a:gd name="connsiteY0" fmla="*/ 0 h 3871633"/>
              <a:gd name="connsiteX1" fmla="*/ 4501239 w 4516229"/>
              <a:gd name="connsiteY1" fmla="*/ 1333756 h 3871633"/>
              <a:gd name="connsiteX2" fmla="*/ 4516229 w 4516229"/>
              <a:gd name="connsiteY2" fmla="*/ 3781691 h 3871633"/>
              <a:gd name="connsiteX3" fmla="*/ 2222734 w 4516229"/>
              <a:gd name="connsiteY3" fmla="*/ 232542 h 3871633"/>
              <a:gd name="connsiteX4" fmla="*/ 0 w 4516229"/>
              <a:gd name="connsiteY4" fmla="*/ 3871633 h 3871633"/>
              <a:gd name="connsiteX5" fmla="*/ 0 w 4516229"/>
              <a:gd name="connsiteY5" fmla="*/ 1324561 h 3871633"/>
              <a:gd name="connsiteX6" fmla="*/ 2242835 w 4516229"/>
              <a:gd name="connsiteY6" fmla="*/ 0 h 3871633"/>
              <a:gd name="connsiteX0" fmla="*/ 2242835 w 4516229"/>
              <a:gd name="connsiteY0" fmla="*/ 0 h 5134325"/>
              <a:gd name="connsiteX1" fmla="*/ 4501239 w 4516229"/>
              <a:gd name="connsiteY1" fmla="*/ 1333756 h 5134325"/>
              <a:gd name="connsiteX2" fmla="*/ 4516229 w 4516229"/>
              <a:gd name="connsiteY2" fmla="*/ 3781691 h 5134325"/>
              <a:gd name="connsiteX3" fmla="*/ 2177764 w 4516229"/>
              <a:gd name="connsiteY3" fmla="*/ 5134325 h 5134325"/>
              <a:gd name="connsiteX4" fmla="*/ 0 w 4516229"/>
              <a:gd name="connsiteY4" fmla="*/ 3871633 h 5134325"/>
              <a:gd name="connsiteX5" fmla="*/ 0 w 4516229"/>
              <a:gd name="connsiteY5" fmla="*/ 1324561 h 5134325"/>
              <a:gd name="connsiteX6" fmla="*/ 2242835 w 4516229"/>
              <a:gd name="connsiteY6" fmla="*/ 0 h 5134325"/>
              <a:gd name="connsiteX0" fmla="*/ 2242835 w 4516229"/>
              <a:gd name="connsiteY0" fmla="*/ 0 h 5194286"/>
              <a:gd name="connsiteX1" fmla="*/ 4501239 w 4516229"/>
              <a:gd name="connsiteY1" fmla="*/ 1333756 h 5194286"/>
              <a:gd name="connsiteX2" fmla="*/ 4516229 w 4516229"/>
              <a:gd name="connsiteY2" fmla="*/ 3781691 h 5194286"/>
              <a:gd name="connsiteX3" fmla="*/ 2222735 w 4516229"/>
              <a:gd name="connsiteY3" fmla="*/ 5194286 h 5194286"/>
              <a:gd name="connsiteX4" fmla="*/ 0 w 4516229"/>
              <a:gd name="connsiteY4" fmla="*/ 3871633 h 5194286"/>
              <a:gd name="connsiteX5" fmla="*/ 0 w 4516229"/>
              <a:gd name="connsiteY5" fmla="*/ 1324561 h 5194286"/>
              <a:gd name="connsiteX6" fmla="*/ 2242835 w 4516229"/>
              <a:gd name="connsiteY6" fmla="*/ 0 h 5194286"/>
              <a:gd name="connsiteX0" fmla="*/ 2242835 w 4501903"/>
              <a:gd name="connsiteY0" fmla="*/ 0 h 5194286"/>
              <a:gd name="connsiteX1" fmla="*/ 4501239 w 4501903"/>
              <a:gd name="connsiteY1" fmla="*/ 1333756 h 5194286"/>
              <a:gd name="connsiteX2" fmla="*/ 4486248 w 4501903"/>
              <a:gd name="connsiteY2" fmla="*/ 3856642 h 5194286"/>
              <a:gd name="connsiteX3" fmla="*/ 2222735 w 4501903"/>
              <a:gd name="connsiteY3" fmla="*/ 5194286 h 5194286"/>
              <a:gd name="connsiteX4" fmla="*/ 0 w 4501903"/>
              <a:gd name="connsiteY4" fmla="*/ 3871633 h 5194286"/>
              <a:gd name="connsiteX5" fmla="*/ 0 w 4501903"/>
              <a:gd name="connsiteY5" fmla="*/ 1324561 h 5194286"/>
              <a:gd name="connsiteX6" fmla="*/ 2242835 w 4501903"/>
              <a:gd name="connsiteY6" fmla="*/ 0 h 5194286"/>
              <a:gd name="connsiteX0" fmla="*/ 2242835 w 4501903"/>
              <a:gd name="connsiteY0" fmla="*/ 0 h 5194286"/>
              <a:gd name="connsiteX1" fmla="*/ 4501239 w 4501903"/>
              <a:gd name="connsiteY1" fmla="*/ 1333756 h 5194286"/>
              <a:gd name="connsiteX2" fmla="*/ 4486248 w 4501903"/>
              <a:gd name="connsiteY2" fmla="*/ 3856642 h 5194286"/>
              <a:gd name="connsiteX3" fmla="*/ 2222735 w 4501903"/>
              <a:gd name="connsiteY3" fmla="*/ 5194286 h 5194286"/>
              <a:gd name="connsiteX4" fmla="*/ 449705 w 4501903"/>
              <a:gd name="connsiteY4" fmla="*/ 3901614 h 5194286"/>
              <a:gd name="connsiteX5" fmla="*/ 0 w 4501903"/>
              <a:gd name="connsiteY5" fmla="*/ 1324561 h 5194286"/>
              <a:gd name="connsiteX6" fmla="*/ 2242835 w 4501903"/>
              <a:gd name="connsiteY6" fmla="*/ 0 h 5194286"/>
              <a:gd name="connsiteX0" fmla="*/ 2242835 w 4501903"/>
              <a:gd name="connsiteY0" fmla="*/ 0 h 5194286"/>
              <a:gd name="connsiteX1" fmla="*/ 4501239 w 4501903"/>
              <a:gd name="connsiteY1" fmla="*/ 1333756 h 5194286"/>
              <a:gd name="connsiteX2" fmla="*/ 4486248 w 4501903"/>
              <a:gd name="connsiteY2" fmla="*/ 3856642 h 5194286"/>
              <a:gd name="connsiteX3" fmla="*/ 2222735 w 4501903"/>
              <a:gd name="connsiteY3" fmla="*/ 5194286 h 5194286"/>
              <a:gd name="connsiteX4" fmla="*/ 14990 w 4501903"/>
              <a:gd name="connsiteY4" fmla="*/ 3841654 h 5194286"/>
              <a:gd name="connsiteX5" fmla="*/ 0 w 4501903"/>
              <a:gd name="connsiteY5" fmla="*/ 1324561 h 5194286"/>
              <a:gd name="connsiteX6" fmla="*/ 2242835 w 4501903"/>
              <a:gd name="connsiteY6" fmla="*/ 0 h 5194286"/>
              <a:gd name="connsiteX0" fmla="*/ 2242835 w 4501260"/>
              <a:gd name="connsiteY0" fmla="*/ 0 h 5194286"/>
              <a:gd name="connsiteX1" fmla="*/ 4501239 w 4501260"/>
              <a:gd name="connsiteY1" fmla="*/ 1333756 h 5194286"/>
              <a:gd name="connsiteX2" fmla="*/ 3631809 w 4501260"/>
              <a:gd name="connsiteY2" fmla="*/ 3496878 h 5194286"/>
              <a:gd name="connsiteX3" fmla="*/ 2222735 w 4501260"/>
              <a:gd name="connsiteY3" fmla="*/ 5194286 h 5194286"/>
              <a:gd name="connsiteX4" fmla="*/ 14990 w 4501260"/>
              <a:gd name="connsiteY4" fmla="*/ 3841654 h 5194286"/>
              <a:gd name="connsiteX5" fmla="*/ 0 w 4501260"/>
              <a:gd name="connsiteY5" fmla="*/ 1324561 h 5194286"/>
              <a:gd name="connsiteX6" fmla="*/ 2242835 w 4501260"/>
              <a:gd name="connsiteY6" fmla="*/ 0 h 5194286"/>
              <a:gd name="connsiteX0" fmla="*/ 2242835 w 4502681"/>
              <a:gd name="connsiteY0" fmla="*/ 0 h 5194286"/>
              <a:gd name="connsiteX1" fmla="*/ 4501239 w 4502681"/>
              <a:gd name="connsiteY1" fmla="*/ 1333756 h 5194286"/>
              <a:gd name="connsiteX2" fmla="*/ 4501238 w 4502681"/>
              <a:gd name="connsiteY2" fmla="*/ 3841651 h 5194286"/>
              <a:gd name="connsiteX3" fmla="*/ 2222735 w 4502681"/>
              <a:gd name="connsiteY3" fmla="*/ 5194286 h 5194286"/>
              <a:gd name="connsiteX4" fmla="*/ 14990 w 4502681"/>
              <a:gd name="connsiteY4" fmla="*/ 3841654 h 5194286"/>
              <a:gd name="connsiteX5" fmla="*/ 0 w 4502681"/>
              <a:gd name="connsiteY5" fmla="*/ 1324561 h 5194286"/>
              <a:gd name="connsiteX6" fmla="*/ 2242835 w 4502681"/>
              <a:gd name="connsiteY6" fmla="*/ 0 h 5194286"/>
              <a:gd name="connsiteX0" fmla="*/ 2242835 w 4501915"/>
              <a:gd name="connsiteY0" fmla="*/ 0 h 5194286"/>
              <a:gd name="connsiteX1" fmla="*/ 4501239 w 4501915"/>
              <a:gd name="connsiteY1" fmla="*/ 1333756 h 5194286"/>
              <a:gd name="connsiteX2" fmla="*/ 4501238 w 4501915"/>
              <a:gd name="connsiteY2" fmla="*/ 3841651 h 5194286"/>
              <a:gd name="connsiteX3" fmla="*/ 2222735 w 4501915"/>
              <a:gd name="connsiteY3" fmla="*/ 5194286 h 5194286"/>
              <a:gd name="connsiteX4" fmla="*/ 14990 w 4501915"/>
              <a:gd name="connsiteY4" fmla="*/ 3841654 h 5194286"/>
              <a:gd name="connsiteX5" fmla="*/ 0 w 4501915"/>
              <a:gd name="connsiteY5" fmla="*/ 1324561 h 5194286"/>
              <a:gd name="connsiteX6" fmla="*/ 2242835 w 4501915"/>
              <a:gd name="connsiteY6" fmla="*/ 0 h 5194286"/>
              <a:gd name="connsiteX0" fmla="*/ 2242835 w 4501380"/>
              <a:gd name="connsiteY0" fmla="*/ 0 h 5194286"/>
              <a:gd name="connsiteX1" fmla="*/ 4501239 w 4501380"/>
              <a:gd name="connsiteY1" fmla="*/ 1333756 h 5194286"/>
              <a:gd name="connsiteX2" fmla="*/ 4397543 w 4501380"/>
              <a:gd name="connsiteY2" fmla="*/ 3653115 h 5194286"/>
              <a:gd name="connsiteX3" fmla="*/ 2222735 w 4501380"/>
              <a:gd name="connsiteY3" fmla="*/ 5194286 h 5194286"/>
              <a:gd name="connsiteX4" fmla="*/ 14990 w 4501380"/>
              <a:gd name="connsiteY4" fmla="*/ 3841654 h 5194286"/>
              <a:gd name="connsiteX5" fmla="*/ 0 w 4501380"/>
              <a:gd name="connsiteY5" fmla="*/ 1324561 h 5194286"/>
              <a:gd name="connsiteX6" fmla="*/ 2242835 w 4501380"/>
              <a:gd name="connsiteY6" fmla="*/ 0 h 5194286"/>
              <a:gd name="connsiteX0" fmla="*/ 2242835 w 4503125"/>
              <a:gd name="connsiteY0" fmla="*/ 0 h 5194286"/>
              <a:gd name="connsiteX1" fmla="*/ 4501239 w 4503125"/>
              <a:gd name="connsiteY1" fmla="*/ 1333756 h 5194286"/>
              <a:gd name="connsiteX2" fmla="*/ 4397543 w 4503125"/>
              <a:gd name="connsiteY2" fmla="*/ 3653115 h 5194286"/>
              <a:gd name="connsiteX3" fmla="*/ 2222735 w 4503125"/>
              <a:gd name="connsiteY3" fmla="*/ 5194286 h 5194286"/>
              <a:gd name="connsiteX4" fmla="*/ 14990 w 4503125"/>
              <a:gd name="connsiteY4" fmla="*/ 3841654 h 5194286"/>
              <a:gd name="connsiteX5" fmla="*/ 0 w 4503125"/>
              <a:gd name="connsiteY5" fmla="*/ 1324561 h 5194286"/>
              <a:gd name="connsiteX6" fmla="*/ 2242835 w 4503125"/>
              <a:gd name="connsiteY6" fmla="*/ 0 h 5194286"/>
              <a:gd name="connsiteX0" fmla="*/ 2242835 w 4552139"/>
              <a:gd name="connsiteY0" fmla="*/ 0 h 5194286"/>
              <a:gd name="connsiteX1" fmla="*/ 4501239 w 4552139"/>
              <a:gd name="connsiteY1" fmla="*/ 1333756 h 5194286"/>
              <a:gd name="connsiteX2" fmla="*/ 4501238 w 4552139"/>
              <a:gd name="connsiteY2" fmla="*/ 3851078 h 5194286"/>
              <a:gd name="connsiteX3" fmla="*/ 2222735 w 4552139"/>
              <a:gd name="connsiteY3" fmla="*/ 5194286 h 5194286"/>
              <a:gd name="connsiteX4" fmla="*/ 14990 w 4552139"/>
              <a:gd name="connsiteY4" fmla="*/ 3841654 h 5194286"/>
              <a:gd name="connsiteX5" fmla="*/ 0 w 4552139"/>
              <a:gd name="connsiteY5" fmla="*/ 1324561 h 5194286"/>
              <a:gd name="connsiteX6" fmla="*/ 2242835 w 4552139"/>
              <a:gd name="connsiteY6" fmla="*/ 0 h 5194286"/>
              <a:gd name="connsiteX0" fmla="*/ 2242835 w 4502258"/>
              <a:gd name="connsiteY0" fmla="*/ 0 h 5194286"/>
              <a:gd name="connsiteX1" fmla="*/ 4501239 w 4502258"/>
              <a:gd name="connsiteY1" fmla="*/ 1333756 h 5194286"/>
              <a:gd name="connsiteX2" fmla="*/ 4501238 w 4502258"/>
              <a:gd name="connsiteY2" fmla="*/ 3851078 h 5194286"/>
              <a:gd name="connsiteX3" fmla="*/ 2222735 w 4502258"/>
              <a:gd name="connsiteY3" fmla="*/ 5194286 h 5194286"/>
              <a:gd name="connsiteX4" fmla="*/ 14990 w 4502258"/>
              <a:gd name="connsiteY4" fmla="*/ 3841654 h 5194286"/>
              <a:gd name="connsiteX5" fmla="*/ 0 w 4502258"/>
              <a:gd name="connsiteY5" fmla="*/ 1324561 h 5194286"/>
              <a:gd name="connsiteX6" fmla="*/ 2242835 w 4502258"/>
              <a:gd name="connsiteY6" fmla="*/ 0 h 5194286"/>
              <a:gd name="connsiteX0" fmla="*/ 2242835 w 4506296"/>
              <a:gd name="connsiteY0" fmla="*/ 0 h 5194286"/>
              <a:gd name="connsiteX1" fmla="*/ 4501239 w 4506296"/>
              <a:gd name="connsiteY1" fmla="*/ 1333756 h 5194286"/>
              <a:gd name="connsiteX2" fmla="*/ 4501238 w 4506296"/>
              <a:gd name="connsiteY2" fmla="*/ 3851078 h 5194286"/>
              <a:gd name="connsiteX3" fmla="*/ 2222735 w 4506296"/>
              <a:gd name="connsiteY3" fmla="*/ 5194286 h 5194286"/>
              <a:gd name="connsiteX4" fmla="*/ 14990 w 4506296"/>
              <a:gd name="connsiteY4" fmla="*/ 3841654 h 5194286"/>
              <a:gd name="connsiteX5" fmla="*/ 0 w 4506296"/>
              <a:gd name="connsiteY5" fmla="*/ 1324561 h 5194286"/>
              <a:gd name="connsiteX6" fmla="*/ 2242835 w 4506296"/>
              <a:gd name="connsiteY6" fmla="*/ 0 h 5194286"/>
              <a:gd name="connsiteX0" fmla="*/ 2228951 w 4492412"/>
              <a:gd name="connsiteY0" fmla="*/ 0 h 5194286"/>
              <a:gd name="connsiteX1" fmla="*/ 4487355 w 4492412"/>
              <a:gd name="connsiteY1" fmla="*/ 1333756 h 5194286"/>
              <a:gd name="connsiteX2" fmla="*/ 4487354 w 4492412"/>
              <a:gd name="connsiteY2" fmla="*/ 3851078 h 5194286"/>
              <a:gd name="connsiteX3" fmla="*/ 2208851 w 4492412"/>
              <a:gd name="connsiteY3" fmla="*/ 5194286 h 5194286"/>
              <a:gd name="connsiteX4" fmla="*/ 1106 w 4492412"/>
              <a:gd name="connsiteY4" fmla="*/ 3841654 h 5194286"/>
              <a:gd name="connsiteX5" fmla="*/ 4970 w 4492412"/>
              <a:gd name="connsiteY5" fmla="*/ 1333988 h 5194286"/>
              <a:gd name="connsiteX6" fmla="*/ 2228951 w 4492412"/>
              <a:gd name="connsiteY6" fmla="*/ 0 h 519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2412" h="5194286">
                <a:moveTo>
                  <a:pt x="2228951" y="0"/>
                </a:moveTo>
                <a:lnTo>
                  <a:pt x="4487355" y="1333756"/>
                </a:lnTo>
                <a:cubicBezTo>
                  <a:pt x="4492352" y="2149734"/>
                  <a:pt x="4495646" y="3066780"/>
                  <a:pt x="4487354" y="3851078"/>
                </a:cubicBezTo>
                <a:cubicBezTo>
                  <a:pt x="4307472" y="3907215"/>
                  <a:pt x="2388733" y="5138149"/>
                  <a:pt x="2208851" y="5194286"/>
                </a:cubicBezTo>
                <a:lnTo>
                  <a:pt x="1106" y="3841654"/>
                </a:lnTo>
                <a:cubicBezTo>
                  <a:pt x="-3891" y="3002623"/>
                  <a:pt x="9967" y="2173019"/>
                  <a:pt x="4970" y="1333988"/>
                </a:cubicBezTo>
                <a:lnTo>
                  <a:pt x="2228951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FE9F1052-7C28-F444-93A9-2A59F2DCBC1D}"/>
              </a:ext>
            </a:extLst>
          </p:cNvPr>
          <p:cNvSpPr/>
          <p:nvPr/>
        </p:nvSpPr>
        <p:spPr bwMode="auto">
          <a:xfrm>
            <a:off x="7746006" y="5094250"/>
            <a:ext cx="3105337" cy="1765338"/>
          </a:xfrm>
          <a:custGeom>
            <a:avLst/>
            <a:gdLst>
              <a:gd name="connsiteX0" fmla="*/ 1447970 w 2895940"/>
              <a:gd name="connsiteY0" fmla="*/ 0 h 1646299"/>
              <a:gd name="connsiteX1" fmla="*/ 2895940 w 2895940"/>
              <a:gd name="connsiteY1" fmla="*/ 809213 h 1646299"/>
              <a:gd name="connsiteX2" fmla="*/ 2895940 w 2895940"/>
              <a:gd name="connsiteY2" fmla="*/ 1646299 h 1646299"/>
              <a:gd name="connsiteX3" fmla="*/ 0 w 2895940"/>
              <a:gd name="connsiteY3" fmla="*/ 1646299 h 1646299"/>
              <a:gd name="connsiteX4" fmla="*/ 0 w 2895940"/>
              <a:gd name="connsiteY4" fmla="*/ 809213 h 1646299"/>
              <a:gd name="connsiteX5" fmla="*/ 1447970 w 2895940"/>
              <a:gd name="connsiteY5" fmla="*/ 0 h 1646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5940" h="1646299">
                <a:moveTo>
                  <a:pt x="1447970" y="0"/>
                </a:moveTo>
                <a:lnTo>
                  <a:pt x="2895940" y="809213"/>
                </a:lnTo>
                <a:lnTo>
                  <a:pt x="2895940" y="1646299"/>
                </a:lnTo>
                <a:lnTo>
                  <a:pt x="0" y="1646299"/>
                </a:lnTo>
                <a:lnTo>
                  <a:pt x="0" y="809213"/>
                </a:lnTo>
                <a:lnTo>
                  <a:pt x="144797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>
                  <a:alpha val="61648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FB3828-7BB2-4D37-909C-91D5E87DC8EC}"/>
              </a:ext>
            </a:extLst>
          </p:cNvPr>
          <p:cNvSpPr/>
          <p:nvPr/>
        </p:nvSpPr>
        <p:spPr bwMode="auto">
          <a:xfrm>
            <a:off x="0" y="6236895"/>
            <a:ext cx="12191999" cy="623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79200218-D618-415F-82E9-51DF8D295E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8970" y="6310313"/>
            <a:ext cx="3945683" cy="547687"/>
          </a:xfrm>
        </p:spPr>
        <p:txBody>
          <a:bodyPr/>
          <a:lstStyle>
            <a:lvl1pPr algn="l"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OFFICIAL-SENSITIVE</a:t>
            </a:r>
          </a:p>
        </p:txBody>
      </p:sp>
      <p:pic>
        <p:nvPicPr>
          <p:cNvPr id="5" name="Picture 4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730F63B4-13DF-0040-B0A8-E84FE84C29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" r="57915" b="36285"/>
          <a:stretch/>
        </p:blipFill>
        <p:spPr>
          <a:xfrm>
            <a:off x="5090572" y="-385846"/>
            <a:ext cx="7101428" cy="7243846"/>
          </a:xfrm>
          <a:prstGeom prst="rect">
            <a:avLst/>
          </a:prstGeom>
        </p:spPr>
      </p:pic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0A483074-1B26-4B41-81C5-9C1B357319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45039"/>
            <a:ext cx="4500563" cy="3370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[Presenter name(s)]</a:t>
            </a:r>
            <a:br>
              <a:rPr lang="en-US" dirty="0"/>
            </a:br>
            <a:endParaRPr lang="en-GB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A9593C7E-F186-4F00-A442-DE78E1ECFC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5" y="4326861"/>
            <a:ext cx="2677603" cy="295080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[Date as 1 May 2022]</a:t>
            </a:r>
            <a:endParaRPr lang="en-GB" dirty="0"/>
          </a:p>
        </p:txBody>
      </p:sp>
      <p:pic>
        <p:nvPicPr>
          <p:cNvPr id="18" name="Picture 2" descr="G:\Communications\Content hub\Branding\Agency logos\DETAILED AW\Agency_3268_AW.png">
            <a:extLst>
              <a:ext uri="{FF2B5EF4-FFF2-40B4-BE49-F238E27FC236}">
                <a16:creationId xmlns:a16="http://schemas.microsoft.com/office/drawing/2014/main" id="{0198FF6E-15E8-42BA-9F0B-3EA0566B0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5" y="549275"/>
            <a:ext cx="3812974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1">
            <a:extLst>
              <a:ext uri="{FF2B5EF4-FFF2-40B4-BE49-F238E27FC236}">
                <a16:creationId xmlns:a16="http://schemas.microsoft.com/office/drawing/2014/main" id="{B00AFCAA-4EFC-4F84-8DB1-E5935E54AD07}"/>
              </a:ext>
            </a:extLst>
          </p:cNvPr>
          <p:cNvSpPr/>
          <p:nvPr userDrawn="1"/>
        </p:nvSpPr>
        <p:spPr bwMode="auto">
          <a:xfrm>
            <a:off x="7746006" y="5094250"/>
            <a:ext cx="3105337" cy="1765338"/>
          </a:xfrm>
          <a:custGeom>
            <a:avLst/>
            <a:gdLst>
              <a:gd name="connsiteX0" fmla="*/ 1447970 w 2895940"/>
              <a:gd name="connsiteY0" fmla="*/ 0 h 1646299"/>
              <a:gd name="connsiteX1" fmla="*/ 2895940 w 2895940"/>
              <a:gd name="connsiteY1" fmla="*/ 809213 h 1646299"/>
              <a:gd name="connsiteX2" fmla="*/ 2895940 w 2895940"/>
              <a:gd name="connsiteY2" fmla="*/ 1646299 h 1646299"/>
              <a:gd name="connsiteX3" fmla="*/ 0 w 2895940"/>
              <a:gd name="connsiteY3" fmla="*/ 1646299 h 1646299"/>
              <a:gd name="connsiteX4" fmla="*/ 0 w 2895940"/>
              <a:gd name="connsiteY4" fmla="*/ 809213 h 1646299"/>
              <a:gd name="connsiteX5" fmla="*/ 1447970 w 2895940"/>
              <a:gd name="connsiteY5" fmla="*/ 0 h 1646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5940" h="1646299">
                <a:moveTo>
                  <a:pt x="1447970" y="0"/>
                </a:moveTo>
                <a:lnTo>
                  <a:pt x="2895940" y="809213"/>
                </a:lnTo>
                <a:lnTo>
                  <a:pt x="2895940" y="1646299"/>
                </a:lnTo>
                <a:lnTo>
                  <a:pt x="0" y="1646299"/>
                </a:lnTo>
                <a:lnTo>
                  <a:pt x="0" y="809213"/>
                </a:lnTo>
                <a:lnTo>
                  <a:pt x="144797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>
                  <a:alpha val="61648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D490589-E6EA-45A7-8050-7BD3D793EB5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78074" y="2168525"/>
            <a:ext cx="8297652" cy="779851"/>
          </a:xfrm>
        </p:spPr>
        <p:txBody>
          <a:bodyPr/>
          <a:lstStyle>
            <a:lvl1pPr>
              <a:lnSpc>
                <a:spcPct val="85000"/>
              </a:lnSpc>
              <a:defRPr sz="5000">
                <a:solidFill>
                  <a:srgbClr val="006652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GB" altLang="en-US" noProof="0" dirty="0"/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DDCCEA09-5006-49DC-B9E7-6D505E95E93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8238" y="2958054"/>
            <a:ext cx="6941288" cy="536181"/>
          </a:xfrm>
          <a:prstGeom prst="rect">
            <a:avLst/>
          </a:prstGeom>
        </p:spPr>
        <p:txBody>
          <a:bodyPr wrap="none" anchor="t" anchorCtr="0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GB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39214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438" userDrawn="1">
          <p15:clr>
            <a:srgbClr val="FBAE40"/>
          </p15:clr>
        </p15:guide>
        <p15:guide id="7" pos="7242" userDrawn="1">
          <p15:clr>
            <a:srgbClr val="FBAE40"/>
          </p15:clr>
        </p15:guide>
        <p15:guide id="8" orient="horz" pos="34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4" y="548217"/>
            <a:ext cx="10801351" cy="719139"/>
          </a:xfrm>
        </p:spPr>
        <p:txBody>
          <a:bodyPr/>
          <a:lstStyle>
            <a:lvl1pPr>
              <a:defRPr sz="3000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4B4203-4A93-714B-99DE-C021CCDC27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527175"/>
            <a:ext cx="10801350" cy="4356100"/>
          </a:xfrm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3"/>
            <a:r>
              <a:rPr lang="en-US" altLang="en-US" dirty="0"/>
              <a:t>Third level</a:t>
            </a:r>
          </a:p>
          <a:p>
            <a:pPr lvl="4"/>
            <a:r>
              <a:rPr lang="en-US" altLang="en-US" dirty="0"/>
              <a:t>Fourth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1098953-3124-F042-AAE2-2432A372B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OFFICIAL-SENSITIVE</a:t>
            </a:r>
          </a:p>
        </p:txBody>
      </p:sp>
    </p:spTree>
    <p:extLst>
      <p:ext uri="{BB962C8B-B14F-4D97-AF65-F5344CB8AC3E}">
        <p14:creationId xmlns:p14="http://schemas.microsoft.com/office/powerpoint/2010/main" val="3171298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4" y="548217"/>
            <a:ext cx="10801351" cy="719139"/>
          </a:xfrm>
        </p:spPr>
        <p:txBody>
          <a:bodyPr/>
          <a:lstStyle>
            <a:lvl1pPr>
              <a:defRPr sz="3000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4B4203-4A93-714B-99DE-C021CCDC27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527175"/>
            <a:ext cx="5221288" cy="4356100"/>
          </a:xfrm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3"/>
            <a:r>
              <a:rPr lang="en-US" altLang="en-US" dirty="0"/>
              <a:t>Third level</a:t>
            </a:r>
          </a:p>
          <a:p>
            <a:pPr lvl="4"/>
            <a:r>
              <a:rPr lang="en-US" altLang="en-US" dirty="0"/>
              <a:t>Fourth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1098953-3124-F042-AAE2-2432A372B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OFFICIAL-SENSITIVE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D653329-5860-9249-B3D3-1FC690AE89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8" y="1527175"/>
            <a:ext cx="5221288" cy="4356100"/>
          </a:xfrm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3"/>
            <a:r>
              <a:rPr lang="en-US" altLang="en-US" dirty="0"/>
              <a:t>Third level</a:t>
            </a:r>
          </a:p>
          <a:p>
            <a:pPr lvl="4"/>
            <a:r>
              <a:rPr lang="en-US" alt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09143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4" y="548217"/>
            <a:ext cx="10801351" cy="719139"/>
          </a:xfrm>
        </p:spPr>
        <p:txBody>
          <a:bodyPr/>
          <a:lstStyle>
            <a:lvl1pPr>
              <a:defRPr sz="3000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1098953-3124-F042-AAE2-2432A372B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OFFICIAL-SENSITIVE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7D9A592-EB6F-EA45-BA1F-B1D9AB012BB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5325" y="1527175"/>
            <a:ext cx="10801350" cy="4356100"/>
          </a:xfrm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3"/>
            <a:r>
              <a:rPr lang="en-US" altLang="en-US" dirty="0"/>
              <a:t>Third level</a:t>
            </a:r>
          </a:p>
          <a:p>
            <a:pPr lvl="4"/>
            <a:r>
              <a:rPr lang="en-US" alt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85441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727" userDrawn="1">
          <p15:clr>
            <a:srgbClr val="FBAE40"/>
          </p15:clr>
        </p15:guide>
        <p15:guide id="3" pos="395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4" y="548217"/>
            <a:ext cx="10801351" cy="719139"/>
          </a:xfrm>
        </p:spPr>
        <p:txBody>
          <a:bodyPr/>
          <a:lstStyle>
            <a:lvl1pPr>
              <a:defRPr sz="3000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1098953-3124-F042-AAE2-2432A372B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OFFICIAL-SENSITIVE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84C830-9F9F-8145-BFB1-86F3F50D05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5388" y="1527175"/>
            <a:ext cx="5221287" cy="4356100"/>
          </a:xfrm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3"/>
            <a:r>
              <a:rPr lang="en-US" altLang="en-US" dirty="0"/>
              <a:t>Third level</a:t>
            </a:r>
          </a:p>
          <a:p>
            <a:pPr lvl="4"/>
            <a:r>
              <a:rPr lang="en-US" altLang="en-US" dirty="0"/>
              <a:t>Fourth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7D9A592-EB6F-EA45-BA1F-B1D9AB012BB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5325" y="1527175"/>
            <a:ext cx="5221288" cy="4356100"/>
          </a:xfrm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3"/>
            <a:r>
              <a:rPr lang="en-US" altLang="en-US" dirty="0"/>
              <a:t>Third level</a:t>
            </a:r>
          </a:p>
          <a:p>
            <a:pPr lvl="4"/>
            <a:r>
              <a:rPr lang="en-US" alt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41463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727">
          <p15:clr>
            <a:srgbClr val="FBAE40"/>
          </p15:clr>
        </p15:guide>
        <p15:guide id="3" pos="395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4" y="548217"/>
            <a:ext cx="10879455" cy="719139"/>
          </a:xfrm>
        </p:spPr>
        <p:txBody>
          <a:bodyPr/>
          <a:lstStyle>
            <a:lvl1pPr>
              <a:defRPr sz="30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0BE3BE6-B2E8-EF42-800A-D4AD4D4A7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6230" y="6309783"/>
            <a:ext cx="4114800" cy="5482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OFFICIAL-SENSITIVE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60831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95325" y="548217"/>
            <a:ext cx="10801350" cy="719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308727"/>
            <a:ext cx="12192000" cy="550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 sz="1333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11567584" y="6308727"/>
            <a:ext cx="624416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40000" tIns="0" rIns="0" bIns="0" anchor="ctr"/>
          <a:lstStyle/>
          <a:p>
            <a:pPr algn="l"/>
            <a:fld id="{166BB1DC-219A-4E7B-874B-530C91748C51}" type="slidenum">
              <a:rPr lang="en-GB" altLang="en-US" sz="1400">
                <a:solidFill>
                  <a:schemeClr val="bg1"/>
                </a:solidFill>
              </a:rPr>
              <a:pPr algn="l"/>
              <a:t>‹#›</a:t>
            </a:fld>
            <a:endParaRPr lang="en-GB" altLang="en-US" sz="1400" dirty="0">
              <a:solidFill>
                <a:schemeClr val="bg1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325" y="1526451"/>
            <a:ext cx="10801350" cy="435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3"/>
            <a:r>
              <a:rPr lang="en-US" altLang="en-US" dirty="0"/>
              <a:t>Third level</a:t>
            </a:r>
          </a:p>
          <a:p>
            <a:pPr lvl="4"/>
            <a:r>
              <a:rPr lang="en-US" altLang="en-US" dirty="0"/>
              <a:t>Fourth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EEEACC-2A98-9048-91AA-BE43B4B98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6230" y="6308727"/>
            <a:ext cx="4114800" cy="5492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OFFICIAL-SENSITIVE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39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85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4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000" baseline="0">
          <a:solidFill>
            <a:schemeClr val="tx1"/>
          </a:solidFill>
          <a:latin typeface="+mn-lt"/>
          <a:ea typeface="+mn-ea"/>
          <a:cs typeface="+mn-cs"/>
        </a:defRPr>
      </a:lvl1pPr>
      <a:lvl2pPr marL="311150" indent="-311150" algn="l" rtl="0" eaLnBrk="1" fontAlgn="base" hangingPunct="1">
        <a:spcBef>
          <a:spcPct val="20000"/>
        </a:spcBef>
        <a:spcAft>
          <a:spcPct val="0"/>
        </a:spcAft>
        <a:buClr>
          <a:srgbClr val="006652"/>
        </a:buClr>
        <a:buFont typeface="Arial" panose="020B0604020202020204" pitchFamily="34" charset="0"/>
        <a:buChar char="•"/>
        <a:tabLst/>
        <a:defRPr sz="1800">
          <a:solidFill>
            <a:schemeClr val="tx1"/>
          </a:solidFill>
          <a:latin typeface="+mn-lt"/>
        </a:defRPr>
      </a:lvl2pPr>
      <a:lvl3pPr marL="311150" indent="-3111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−"/>
        <a:tabLst/>
        <a:defRPr sz="1800">
          <a:solidFill>
            <a:schemeClr val="tx1"/>
          </a:solidFill>
          <a:latin typeface="+mn-lt"/>
        </a:defRPr>
      </a:lvl3pPr>
      <a:lvl4pPr marL="573750" indent="-285750" algn="l" rtl="0" eaLnBrk="1" fontAlgn="base" hangingPunct="1">
        <a:spcBef>
          <a:spcPts val="432"/>
        </a:spcBef>
        <a:spcAft>
          <a:spcPct val="0"/>
        </a:spcAft>
        <a:buClrTx/>
        <a:buFont typeface="Arial" panose="020B0604020202020204" pitchFamily="34" charset="0"/>
        <a:buChar char="•"/>
        <a:tabLst/>
        <a:defRPr sz="1600">
          <a:solidFill>
            <a:schemeClr val="tx1"/>
          </a:solidFill>
          <a:latin typeface="+mn-lt"/>
        </a:defRPr>
      </a:lvl4pPr>
      <a:lvl5pPr marL="801688" indent="-2667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−"/>
        <a:tabLst/>
        <a:defRPr sz="1600">
          <a:solidFill>
            <a:schemeClr val="tx1"/>
          </a:solidFill>
          <a:latin typeface="+mn-lt"/>
        </a:defRPr>
      </a:lvl5pPr>
      <a:lvl6pPr marL="178642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2133">
          <a:solidFill>
            <a:schemeClr val="tx1"/>
          </a:solidFill>
          <a:latin typeface="+mn-lt"/>
        </a:defRPr>
      </a:lvl6pPr>
      <a:lvl7pPr marL="2713499" indent="-3174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>
          <a:solidFill>
            <a:schemeClr val="tx1"/>
          </a:solidFill>
          <a:latin typeface="+mn-lt"/>
        </a:defRPr>
      </a:lvl7pPr>
      <a:lvl8pPr marL="3323084" indent="-3174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>
          <a:solidFill>
            <a:schemeClr val="tx1"/>
          </a:solidFill>
          <a:latin typeface="+mn-lt"/>
        </a:defRPr>
      </a:lvl8pPr>
      <a:lvl9pPr marL="3932668" indent="-3174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4" pos="438" userDrawn="1">
          <p15:clr>
            <a:srgbClr val="F26B43"/>
          </p15:clr>
        </p15:guide>
        <p15:guide id="15" orient="horz" pos="346" userDrawn="1">
          <p15:clr>
            <a:srgbClr val="F26B43"/>
          </p15:clr>
        </p15:guide>
        <p15:guide id="16" orient="horz" pos="3975" userDrawn="1">
          <p15:clr>
            <a:srgbClr val="F26B43"/>
          </p15:clr>
        </p15:guide>
        <p15:guide id="17" orient="horz" pos="799" userDrawn="1">
          <p15:clr>
            <a:srgbClr val="F26B43"/>
          </p15:clr>
        </p15:guide>
        <p15:guide id="18" pos="7242" userDrawn="1">
          <p15:clr>
            <a:srgbClr val="F26B43"/>
          </p15:clr>
        </p15:guide>
        <p15:guide id="19" orient="horz" pos="960" userDrawn="1">
          <p15:clr>
            <a:srgbClr val="F26B43"/>
          </p15:clr>
        </p15:guide>
        <p15:guide id="20" orient="horz" pos="3708" userDrawn="1">
          <p15:clr>
            <a:srgbClr val="F26B43"/>
          </p15:clr>
        </p15:guide>
        <p15:guide id="21" pos="5654" userDrawn="1">
          <p15:clr>
            <a:srgbClr val="F26B43"/>
          </p15:clr>
        </p15:guide>
        <p15:guide id="22" orient="horz" pos="2478" userDrawn="1">
          <p15:clr>
            <a:srgbClr val="F26B43"/>
          </p15:clr>
        </p15:guide>
        <p15:guide id="23" orient="horz" pos="2205" userDrawn="1">
          <p15:clr>
            <a:srgbClr val="F26B43"/>
          </p15:clr>
        </p15:guide>
        <p15:guide id="24" orient="horz" pos="2341" userDrawn="1">
          <p15:clr>
            <a:srgbClr val="F26B43"/>
          </p15:clr>
        </p15:guide>
        <p15:guide id="25" pos="4815" userDrawn="1">
          <p15:clr>
            <a:srgbClr val="F26B43"/>
          </p15:clr>
        </p15:guide>
        <p15:guide id="26" pos="3840" userDrawn="1">
          <p15:clr>
            <a:srgbClr val="F26B43"/>
          </p15:clr>
        </p15:guide>
        <p15:guide id="27" orient="horz" pos="1366" userDrawn="1">
          <p15:clr>
            <a:srgbClr val="F26B43"/>
          </p15:clr>
        </p15:guide>
        <p15:guide id="28" pos="3727" userDrawn="1">
          <p15:clr>
            <a:srgbClr val="F26B43"/>
          </p15:clr>
        </p15:guide>
        <p15:guide id="29" pos="39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grant.powell@mhra.gov.uk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A032B-99A4-4BED-B676-52CAD9B746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en-GB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Diversion of Controlled Drugs from the Legitimate Supply Chain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4528B4-739A-4C27-A2F5-EF2CD280AA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5DEA85-4DFA-4AE9-A127-9B2788A504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OFFICIAL-SENSITIVE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CEAC3E-3352-4C28-B2B7-6414143A25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Grant Powell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E18FF3-D82C-4F97-A429-A44A0EACBF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349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C82DB-ABE9-45CC-84E4-263EFE617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GB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One Pallet containing 13,440 packs of Diazepam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71355-D8AA-47F6-9C15-0E6AFF43ED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4F2088-8220-4A1A-806B-B04B5A69C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OFFICIAL-SENSITIVE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58B566-B6B8-49DA-95CD-A0E185592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416" y="1155054"/>
            <a:ext cx="6411468" cy="526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63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martArt Placeholder 3">
            <a:extLst>
              <a:ext uri="{FF2B5EF4-FFF2-40B4-BE49-F238E27FC236}">
                <a16:creationId xmlns:a16="http://schemas.microsoft.com/office/drawing/2014/main" id="{9FAD4E0C-5F9B-4458-80B4-1581E2A38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50029" y="133354"/>
            <a:ext cx="7515777" cy="6172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0CD2B-830D-4427-8FED-6AD9E042AFC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17691" y="6305554"/>
            <a:ext cx="4114800" cy="552444"/>
          </a:xfrm>
        </p:spPr>
        <p:txBody>
          <a:bodyPr/>
          <a:lstStyle/>
          <a:p>
            <a:r>
              <a:rPr lang="en-US"/>
              <a:t>OFFICIAL-SENSITIVE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10C589-E893-4EBB-A212-ABF4661CB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27" y="2091928"/>
            <a:ext cx="2329543" cy="143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31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855A-3146-4FD6-A08D-39013E297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Types Of Pill Presentation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71DFE-EE64-4B2D-831F-A2A33500BE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There are three main iterations of Pill Presentation on the websites: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20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Genuine Licensed UK Supply Chain Product.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20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Generic Product which is NOT licensed for prescribing within the UK.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20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Falsified Medicine (this may be presented in counterfeit packaging) – the Active Pharmaceutical Ingredient may be adulterated or completely different to the medicine it is presented as. 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60AE47-5CB2-421A-AAFB-68B4395A2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OFFICIAL-SENSITIVE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84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1A743-B1D8-4AC4-9E85-52053ADDB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Seizure of Medication during Enforcement Activity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C2AF2-3808-4A79-B1F8-B6AA7C01E7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 Lamborghini – 1.2 million doses of various controlled drugs Benzodiazepines / Non-Benzodiazepines seized.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Evidence of a further 2 Million doses already dispatched.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Products seized originated from various sources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UK Supply chain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Generic unlicensed medication from India / China / Europe.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Falsified medication in counterfeit packaging.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 PYARR – 1.1 million doses seized. Packaging and posting lists indicating a further million doses dispatched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D8C1D2-B1C5-4562-80A0-2EEB4978B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OFFICIAL-SENSITIVE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992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1DA76-6833-43C9-840B-DA0705387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So what has happened since 2016……?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1BCDF-B9A7-4E13-B031-DBCD462302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267356"/>
            <a:ext cx="10801350" cy="4861840"/>
          </a:xfr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 Pharmacists suspended by GPhC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18 People charged with criminal offences.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Multiple Websites taken down.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Two Data trawls completed.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Seven pharmacists convicted for Unlawful Supply of Controlled Drugs.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Several more awaiting court hearings.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E53F53-A378-4EA9-802A-293C34F04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OFFICIAL-SENSITIVE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295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36860-837A-4D47-B5C0-A6D46E755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Penalties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6C7AC-FE75-49E8-8C26-BFE6566BAF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a Pharmacist / Wholesale Licence Holder: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Loss of Pharmacist registration.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Loss of Wholesale Licence.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Criminal prosecution under the Human Medicines Regulations 2012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2 years imprisonment / unlimited fine.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Criminal prosecution under the Misuse of Drugs Act 1971.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 years imprisonment / unlimited fine. Confiscation orders.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1C8964-9D9E-4334-8A04-1A3938AAF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OFFICIAL-SENSITIVE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134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2C31D-CBC4-46F7-B817-CAB92C3F8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D0DAD-FC27-43D7-B8EA-93755A6334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6B2CE5-78FA-4BAC-A0DE-6E459521D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OFFICIAL-SENSITIVE</a:t>
            </a:r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670E77EA-32A7-4D5A-B424-B16B40D4B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9587" y="272142"/>
            <a:ext cx="5767813" cy="590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74F614-E3BC-47A9-ADB5-284E53F71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371" y="272142"/>
            <a:ext cx="5377543" cy="590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89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B8953-08CD-4A13-8791-643A0273C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43A1A-E471-4F20-80E8-94F8E6A691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907A1-B9AF-43B0-8F5B-208ED9ECF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OFFICIAL-SENSITIVE</a:t>
            </a:r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C8DEDB3C-7436-4CF5-8062-F7244C5BF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" y="-1"/>
            <a:ext cx="5355771" cy="614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12A318-DB35-4A60-B985-AE5C30BB9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70" y="163285"/>
            <a:ext cx="6640287" cy="571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97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D81E2-EDEF-459A-9723-C0FE87B65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BADF9-5E0A-4842-BF47-9AAB54387D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F1125D-DCDE-49E3-AAD4-E1AFC889A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OFFICIAL-SENSITIVE</a:t>
            </a:r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ECF1AB39-1151-430A-8D96-983ACF31A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58622"/>
            <a:ext cx="6456784" cy="107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1AD907-6042-4A99-A86C-08BDD59AB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95" y="1229504"/>
            <a:ext cx="5656103" cy="3310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B8E7F8-54A1-4E6B-B85D-9659CA190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42261"/>
            <a:ext cx="6316824" cy="1457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6CFD55-E62C-40FB-94E0-8D0AB49DC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4574" y="694062"/>
            <a:ext cx="5884312" cy="34316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AFC507-2F2B-4860-8CC6-B5AC6E9393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3663" y="4540219"/>
            <a:ext cx="6096000" cy="118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41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48E14-0B96-4C6C-B2EC-8420E559D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Some Good News…….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82736-3A05-44AE-A2E3-6D08ABE23D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267356"/>
            <a:ext cx="10801350" cy="4907107"/>
          </a:xfr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Greatly Reduced over-purchasing without the requisite licences.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Greater vigilance by wholesalers.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Many websites no longer offering UK Supply Chain products.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-73% reduction in wholesale of 10mg Diazepam between 2016 – 2017.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Some Bad News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Increased reporting of Burglaries / Theft from motor vehicles (lorries).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Issue not eradicated – there are still individuals determined to divert product.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Unlicensed and falsified drugs in counterfeit packaging being supplied by unlawful websites.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Knifepoint Robberies at Wholesalers.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3A4861-7920-4791-8859-03EEC1F96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OFFICIAL-SENSITIVE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480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80972-9122-40AF-B7C1-144750056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GB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SUPPLY CHAIN TEAM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D1657-6041-41EA-BCEE-070946C1B3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Established in 2016 in reaction to increase in referrals to the MHRA.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0" cap="none" spc="0" normalizeH="0" baseline="0" noProof="0" dirty="0">
              <a:ln>
                <a:noFill/>
              </a:ln>
              <a:solidFill>
                <a:srgbClr val="0020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Noted increase in unlawful websites advertising </a:t>
            </a: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UK Supply Chain </a:t>
            </a: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controlled drugs for sale – Prescription only Medicines being sold without prescription.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en-US" sz="2400" b="0" i="0" u="none" strike="noStrike" kern="0" cap="none" spc="0" normalizeH="0" baseline="0" noProof="0" dirty="0">
              <a:ln>
                <a:noFill/>
              </a:ln>
              <a:solidFill>
                <a:srgbClr val="0020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Enormously inflated prices.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0" cap="none" spc="0" normalizeH="0" baseline="0" noProof="0" dirty="0">
              <a:ln>
                <a:noFill/>
              </a:ln>
              <a:solidFill>
                <a:srgbClr val="0020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Websites operated by Organised Crime Groups.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en-US" sz="2400" b="0" i="0" u="none" strike="noStrike" kern="0" cap="none" spc="0" normalizeH="0" baseline="0" noProof="0" dirty="0">
              <a:ln>
                <a:noFill/>
              </a:ln>
              <a:solidFill>
                <a:srgbClr val="0020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Where are they sourcing the controlled drugs from?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78CC39-7645-4739-AD3D-FC9FB2594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OFFICIAL-SENSITIVE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072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0714B-130E-4F20-8B2B-2D60FE4D7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548217"/>
            <a:ext cx="10801351" cy="1063300"/>
          </a:xfrm>
        </p:spPr>
        <p:txBody>
          <a:bodyPr/>
          <a:lstStyle/>
          <a:p>
            <a:pPr algn="ctr"/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The Rise of Falsified Medicines / Counterfeit Presentation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36403-D214-4BDE-988F-A5C8EC7272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692997"/>
            <a:ext cx="10801350" cy="4190277"/>
          </a:xfr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Increasing quantities of Falsified Medicines in Counterfeit Packaging being seized by Police / provided by illegal websites.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Frequently products being sold as Diazepam / Zopiclone / Zolpidem / Tramadol in recognised supply chain livery is found to contain other controlled drugs – often completely unlicensed.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particular </a:t>
            </a: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Flubromazolam and Etizolam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Both drugs are </a:t>
            </a:r>
            <a:r>
              <a:rPr kumimoji="0" lang="en-GB" sz="2200" b="1" i="0" u="sng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unlicensed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for use in the UK and Europe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Considered to be extremely potent.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Why are these drugs being misrepresented as other products.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Particularly dangerous when the user is expecting a different drug.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2A8A2D-1067-4A57-A25E-7273DE984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OFFICIAL-SENSITIVE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63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AF9A1-9E37-4297-85A8-47E463CFE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Ongoing Issues………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E030D-7398-43D9-8096-A4D05BE050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 enough Due Diligence being undertaken.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Examples where Wholesale Dealers without the endorsement of Narcotics &amp; Psychotropics on their WDA(H) purchase upper limits of controlled drugs – from</a:t>
            </a:r>
            <a:r>
              <a:rPr kumimoji="0" lang="en-GB" sz="2200" b="0" i="0" u="sng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several 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wholesalers.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Recent case of very high value hospital line pharmaceuticals being stolen.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Then re-introduced to the supply chain by a ‘Wholesale Dealer’ – No WDA(H) held.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Insufficient checks made by the purchasing wholesale dealer to confirm that the vendor is authorised to sell the products.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C6B89-A842-4482-9A07-DFE160A4A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OFFICIAL-SENSITIVE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818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07E6F-B5B8-4E79-89CB-3AC8BE4F6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548217"/>
            <a:ext cx="10801351" cy="549273"/>
          </a:xfrm>
        </p:spPr>
        <p:txBody>
          <a:bodyPr/>
          <a:lstStyle/>
          <a:p>
            <a:pPr algn="ctr"/>
            <a:r>
              <a:rPr kumimoji="0" lang="en-GB" sz="2800" b="1" i="0" u="sng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PURPLE DRANK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3F429-9DD3-4D24-8B6D-B370889B60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004936"/>
            <a:ext cx="8149911" cy="5404918"/>
          </a:xfr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1" i="1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‘Purple Drank</a:t>
            </a:r>
            <a:r>
              <a:rPr kumimoji="0" lang="en-GB" sz="2200" b="0" i="1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/ </a:t>
            </a:r>
            <a:r>
              <a:rPr kumimoji="0" lang="en-GB" sz="2200" b="1" i="1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LEAN / SIZZURP’</a:t>
            </a:r>
            <a:r>
              <a:rPr kumimoji="0" lang="en-GB" sz="2200" b="0" i="1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a recreational drug, created by combining prescription-grade cough syrup with a soft </a:t>
            </a:r>
            <a:r>
              <a:rPr kumimoji="0" lang="en-GB" sz="2200" b="1" i="1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drink </a:t>
            </a:r>
            <a:r>
              <a:rPr kumimoji="0" lang="en-GB" sz="2200" b="0" i="1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hard candy. The concoction originated in Houston, Texas and is popular among those who belong to the hip hop subculture – Wikipedia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1" u="none" strike="noStrike" kern="0" cap="none" spc="0" normalizeH="0" baseline="0" noProof="0" dirty="0">
              <a:ln>
                <a:noFill/>
              </a:ln>
              <a:solidFill>
                <a:srgbClr val="0020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Regular overordering of Codeine Linctus (Cough Medication) and Promethazine Hydrochloride (Phenergan Elixir) used to treat allergies / travel sickness / sleeping difficulties. 500 bottles at a time.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More frequent fraudulent purchasing attempts by ‘ghost purchasers’ claiming to be pharmacists.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Causes euphoria, motor-skill impairment, lethargy, drowsiness.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90DADA-ADA6-428F-9014-591BC45E9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OFFICIAL-SENSITIVE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29E386-150B-40F9-87F9-BB3A6D944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216" y="443914"/>
            <a:ext cx="2914760" cy="532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43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30007-659B-4E54-8A99-9906FE428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Recent Seizures of Purple Drank / LEAN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D651C-B0EA-462C-9774-247AD06A0F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7425" y="1267356"/>
            <a:ext cx="5159249" cy="4615919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Seizures made of a premixed concoction of Purple Drank / Lean.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D40FB9-B06F-4738-96E7-CD4EF9B51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OFFICIAL-SENSITIVE</a:t>
            </a:r>
            <a:endParaRPr lang="en-US" dirty="0"/>
          </a:p>
        </p:txBody>
      </p:sp>
      <p:pic>
        <p:nvPicPr>
          <p:cNvPr id="12" name="Content Placeholder 4" descr="A close up of a bottle and a glass of beer on a table&#10;&#10;Description automatically generated">
            <a:extLst>
              <a:ext uri="{FF2B5EF4-FFF2-40B4-BE49-F238E27FC236}">
                <a16:creationId xmlns:a16="http://schemas.microsoft.com/office/drawing/2014/main" id="{287C6732-7FBA-43F1-B51F-4E03C0CAFD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13" b="-2"/>
          <a:stretch/>
        </p:blipFill>
        <p:spPr bwMode="auto">
          <a:xfrm>
            <a:off x="838201" y="1321331"/>
            <a:ext cx="5151967" cy="46159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CF3340-639F-4380-9D76-5BAAA575F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371" y="2699657"/>
            <a:ext cx="1661189" cy="33120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B24A47-D1EF-4FE1-8CF1-A75947103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6195" y="2873830"/>
            <a:ext cx="1903947" cy="298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4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1D49C-1018-47D2-8125-1874A8D9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Thank You for your attention…………….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691B4-BA6C-4967-AF10-DB880BEBCF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Any Questions?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Grant Powell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MHRA Criminal  Enforcement Unit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grant.powell@mhra.gov.uk</a:t>
            </a:r>
            <a:endParaRPr kumimoji="0" lang="en-GB" altLang="en-US" sz="4400" b="0" i="0" u="none" strike="noStrike" kern="0" cap="none" spc="0" normalizeH="0" baseline="0" noProof="0" dirty="0">
              <a:ln>
                <a:noFill/>
              </a:ln>
              <a:solidFill>
                <a:srgbClr val="0020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4400" dirty="0">
                <a:solidFill>
                  <a:srgbClr val="00204E"/>
                </a:solidFill>
                <a:latin typeface="Arial"/>
              </a:rPr>
              <a:t>07770227098</a:t>
            </a:r>
            <a:endParaRPr kumimoji="0" lang="en-GB" altLang="en-US" sz="4400" b="0" i="0" u="none" strike="noStrike" kern="0" cap="none" spc="0" normalizeH="0" baseline="0" noProof="0" dirty="0">
              <a:ln>
                <a:noFill/>
              </a:ln>
              <a:solidFill>
                <a:srgbClr val="0020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DC3AF2-2E17-401D-8771-A122BC8AF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OFFICIAL-SENSITIVE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015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C886-2422-49D5-BEC2-D8982FF4C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Watchlist Products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D21A8-2158-4A32-9DA5-C70624FAB8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Diazepam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Nitrazepam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Zopiclone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Zolpidem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Temazepam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Tramadol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Codeine based products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Pregabalin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Gabapentin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List is not exhaustive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20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AF48AA-5FA9-482E-B71E-26C521E6E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OFFICIAL-SENSITIVE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33FC81-956F-4756-BBBB-D493D82B7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656" y="1566677"/>
            <a:ext cx="3462828" cy="19691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320AF6-5246-4FA2-9A3E-4947400BC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170" y="3705225"/>
            <a:ext cx="3547491" cy="14014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6E0B46-4305-4089-B5F2-2680B53E1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5485" y="3835092"/>
            <a:ext cx="1958999" cy="17094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BFF252-47A9-441B-8DB7-B97ED3DE08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0345" y="1748622"/>
            <a:ext cx="2723664" cy="160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02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30EF8-74A7-4BD7-9D1C-2C83AAD7B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548217"/>
            <a:ext cx="10801351" cy="1075484"/>
          </a:xfrm>
        </p:spPr>
        <p:txBody>
          <a:bodyPr/>
          <a:lstStyle/>
          <a:p>
            <a:pPr algn="ctr"/>
            <a:r>
              <a:rPr kumimoji="0" lang="en-GB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Benzodiazepines, Non Benzodiazepines  Opioids and Z Drugs</a:t>
            </a:r>
            <a:r>
              <a:rPr kumimoji="0" lang="en-GB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F3303-8C0A-4310-BB43-47CFD8EA35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623700"/>
            <a:ext cx="10801350" cy="4606183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Controlled Drugs - as defined by the Misuse of Drugs Regulations 2001 and the Misuse of Drugs Act 1971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Designed for </a:t>
            </a:r>
            <a:r>
              <a:rPr kumimoji="0" lang="en-GB" alt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short</a:t>
            </a:r>
            <a:r>
              <a:rPr kumimoji="0" lang="en-US" alt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term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prescription.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0020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carry potential for misuse and dependence.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1" i="0" u="none" strike="noStrike" kern="0" cap="none" spc="0" normalizeH="0" baseline="0" noProof="0" dirty="0">
              <a:ln>
                <a:noFill/>
              </a:ln>
              <a:solidFill>
                <a:srgbClr val="0020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Dependent users gradually increase dose.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1" i="0" u="none" strike="noStrike" kern="0" cap="none" spc="0" normalizeH="0" baseline="0" noProof="0" dirty="0">
              <a:ln>
                <a:noFill/>
              </a:ln>
              <a:solidFill>
                <a:srgbClr val="0020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prescribed dose is normally 1 tablet per day for a restricted time (often 14 – 28 days maximum.)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6E2793-3BF6-45E8-B3E8-AACB09AE7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OFFICIAL-SENSITIVE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492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09136-7E1F-4F8C-9DE6-EC432F682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So What’s The Issue?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27655-9A86-4AD9-B9DE-11EE18FAAD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527174"/>
            <a:ext cx="10801350" cy="4702709"/>
          </a:xfr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1" i="0" u="sng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GENUINE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products intended for supply within the United Kingdom.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0020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Unlawfully diverted from the legitimate supply chain.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0020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the majority of cases these are </a:t>
            </a:r>
            <a:r>
              <a:rPr kumimoji="0" lang="en-GB" sz="2400" b="1" i="1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stolen</a:t>
            </a:r>
            <a:r>
              <a:rPr kumimoji="0" lang="en-GB" sz="2400" b="1" i="1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products.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0020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Some wholesale dealers are wilfully neglecting their responsibilities / not completing adequate due diligence / permitting excessive purchase.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0020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medication is then being sold onward unlawfully to feed / supply illegally trading websites.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59678B-6679-4D60-B580-F4D24AC74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OFFICIAL-SENSITIVE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051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62D48-B216-46AD-9CDC-05F838137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Legitimate Distribution Methods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2A88E-8247-4E6E-943D-736F9012F0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527175"/>
            <a:ext cx="10801350" cy="465998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only legitimate methods of distribution by a pharmacist are: 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Against prescription – 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By </a:t>
            </a:r>
            <a:r>
              <a:rPr kumimoji="0" lang="en-GB" sz="2400" b="0" i="0" u="sng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authorised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wholesale dealing.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</a:rPr>
              <a:t>To wholesale deal </a:t>
            </a:r>
            <a:r>
              <a:rPr kumimoji="0" lang="en-GB" sz="2400" b="1" i="0" u="sng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</a:rPr>
              <a:t>TWO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</a:rPr>
              <a:t> licences are required: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4E"/>
              </a:solidFill>
              <a:effectLst/>
              <a:uLnTx/>
              <a:uFillTx/>
              <a:latin typeface="Arial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Wholesale Dealers Authorisation (WDA(H)) including endorsements for Narcotics &amp; Psychotropics.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romanLcPeriod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Home Office Controlled Drugs License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(including export authority if export is intended).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003E3-CE62-4D2A-B579-B56ECA9FD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OFFICIAL-SENSITIVE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034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A1838-6517-4782-BEBE-5DD9275C3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Example of an Investigation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90923F-CAC8-45D1-86AE-ED50224F0A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527175"/>
            <a:ext cx="10801350" cy="4600160"/>
          </a:xfrm>
        </p:spPr>
        <p:txBody>
          <a:bodyPr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27,000 packets (28 tablets per packet) of Diazepam on three pallets were recovered from a hired van by Police in Scotland.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Original manufacturers packaging.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Order traced as part of a 50,000 packet order fulfilled by a London based wholesaler (1.4 million individual doses).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Order made via a personal e-mail account.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Payment made via a personal bank account.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Collected in person from the wholesaler.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Pharmacy that the purchaser claimed connection to does not hold a WDA(H).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Poor quality counterfeit WDA(H) was produced to the wholesaler.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Home Office Controlled Drugs License held.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0EA7B5-D6BA-426B-B66A-69A1402FF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OFFICIAL-SENSITIVE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246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16D24-D0CB-455E-8765-249827EF3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How much is dispensed?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925A57-A5A7-4FF0-8C94-28011A18CC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 average High Street pharmacy will dispense around 10-15 packets a week against prescription (all strengths of product combined).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Usually prescribed at its lowest strength.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Higher strengths are normally used in hospitals and nursing homes.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Re-ordered following dispensing – not stockpiled.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Relatively low purchase price. Easily re-ordered.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8A76B-547B-46B8-832D-63D7875E4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OFFICIAL-SENSITIVE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414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0AA96-CD8F-4ABA-8BFF-1C7A8DB8A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How much is being purchased?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440D0-5A53-4E27-885E-AB104585FD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Then….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2016 instances of </a:t>
            </a: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20,000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packets of Diazepam at </a:t>
            </a: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10mg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strength being delivered to community pharmacies.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WDA(H) held / </a:t>
            </a:r>
            <a:r>
              <a:rPr kumimoji="0" lang="en-GB" sz="2200" b="0" i="0" u="sng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endorsement for Narcotics &amp; Psychotropics.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Home Office Controlled Drugs Licence held.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Some wholesalers not conducting effective due diligence.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20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Now….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Advisory cap of </a:t>
            </a: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packets maximum order.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2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Greater due diligence surrounding the correct licences being in place.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0708AB-6490-483C-BD89-7EC8B9B35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OFFICIAL-SENSITIVE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564069"/>
      </p:ext>
    </p:extLst>
  </p:cSld>
  <p:clrMapOvr>
    <a:masterClrMapping/>
  </p:clrMapOvr>
</p:sld>
</file>

<file path=ppt/theme/theme1.xml><?xml version="1.0" encoding="utf-8"?>
<a:theme xmlns:a="http://schemas.openxmlformats.org/drawingml/2006/main" name="MHRA-M365-Theme">
  <a:themeElements>
    <a:clrScheme name="MHRA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6652"/>
      </a:accent1>
      <a:accent2>
        <a:srgbClr val="00A188"/>
      </a:accent2>
      <a:accent3>
        <a:srgbClr val="3F78C0"/>
      </a:accent3>
      <a:accent4>
        <a:srgbClr val="C60C30"/>
      </a:accent4>
      <a:accent5>
        <a:srgbClr val="E01A7D"/>
      </a:accent5>
      <a:accent6>
        <a:srgbClr val="93509E"/>
      </a:accent6>
      <a:hlink>
        <a:srgbClr val="006551"/>
      </a:hlink>
      <a:folHlink>
        <a:srgbClr val="00655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B9C9D0"/>
        </a:lt2>
        <a:accent1>
          <a:srgbClr val="34B233"/>
        </a:accent1>
        <a:accent2>
          <a:srgbClr val="CD202C"/>
        </a:accent2>
        <a:accent3>
          <a:srgbClr val="FFFFFF"/>
        </a:accent3>
        <a:accent4>
          <a:srgbClr val="000000"/>
        </a:accent4>
        <a:accent5>
          <a:srgbClr val="AED5AD"/>
        </a:accent5>
        <a:accent6>
          <a:srgbClr val="BA1C27"/>
        </a:accent6>
        <a:hlink>
          <a:srgbClr val="FF5800"/>
        </a:hlink>
        <a:folHlink>
          <a:srgbClr val="FED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HRA-M365-Theme" id="{AE5C0359-66ED-4D43-A884-360F42FC9AEB}" vid="{CB1886F5-402C-4508-AB0B-3854EC5269D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PRD">
      <a:dk1>
        <a:srgbClr val="4B92DB"/>
      </a:dk1>
      <a:lt1>
        <a:srgbClr val="C60C30"/>
      </a:lt1>
      <a:dk2>
        <a:srgbClr val="7AB800"/>
      </a:dk2>
      <a:lt2>
        <a:srgbClr val="E98300"/>
      </a:lt2>
      <a:accent1>
        <a:srgbClr val="D71F85"/>
      </a:accent1>
      <a:accent2>
        <a:srgbClr val="93509E"/>
      </a:accent2>
      <a:accent3>
        <a:srgbClr val="009AA6"/>
      </a:accent3>
      <a:accent4>
        <a:srgbClr val="0F1290"/>
      </a:accent4>
      <a:accent5>
        <a:srgbClr val="009AA6"/>
      </a:accent5>
      <a:accent6>
        <a:srgbClr val="4B92DB"/>
      </a:accent6>
      <a:hlink>
        <a:srgbClr val="002060"/>
      </a:hlink>
      <a:folHlink>
        <a:srgbClr val="4B92D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ogramme and Project" ma:contentTypeID="0x0101005DC155F682264648A38C2A02D853A29A0200AD7925422BB07342B4A3A18968FBD8AE" ma:contentTypeVersion="" ma:contentTypeDescription="The base content type for all Agency documents" ma:contentTypeScope="" ma:versionID="cccbcea102bd56989821cebbcc538e1c">
  <xsd:schema xmlns:xsd="http://www.w3.org/2001/XMLSchema" xmlns:xs="http://www.w3.org/2001/XMLSchema" xmlns:p="http://schemas.microsoft.com/office/2006/metadata/properties" xmlns:ns2="603af227-bd41-4012-ae1b-08ada9265a1f" xmlns:ns3="8d211251-081d-41ed-8e26-60ff6a4eba52" targetNamespace="http://schemas.microsoft.com/office/2006/metadata/properties" ma:root="true" ma:fieldsID="4d85b2ea075e71f86ce26bf8f43c0146" ns2:_="" ns3:_="">
    <xsd:import namespace="603af227-bd41-4012-ae1b-08ada9265a1f"/>
    <xsd:import namespace="8d211251-081d-41ed-8e26-60ff6a4eba52"/>
    <xsd:element name="properties">
      <xsd:complexType>
        <xsd:sequence>
          <xsd:element name="documentManagement">
            <xsd:complexType>
              <xsd:all>
                <xsd:element ref="ns2:d38ec887c5c24b7597ee90d37b16f021" minOccurs="0"/>
                <xsd:element ref="ns3:TaxCatchAll" minOccurs="0"/>
                <xsd:element ref="ns3:TaxCatchAllLabel" minOccurs="0"/>
                <xsd:element ref="ns2:l4d76ba1ef02463e886f3558602d0a1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af227-bd41-4012-ae1b-08ada9265a1f" elementFormDefault="qualified">
    <xsd:import namespace="http://schemas.microsoft.com/office/2006/documentManagement/types"/>
    <xsd:import namespace="http://schemas.microsoft.com/office/infopath/2007/PartnerControls"/>
    <xsd:element name="d38ec887c5c24b7597ee90d37b16f021" ma:index="8" nillable="true" ma:taxonomy="true" ma:internalName="d38ec887c5c24b7597ee90d37b16f021" ma:taxonomyFieldName="AgencyKeywords" ma:displayName="Agency Keywords" ma:default="" ma:fieldId="{d38ec887-c5c2-4b75-97ee-90d37b16f021}" ma:taxonomyMulti="true" ma:sspId="ee18d120-e8a3-4027-a24d-9aff90b49386" ma:termSetId="30143de7-8d03-4488-a6c1-277305f62f72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l4d76ba1ef02463e886f3558602d0a10" ma:index="12" nillable="true" ma:taxonomy="true" ma:internalName="l4d76ba1ef02463e886f3558602d0a10" ma:taxonomyFieldName="SecurityClassification" ma:displayName="Security Classification" ma:default="1;#Official|9d42bd58-89d2-4e46-94bb-80d8f31efd91" ma:fieldId="{54d76ba1-ef02-463e-886f-3558602d0a10}" ma:sspId="ee18d120-e8a3-4027-a24d-9aff90b49386" ma:termSetId="39c39363-0566-4543-8d36-d2293ffdaade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211251-081d-41ed-8e26-60ff6a4eba52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4ea8dd79-017a-419a-b6d9-a449423c7380}" ma:internalName="TaxCatchAll" ma:showField="CatchAllData" ma:web="8d211251-081d-41ed-8e26-60ff6a4eba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4ea8dd79-017a-419a-b6d9-a449423c7380}" ma:internalName="TaxCatchAllLabel" ma:readOnly="true" ma:showField="CatchAllDataLabel" ma:web="8d211251-081d-41ed-8e26-60ff6a4eba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38ec887c5c24b7597ee90d37b16f021 xmlns="603af227-bd41-4012-ae1b-08ada9265a1f">
      <Terms xmlns="http://schemas.microsoft.com/office/infopath/2007/PartnerControls"/>
    </d38ec887c5c24b7597ee90d37b16f021>
    <TaxCatchAll xmlns="8d211251-081d-41ed-8e26-60ff6a4eba52">
      <Value>1</Value>
    </TaxCatchAll>
    <l4d76ba1ef02463e886f3558602d0a10 xmlns="603af227-bd41-4012-ae1b-08ada9265a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</TermName>
          <TermId xmlns="http://schemas.microsoft.com/office/infopath/2007/PartnerControls">9d42bd58-89d2-4e46-94bb-80d8f31efd91</TermId>
        </TermInfo>
      </Terms>
    </l4d76ba1ef02463e886f3558602d0a10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DE8953-BD4D-417F-A405-92EF31413D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3af227-bd41-4012-ae1b-08ada9265a1f"/>
    <ds:schemaRef ds:uri="8d211251-081d-41ed-8e26-60ff6a4eba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D31B23-56B5-4123-8A2C-5068F313E3F1}">
  <ds:schemaRefs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8d211251-081d-41ed-8e26-60ff6a4eba52"/>
    <ds:schemaRef ds:uri="603af227-bd41-4012-ae1b-08ada9265a1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93B0DB6-F0DE-4120-942C-303C55862A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11513</TotalTime>
  <Words>1230</Words>
  <Application>Microsoft Office PowerPoint</Application>
  <PresentationFormat>Widescreen</PresentationFormat>
  <Paragraphs>183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Wingdings</vt:lpstr>
      <vt:lpstr>MHRA-M365-Theme</vt:lpstr>
      <vt:lpstr>Diversion of Controlled Drugs from the Legitimate Supply Chain</vt:lpstr>
      <vt:lpstr>SUPPLY CHAIN TEAM</vt:lpstr>
      <vt:lpstr>Watchlist Products</vt:lpstr>
      <vt:lpstr>Benzodiazepines, Non Benzodiazepines  Opioids and Z Drugs </vt:lpstr>
      <vt:lpstr>So What’s The Issue?</vt:lpstr>
      <vt:lpstr>Legitimate Distribution Methods</vt:lpstr>
      <vt:lpstr>Example of an Investigation </vt:lpstr>
      <vt:lpstr>How much is dispensed?</vt:lpstr>
      <vt:lpstr>How much is being purchased?</vt:lpstr>
      <vt:lpstr>One Pallet containing 13,440 packs of Diazepam</vt:lpstr>
      <vt:lpstr>PowerPoint Presentation</vt:lpstr>
      <vt:lpstr>Types Of Pill Presentation</vt:lpstr>
      <vt:lpstr>Seizure of Medication during Enforcement Activity</vt:lpstr>
      <vt:lpstr>So what has happened since 2016……?</vt:lpstr>
      <vt:lpstr>Penalties</vt:lpstr>
      <vt:lpstr>PowerPoint Presentation</vt:lpstr>
      <vt:lpstr>PowerPoint Presentation</vt:lpstr>
      <vt:lpstr>PowerPoint Presentation</vt:lpstr>
      <vt:lpstr>Some Good News…….</vt:lpstr>
      <vt:lpstr>The Rise of Falsified Medicines / Counterfeit Presentation</vt:lpstr>
      <vt:lpstr>Ongoing Issues………</vt:lpstr>
      <vt:lpstr>PURPLE DRANK </vt:lpstr>
      <vt:lpstr>Recent Seizures of Purple Drank / LEAN</vt:lpstr>
      <vt:lpstr>Thank You for your attention…………….</vt:lpstr>
    </vt:vector>
  </TitlesOfParts>
  <Manager>[department's name]</Manager>
  <Company>MHRA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the Year 2015</dc:title>
  <dc:subject>PowerPoint presentation</dc:subject>
  <dc:creator>MHRA</dc:creator>
  <cp:lastModifiedBy>Powell, Grant</cp:lastModifiedBy>
  <cp:revision>151</cp:revision>
  <cp:lastPrinted>2019-12-10T13:22:19Z</cp:lastPrinted>
  <dcterms:created xsi:type="dcterms:W3CDTF">2016-06-16T12:48:50Z</dcterms:created>
  <dcterms:modified xsi:type="dcterms:W3CDTF">2022-06-28T11:56:34Z</dcterms:modified>
  <cp:category>[department's name], PowerPoint, [key words]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0x0101005DC155F682264648A38C2A02D853A29A0200AD7925422BB07342B4A3A18968FBD8AE</vt:lpwstr>
  </property>
  <property fmtid="{D5CDD505-2E9C-101B-9397-08002B2CF9AE}" pid="3" name="AgencyKeywords">
    <vt:lpwstr/>
  </property>
  <property fmtid="{D5CDD505-2E9C-101B-9397-08002B2CF9AE}" pid="4" name="SecurityClassification">
    <vt:lpwstr>1;#Official|9d42bd58-89d2-4e46-94bb-80d8f31efd91</vt:lpwstr>
  </property>
  <property fmtid="{D5CDD505-2E9C-101B-9397-08002B2CF9AE}" pid="5" name="ClassificationContentMarkingFooterLocations">
    <vt:lpwstr>MHRA-M365-Theme:7</vt:lpwstr>
  </property>
  <property fmtid="{D5CDD505-2E9C-101B-9397-08002B2CF9AE}" pid="6" name="ClassificationContentMarkingFooterText">
    <vt:lpwstr>MHRA OFFICIAL SENSITIVE</vt:lpwstr>
  </property>
  <property fmtid="{D5CDD505-2E9C-101B-9397-08002B2CF9AE}" pid="7" name="ClassificationContentMarkingHeaderLocations">
    <vt:lpwstr>MHRA-M365-Theme:5</vt:lpwstr>
  </property>
  <property fmtid="{D5CDD505-2E9C-101B-9397-08002B2CF9AE}" pid="8" name="ClassificationContentMarkingHeaderText">
    <vt:lpwstr>MHRA OFFICIAL SENSITIVE</vt:lpwstr>
  </property>
</Properties>
</file>