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8"/>
  </p:notesMasterIdLst>
  <p:sldIdLst>
    <p:sldId id="347" r:id="rId6"/>
    <p:sldId id="3398" r:id="rId7"/>
    <p:sldId id="266" r:id="rId8"/>
    <p:sldId id="3375" r:id="rId9"/>
    <p:sldId id="3379" r:id="rId10"/>
    <p:sldId id="3391" r:id="rId11"/>
    <p:sldId id="3399" r:id="rId12"/>
    <p:sldId id="3400" r:id="rId13"/>
    <p:sldId id="3390" r:id="rId14"/>
    <p:sldId id="3402" r:id="rId15"/>
    <p:sldId id="3403" r:id="rId16"/>
    <p:sldId id="3387" r:id="rId17"/>
    <p:sldId id="3396" r:id="rId18"/>
    <p:sldId id="3404" r:id="rId19"/>
    <p:sldId id="3395" r:id="rId20"/>
    <p:sldId id="3405" r:id="rId21"/>
    <p:sldId id="3394" r:id="rId22"/>
    <p:sldId id="3386" r:id="rId23"/>
    <p:sldId id="3406" r:id="rId24"/>
    <p:sldId id="3407" r:id="rId25"/>
    <p:sldId id="3388" r:id="rId26"/>
    <p:sldId id="33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469A"/>
    <a:srgbClr val="182540"/>
    <a:srgbClr val="F7B20F"/>
    <a:srgbClr val="DD1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4466A-70FB-4025-9082-1B891540E284}" v="19" dt="2021-11-18T22:16:28.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72" d="100"/>
          <a:sy n="72" d="100"/>
        </p:scale>
        <p:origin x="15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Preston" userId="6479840c-308a-46b9-8873-b79bfcdc0351" providerId="ADAL" clId="{4424466A-70FB-4025-9082-1B891540E284}"/>
    <pc:docChg chg="undo custSel addSld delSld modSld sldOrd">
      <pc:chgData name="Wendy Preston" userId="6479840c-308a-46b9-8873-b79bfcdc0351" providerId="ADAL" clId="{4424466A-70FB-4025-9082-1B891540E284}" dt="2022-02-20T19:05:49.757" v="334" actId="1076"/>
      <pc:docMkLst>
        <pc:docMk/>
      </pc:docMkLst>
      <pc:sldChg chg="modSp mod modClrScheme chgLayout">
        <pc:chgData name="Wendy Preston" userId="6479840c-308a-46b9-8873-b79bfcdc0351" providerId="ADAL" clId="{4424466A-70FB-4025-9082-1B891540E284}" dt="2021-10-19T13:23:58.409" v="216" actId="207"/>
        <pc:sldMkLst>
          <pc:docMk/>
          <pc:sldMk cId="915373099" sldId="266"/>
        </pc:sldMkLst>
        <pc:spChg chg="mod ord">
          <ac:chgData name="Wendy Preston" userId="6479840c-308a-46b9-8873-b79bfcdc0351" providerId="ADAL" clId="{4424466A-70FB-4025-9082-1B891540E284}" dt="2021-10-14T19:44:44.165" v="200" actId="700"/>
          <ac:spMkLst>
            <pc:docMk/>
            <pc:sldMk cId="915373099" sldId="266"/>
            <ac:spMk id="2" creationId="{00000000-0000-0000-0000-000000000000}"/>
          </ac:spMkLst>
        </pc:spChg>
        <pc:spChg chg="mod ord">
          <ac:chgData name="Wendy Preston" userId="6479840c-308a-46b9-8873-b79bfcdc0351" providerId="ADAL" clId="{4424466A-70FB-4025-9082-1B891540E284}" dt="2021-10-19T13:23:58.409" v="216" actId="207"/>
          <ac:spMkLst>
            <pc:docMk/>
            <pc:sldMk cId="915373099" sldId="266"/>
            <ac:spMk id="3" creationId="{00000000-0000-0000-0000-000000000000}"/>
          </ac:spMkLst>
        </pc:spChg>
      </pc:sldChg>
      <pc:sldChg chg="modSp mod">
        <pc:chgData name="Wendy Preston" userId="6479840c-308a-46b9-8873-b79bfcdc0351" providerId="ADAL" clId="{4424466A-70FB-4025-9082-1B891540E284}" dt="2021-10-14T19:42:41.051" v="198" actId="20577"/>
        <pc:sldMkLst>
          <pc:docMk/>
          <pc:sldMk cId="1729636803" sldId="347"/>
        </pc:sldMkLst>
        <pc:spChg chg="mod">
          <ac:chgData name="Wendy Preston" userId="6479840c-308a-46b9-8873-b79bfcdc0351" providerId="ADAL" clId="{4424466A-70FB-4025-9082-1B891540E284}" dt="2021-10-14T19:42:41.051" v="198" actId="20577"/>
          <ac:spMkLst>
            <pc:docMk/>
            <pc:sldMk cId="1729636803" sldId="347"/>
            <ac:spMk id="3" creationId="{00000000-0000-0000-0000-000000000000}"/>
          </ac:spMkLst>
        </pc:spChg>
      </pc:sldChg>
      <pc:sldChg chg="modSp mod">
        <pc:chgData name="Wendy Preston" userId="6479840c-308a-46b9-8873-b79bfcdc0351" providerId="ADAL" clId="{4424466A-70FB-4025-9082-1B891540E284}" dt="2021-10-15T07:26:21.615" v="204" actId="20577"/>
        <pc:sldMkLst>
          <pc:docMk/>
          <pc:sldMk cId="890478145" sldId="3375"/>
        </pc:sldMkLst>
        <pc:spChg chg="mod">
          <ac:chgData name="Wendy Preston" userId="6479840c-308a-46b9-8873-b79bfcdc0351" providerId="ADAL" clId="{4424466A-70FB-4025-9082-1B891540E284}" dt="2021-10-15T07:26:21.615" v="204" actId="20577"/>
          <ac:spMkLst>
            <pc:docMk/>
            <pc:sldMk cId="890478145" sldId="3375"/>
            <ac:spMk id="3" creationId="{398A48B1-44D0-4BA1-A1E9-0B8B7F74D812}"/>
          </ac:spMkLst>
        </pc:spChg>
      </pc:sldChg>
      <pc:sldChg chg="modSp del mod ord">
        <pc:chgData name="Wendy Preston" userId="6479840c-308a-46b9-8873-b79bfcdc0351" providerId="ADAL" clId="{4424466A-70FB-4025-9082-1B891540E284}" dt="2021-11-18T22:16:32.099" v="264" actId="47"/>
        <pc:sldMkLst>
          <pc:docMk/>
          <pc:sldMk cId="3403253163" sldId="3382"/>
        </pc:sldMkLst>
        <pc:spChg chg="mod">
          <ac:chgData name="Wendy Preston" userId="6479840c-308a-46b9-8873-b79bfcdc0351" providerId="ADAL" clId="{4424466A-70FB-4025-9082-1B891540E284}" dt="2021-10-19T23:05:38.923" v="234" actId="20577"/>
          <ac:spMkLst>
            <pc:docMk/>
            <pc:sldMk cId="3403253163" sldId="3382"/>
            <ac:spMk id="3" creationId="{9AEC1064-C539-4DC6-8551-3539D0A93A61}"/>
          </ac:spMkLst>
        </pc:spChg>
      </pc:sldChg>
      <pc:sldChg chg="del">
        <pc:chgData name="Wendy Preston" userId="6479840c-308a-46b9-8873-b79bfcdc0351" providerId="ADAL" clId="{4424466A-70FB-4025-9082-1B891540E284}" dt="2021-10-14T19:42:20.371" v="162" actId="2696"/>
        <pc:sldMkLst>
          <pc:docMk/>
          <pc:sldMk cId="132029796" sldId="3385"/>
        </pc:sldMkLst>
      </pc:sldChg>
      <pc:sldChg chg="del">
        <pc:chgData name="Wendy Preston" userId="6479840c-308a-46b9-8873-b79bfcdc0351" providerId="ADAL" clId="{4424466A-70FB-4025-9082-1B891540E284}" dt="2021-10-14T19:39:34.413" v="22" actId="47"/>
        <pc:sldMkLst>
          <pc:docMk/>
          <pc:sldMk cId="4284875931" sldId="3387"/>
        </pc:sldMkLst>
      </pc:sldChg>
      <pc:sldChg chg="modSp mod">
        <pc:chgData name="Wendy Preston" userId="6479840c-308a-46b9-8873-b79bfcdc0351" providerId="ADAL" clId="{4424466A-70FB-4025-9082-1B891540E284}" dt="2022-02-20T19:04:12.582" v="314" actId="113"/>
        <pc:sldMkLst>
          <pc:docMk/>
          <pc:sldMk cId="4222927357" sldId="3388"/>
        </pc:sldMkLst>
        <pc:spChg chg="mod">
          <ac:chgData name="Wendy Preston" userId="6479840c-308a-46b9-8873-b79bfcdc0351" providerId="ADAL" clId="{4424466A-70FB-4025-9082-1B891540E284}" dt="2022-02-20T19:04:12.582" v="314" actId="113"/>
          <ac:spMkLst>
            <pc:docMk/>
            <pc:sldMk cId="4222927357" sldId="3388"/>
            <ac:spMk id="3" creationId="{80EE2055-761F-4EA9-9410-FCD530BB0300}"/>
          </ac:spMkLst>
        </pc:spChg>
      </pc:sldChg>
      <pc:sldChg chg="ord">
        <pc:chgData name="Wendy Preston" userId="6479840c-308a-46b9-8873-b79bfcdc0351" providerId="ADAL" clId="{4424466A-70FB-4025-9082-1B891540E284}" dt="2021-10-19T17:44:07.387" v="218"/>
        <pc:sldMkLst>
          <pc:docMk/>
          <pc:sldMk cId="881788424" sldId="3390"/>
        </pc:sldMkLst>
      </pc:sldChg>
      <pc:sldChg chg="del">
        <pc:chgData name="Wendy Preston" userId="6479840c-308a-46b9-8873-b79bfcdc0351" providerId="ADAL" clId="{4424466A-70FB-4025-9082-1B891540E284}" dt="2021-10-14T19:39:41.158" v="24" actId="47"/>
        <pc:sldMkLst>
          <pc:docMk/>
          <pc:sldMk cId="2180962567" sldId="3395"/>
        </pc:sldMkLst>
      </pc:sldChg>
      <pc:sldChg chg="del">
        <pc:chgData name="Wendy Preston" userId="6479840c-308a-46b9-8873-b79bfcdc0351" providerId="ADAL" clId="{4424466A-70FB-4025-9082-1B891540E284}" dt="2021-10-14T19:39:39.025" v="23" actId="47"/>
        <pc:sldMkLst>
          <pc:docMk/>
          <pc:sldMk cId="2637250027" sldId="3396"/>
        </pc:sldMkLst>
      </pc:sldChg>
      <pc:sldChg chg="modSp del mod modClrScheme chgLayout">
        <pc:chgData name="Wendy Preston" userId="6479840c-308a-46b9-8873-b79bfcdc0351" providerId="ADAL" clId="{4424466A-70FB-4025-9082-1B891540E284}" dt="2021-10-14T19:38:29.157" v="19" actId="1076"/>
        <pc:sldMkLst>
          <pc:docMk/>
          <pc:sldMk cId="3565924003" sldId="3398"/>
        </pc:sldMkLst>
        <pc:spChg chg="mod ord">
          <ac:chgData name="Wendy Preston" userId="6479840c-308a-46b9-8873-b79bfcdc0351" providerId="ADAL" clId="{4424466A-70FB-4025-9082-1B891540E284}" dt="2021-10-14T19:37:38.068" v="15" actId="700"/>
          <ac:spMkLst>
            <pc:docMk/>
            <pc:sldMk cId="3565924003" sldId="3398"/>
            <ac:spMk id="3" creationId="{00000000-0000-0000-0000-000000000000}"/>
          </ac:spMkLst>
        </pc:spChg>
        <pc:spChg chg="mod ord">
          <ac:chgData name="Wendy Preston" userId="6479840c-308a-46b9-8873-b79bfcdc0351" providerId="ADAL" clId="{4424466A-70FB-4025-9082-1B891540E284}" dt="2021-10-14T19:37:50.938" v="16" actId="14100"/>
          <ac:spMkLst>
            <pc:docMk/>
            <pc:sldMk cId="3565924003" sldId="3398"/>
            <ac:spMk id="4" creationId="{00000000-0000-0000-0000-000000000000}"/>
          </ac:spMkLst>
        </pc:spChg>
        <pc:picChg chg="mod">
          <ac:chgData name="Wendy Preston" userId="6479840c-308a-46b9-8873-b79bfcdc0351" providerId="ADAL" clId="{4424466A-70FB-4025-9082-1B891540E284}" dt="2021-10-14T19:37:57.048" v="17" actId="1076"/>
          <ac:picMkLst>
            <pc:docMk/>
            <pc:sldMk cId="3565924003" sldId="3398"/>
            <ac:picMk id="2" creationId="{5054A698-F2B7-41AC-A4C5-002DE533EF07}"/>
          </ac:picMkLst>
        </pc:picChg>
        <pc:cxnChg chg="mod">
          <ac:chgData name="Wendy Preston" userId="6479840c-308a-46b9-8873-b79bfcdc0351" providerId="ADAL" clId="{4424466A-70FB-4025-9082-1B891540E284}" dt="2021-10-14T19:38:29.157" v="19" actId="1076"/>
          <ac:cxnSpMkLst>
            <pc:docMk/>
            <pc:sldMk cId="3565924003" sldId="3398"/>
            <ac:cxnSpMk id="10" creationId="{00000000-0000-0000-0000-000000000000}"/>
          </ac:cxnSpMkLst>
        </pc:cxnChg>
        <pc:cxnChg chg="mod">
          <ac:chgData name="Wendy Preston" userId="6479840c-308a-46b9-8873-b79bfcdc0351" providerId="ADAL" clId="{4424466A-70FB-4025-9082-1B891540E284}" dt="2021-10-14T19:38:21.271" v="18" actId="1076"/>
          <ac:cxnSpMkLst>
            <pc:docMk/>
            <pc:sldMk cId="3565924003" sldId="3398"/>
            <ac:cxnSpMk id="12" creationId="{00000000-0000-0000-0000-000000000000}"/>
          </ac:cxnSpMkLst>
        </pc:cxnChg>
      </pc:sldChg>
      <pc:sldChg chg="new del">
        <pc:chgData name="Wendy Preston" userId="6479840c-308a-46b9-8873-b79bfcdc0351" providerId="ADAL" clId="{4424466A-70FB-4025-9082-1B891540E284}" dt="2021-10-14T19:37:03.163" v="14" actId="680"/>
        <pc:sldMkLst>
          <pc:docMk/>
          <pc:sldMk cId="2429118722" sldId="3399"/>
        </pc:sldMkLst>
      </pc:sldChg>
      <pc:sldChg chg="modSp mod">
        <pc:chgData name="Wendy Preston" userId="6479840c-308a-46b9-8873-b79bfcdc0351" providerId="ADAL" clId="{4424466A-70FB-4025-9082-1B891540E284}" dt="2021-10-19T23:04:06.713" v="224" actId="14100"/>
        <pc:sldMkLst>
          <pc:docMk/>
          <pc:sldMk cId="3170233913" sldId="3402"/>
        </pc:sldMkLst>
        <pc:spChg chg="mod">
          <ac:chgData name="Wendy Preston" userId="6479840c-308a-46b9-8873-b79bfcdc0351" providerId="ADAL" clId="{4424466A-70FB-4025-9082-1B891540E284}" dt="2021-10-19T23:04:02.445" v="223" actId="14100"/>
          <ac:spMkLst>
            <pc:docMk/>
            <pc:sldMk cId="3170233913" sldId="3402"/>
            <ac:spMk id="2" creationId="{EEA8F891-21E1-4B06-A0AD-D63A52CA901D}"/>
          </ac:spMkLst>
        </pc:spChg>
        <pc:spChg chg="mod">
          <ac:chgData name="Wendy Preston" userId="6479840c-308a-46b9-8873-b79bfcdc0351" providerId="ADAL" clId="{4424466A-70FB-4025-9082-1B891540E284}" dt="2021-10-19T23:04:06.713" v="224" actId="14100"/>
          <ac:spMkLst>
            <pc:docMk/>
            <pc:sldMk cId="3170233913" sldId="3402"/>
            <ac:spMk id="3" creationId="{0EADF3B1-6051-4837-8A79-171F60AD040A}"/>
          </ac:spMkLst>
        </pc:spChg>
      </pc:sldChg>
      <pc:sldChg chg="modSp mod">
        <pc:chgData name="Wendy Preston" userId="6479840c-308a-46b9-8873-b79bfcdc0351" providerId="ADAL" clId="{4424466A-70FB-4025-9082-1B891540E284}" dt="2021-10-19T23:04:26.464" v="225" actId="1076"/>
        <pc:sldMkLst>
          <pc:docMk/>
          <pc:sldMk cId="2126401889" sldId="3403"/>
        </pc:sldMkLst>
        <pc:spChg chg="mod">
          <ac:chgData name="Wendy Preston" userId="6479840c-308a-46b9-8873-b79bfcdc0351" providerId="ADAL" clId="{4424466A-70FB-4025-9082-1B891540E284}" dt="2021-10-19T23:04:26.464" v="225" actId="1076"/>
          <ac:spMkLst>
            <pc:docMk/>
            <pc:sldMk cId="2126401889" sldId="3403"/>
            <ac:spMk id="2" creationId="{7859A9F5-4D71-495F-8CFB-0D4637C0EB7B}"/>
          </ac:spMkLst>
        </pc:spChg>
      </pc:sldChg>
      <pc:sldChg chg="modSp mod">
        <pc:chgData name="Wendy Preston" userId="6479840c-308a-46b9-8873-b79bfcdc0351" providerId="ADAL" clId="{4424466A-70FB-4025-9082-1B891540E284}" dt="2021-11-03T23:10:46.869" v="263" actId="20577"/>
        <pc:sldMkLst>
          <pc:docMk/>
          <pc:sldMk cId="1394385624" sldId="3404"/>
        </pc:sldMkLst>
        <pc:spChg chg="mod">
          <ac:chgData name="Wendy Preston" userId="6479840c-308a-46b9-8873-b79bfcdc0351" providerId="ADAL" clId="{4424466A-70FB-4025-9082-1B891540E284}" dt="2021-11-03T23:10:46.869" v="263" actId="20577"/>
          <ac:spMkLst>
            <pc:docMk/>
            <pc:sldMk cId="1394385624" sldId="3404"/>
            <ac:spMk id="3" creationId="{24113692-7CD3-4117-BE5E-CB8BA45F77EC}"/>
          </ac:spMkLst>
        </pc:spChg>
      </pc:sldChg>
      <pc:sldChg chg="addSp delSp modSp new mod">
        <pc:chgData name="Wendy Preston" userId="6479840c-308a-46b9-8873-b79bfcdc0351" providerId="ADAL" clId="{4424466A-70FB-4025-9082-1B891540E284}" dt="2022-02-20T19:05:49.757" v="334" actId="1076"/>
        <pc:sldMkLst>
          <pc:docMk/>
          <pc:sldMk cId="2190056957" sldId="3407"/>
        </pc:sldMkLst>
        <pc:spChg chg="mod">
          <ac:chgData name="Wendy Preston" userId="6479840c-308a-46b9-8873-b79bfcdc0351" providerId="ADAL" clId="{4424466A-70FB-4025-9082-1B891540E284}" dt="2022-02-20T19:04:58.718" v="329" actId="20577"/>
          <ac:spMkLst>
            <pc:docMk/>
            <pc:sldMk cId="2190056957" sldId="3407"/>
            <ac:spMk id="2" creationId="{9282C299-3221-4AB0-8411-F7B6A5BD3246}"/>
          </ac:spMkLst>
        </pc:spChg>
        <pc:spChg chg="del">
          <ac:chgData name="Wendy Preston" userId="6479840c-308a-46b9-8873-b79bfcdc0351" providerId="ADAL" clId="{4424466A-70FB-4025-9082-1B891540E284}" dt="2022-02-20T19:05:31.832" v="330" actId="478"/>
          <ac:spMkLst>
            <pc:docMk/>
            <pc:sldMk cId="2190056957" sldId="3407"/>
            <ac:spMk id="3" creationId="{9BFF9420-2F56-4C83-834D-36EA5AC6433B}"/>
          </ac:spMkLst>
        </pc:spChg>
        <pc:picChg chg="add mod">
          <ac:chgData name="Wendy Preston" userId="6479840c-308a-46b9-8873-b79bfcdc0351" providerId="ADAL" clId="{4424466A-70FB-4025-9082-1B891540E284}" dt="2022-02-20T19:05:49.757" v="334" actId="1076"/>
          <ac:picMkLst>
            <pc:docMk/>
            <pc:sldMk cId="2190056957" sldId="3407"/>
            <ac:picMk id="5" creationId="{D8090169-86CF-44CB-B0C5-AD622D21A8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7D4EE-A5F4-4F62-A64D-24B26473E18E}" type="datetimeFigureOut">
              <a:rPr lang="en-GB" smtClean="0"/>
              <a:t>20/02/2022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A024E-0579-4CB5-9D5A-B46D76015E65}" type="slidenum">
              <a:rPr lang="en-GB" smtClean="0"/>
              <a:t>‹#›</a:t>
            </a:fld>
            <a:endParaRPr lang="en-GB"/>
          </a:p>
        </p:txBody>
      </p:sp>
    </p:spTree>
    <p:extLst>
      <p:ext uri="{BB962C8B-B14F-4D97-AF65-F5344CB8AC3E}">
        <p14:creationId xmlns:p14="http://schemas.microsoft.com/office/powerpoint/2010/main" val="227041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rcn.org.uk/professional-development/nursing-workforce-standards/nursing-workforce-standards-faq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B3E47B-B04B-4151-83AC-A2A9256662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2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22</a:t>
            </a:fld>
            <a:endParaRPr lang="en-GB"/>
          </a:p>
        </p:txBody>
      </p:sp>
    </p:spTree>
    <p:extLst>
      <p:ext uri="{BB962C8B-B14F-4D97-AF65-F5344CB8AC3E}">
        <p14:creationId xmlns:p14="http://schemas.microsoft.com/office/powerpoint/2010/main" val="50906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numbers = safe patients, safe nurses</a:t>
            </a:r>
          </a:p>
          <a:p>
            <a:r>
              <a:rPr lang="en-GB" b="1" dirty="0"/>
              <a:t>serious staffing shortages, the links between fair pay, staffing and patient safety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315D5-FEFD-4F78-B421-A246A63A39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66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Calculations are not based on an assessment of population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Sheer need for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Some places simply cannot get nurses with</a:t>
            </a:r>
            <a:r>
              <a:rPr lang="en-GB" sz="1200" baseline="0" dirty="0"/>
              <a:t> agency budget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p:txBody>
      </p:sp>
      <p:sp>
        <p:nvSpPr>
          <p:cNvPr id="4" name="Slide Number Placeholder 3"/>
          <p:cNvSpPr>
            <a:spLocks noGrp="1"/>
          </p:cNvSpPr>
          <p:nvPr>
            <p:ph type="sldNum" sz="quarter" idx="10"/>
          </p:nvPr>
        </p:nvSpPr>
        <p:spPr/>
        <p:txBody>
          <a:bodyPr/>
          <a:lstStyle/>
          <a:p>
            <a:fld id="{729315D5-FEFD-4F78-B421-A246A63A39CB}" type="slidenum">
              <a:rPr lang="en-GB" smtClean="0"/>
              <a:t>3</a:t>
            </a:fld>
            <a:endParaRPr lang="en-GB"/>
          </a:p>
        </p:txBody>
      </p:sp>
    </p:spTree>
    <p:extLst>
      <p:ext uri="{BB962C8B-B14F-4D97-AF65-F5344CB8AC3E}">
        <p14:creationId xmlns:p14="http://schemas.microsoft.com/office/powerpoint/2010/main" val="860990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4</a:t>
            </a:fld>
            <a:endParaRPr lang="en-GB"/>
          </a:p>
        </p:txBody>
      </p:sp>
    </p:spTree>
    <p:extLst>
      <p:ext uri="{BB962C8B-B14F-4D97-AF65-F5344CB8AC3E}">
        <p14:creationId xmlns:p14="http://schemas.microsoft.com/office/powerpoint/2010/main" val="198193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DoN</a:t>
            </a:r>
            <a:r>
              <a:rPr lang="en-GB" dirty="0"/>
              <a:t> example</a:t>
            </a:r>
          </a:p>
        </p:txBody>
      </p:sp>
      <p:sp>
        <p:nvSpPr>
          <p:cNvPr id="4" name="Slide Number Placeholder 3"/>
          <p:cNvSpPr>
            <a:spLocks noGrp="1"/>
          </p:cNvSpPr>
          <p:nvPr>
            <p:ph type="sldNum" sz="quarter" idx="5"/>
          </p:nvPr>
        </p:nvSpPr>
        <p:spPr/>
        <p:txBody>
          <a:bodyPr/>
          <a:lstStyle/>
          <a:p>
            <a:fld id="{7A8A024E-0579-4CB5-9D5A-B46D76015E65}" type="slidenum">
              <a:rPr lang="en-GB" smtClean="0"/>
              <a:t>9</a:t>
            </a:fld>
            <a:endParaRPr lang="en-GB"/>
          </a:p>
        </p:txBody>
      </p:sp>
    </p:spTree>
    <p:extLst>
      <p:ext uri="{BB962C8B-B14F-4D97-AF65-F5344CB8AC3E}">
        <p14:creationId xmlns:p14="http://schemas.microsoft.com/office/powerpoint/2010/main" val="59580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Interpretation of the standards for advanced nursing practice </a:t>
            </a:r>
          </a:p>
        </p:txBody>
      </p:sp>
      <p:sp>
        <p:nvSpPr>
          <p:cNvPr id="4" name="Slide Number Placeholder 3"/>
          <p:cNvSpPr>
            <a:spLocks noGrp="1"/>
          </p:cNvSpPr>
          <p:nvPr>
            <p:ph type="sldNum" sz="quarter" idx="5"/>
          </p:nvPr>
        </p:nvSpPr>
        <p:spPr/>
        <p:txBody>
          <a:bodyPr/>
          <a:lstStyle/>
          <a:p>
            <a:fld id="{7A8A024E-0579-4CB5-9D5A-B46D76015E65}" type="slidenum">
              <a:rPr lang="en-GB" smtClean="0"/>
              <a:t>15</a:t>
            </a:fld>
            <a:endParaRPr lang="en-GB"/>
          </a:p>
        </p:txBody>
      </p:sp>
    </p:spTree>
    <p:extLst>
      <p:ext uri="{BB962C8B-B14F-4D97-AF65-F5344CB8AC3E}">
        <p14:creationId xmlns:p14="http://schemas.microsoft.com/office/powerpoint/2010/main" val="301893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example: using the standards to influence change in advanced practice. </a:t>
            </a:r>
          </a:p>
          <a:p>
            <a:r>
              <a:rPr lang="en-GB" dirty="0"/>
              <a:t>The standards can also work along side the RCN Advanced Practice Standards - https://www.rcn.org.uk/professional-development/advanced-practice-standards </a:t>
            </a:r>
          </a:p>
          <a:p>
            <a:r>
              <a:rPr lang="en-GB" dirty="0"/>
              <a:t> </a:t>
            </a:r>
          </a:p>
        </p:txBody>
      </p:sp>
      <p:sp>
        <p:nvSpPr>
          <p:cNvPr id="4" name="Slide Number Placeholder 3"/>
          <p:cNvSpPr>
            <a:spLocks noGrp="1"/>
          </p:cNvSpPr>
          <p:nvPr>
            <p:ph type="sldNum" sz="quarter" idx="5"/>
          </p:nvPr>
        </p:nvSpPr>
        <p:spPr/>
        <p:txBody>
          <a:bodyPr/>
          <a:lstStyle/>
          <a:p>
            <a:fld id="{7A8A024E-0579-4CB5-9D5A-B46D76015E65}" type="slidenum">
              <a:rPr lang="en-GB" smtClean="0"/>
              <a:t>16</a:t>
            </a:fld>
            <a:endParaRPr lang="en-GB"/>
          </a:p>
        </p:txBody>
      </p:sp>
    </p:spTree>
    <p:extLst>
      <p:ext uri="{BB962C8B-B14F-4D97-AF65-F5344CB8AC3E}">
        <p14:creationId xmlns:p14="http://schemas.microsoft.com/office/powerpoint/2010/main" val="145626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Nursing Workforce Standards | Professional Development | Royal College of Nursing (rcn.org.uk)</a:t>
            </a:r>
            <a:endParaRPr lang="en-GB" dirty="0"/>
          </a:p>
          <a:p>
            <a:endParaRPr lang="en-GB" dirty="0"/>
          </a:p>
          <a:p>
            <a:r>
              <a:rPr lang="en-GB" dirty="0"/>
              <a:t>FAQs </a:t>
            </a:r>
            <a:r>
              <a:rPr lang="en-GB" dirty="0">
                <a:hlinkClick r:id="rId4"/>
              </a:rPr>
              <a:t>Nursing Workforce Standards FAQs | Professional Development | Royal College of Nursing (rcn.org.uk)</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19</a:t>
            </a:fld>
            <a:endParaRPr lang="en-GB"/>
          </a:p>
        </p:txBody>
      </p:sp>
    </p:spTree>
    <p:extLst>
      <p:ext uri="{BB962C8B-B14F-4D97-AF65-F5344CB8AC3E}">
        <p14:creationId xmlns:p14="http://schemas.microsoft.com/office/powerpoint/2010/main" val="3246795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312DC-EA5C-4C45-A4F8-099BD321170C}" type="slidenum">
              <a:rPr lang="en-GB" smtClean="0"/>
              <a:t>21</a:t>
            </a:fld>
            <a:endParaRPr lang="en-GB"/>
          </a:p>
        </p:txBody>
      </p:sp>
    </p:spTree>
    <p:extLst>
      <p:ext uri="{BB962C8B-B14F-4D97-AF65-F5344CB8AC3E}">
        <p14:creationId xmlns:p14="http://schemas.microsoft.com/office/powerpoint/2010/main" val="1805863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43E"/>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0A626A-B466-4520-AFC3-EDD7CF610343}"/>
              </a:ext>
            </a:extLst>
          </p:cNvPr>
          <p:cNvSpPr txBox="1">
            <a:spLocks/>
          </p:cNvSpPr>
          <p:nvPr userDrawn="1"/>
        </p:nvSpPr>
        <p:spPr>
          <a:xfrm>
            <a:off x="1261871" y="4933950"/>
            <a:ext cx="9418320" cy="844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Supporting a safe and effective </a:t>
            </a:r>
            <a:b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br>
            <a:r>
              <a:rPr lang="en-US"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 workforce</a:t>
            </a:r>
            <a:endParaRPr lang="en-GB" sz="2800" b="0"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DFBCA903-8988-4B5D-81D8-8AC6221297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2" name="Group 11">
            <a:extLst>
              <a:ext uri="{FF2B5EF4-FFF2-40B4-BE49-F238E27FC236}">
                <a16:creationId xmlns:a16="http://schemas.microsoft.com/office/drawing/2014/main" id="{FFB4EB73-1600-4029-A393-2E3157F0F65C}"/>
              </a:ext>
            </a:extLst>
          </p:cNvPr>
          <p:cNvGrpSpPr/>
          <p:nvPr userDrawn="1"/>
        </p:nvGrpSpPr>
        <p:grpSpPr>
          <a:xfrm>
            <a:off x="10820401" y="0"/>
            <a:ext cx="1371599" cy="6858000"/>
            <a:chOff x="10820401" y="0"/>
            <a:chExt cx="1371599" cy="6858000"/>
          </a:xfrm>
        </p:grpSpPr>
        <p:sp>
          <p:nvSpPr>
            <p:cNvPr id="13" name="Rectangle 12">
              <a:extLst>
                <a:ext uri="{FF2B5EF4-FFF2-40B4-BE49-F238E27FC236}">
                  <a16:creationId xmlns:a16="http://schemas.microsoft.com/office/drawing/2014/main" id="{08A96E1F-64C8-4547-8999-62F817F1CE8F}"/>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3457A1C-7B11-4A25-AE1C-18246D1115DF}"/>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7C44EC3-3FB7-4415-B164-FDB042B3B089}"/>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 name="Title 1">
            <a:extLst>
              <a:ext uri="{FF2B5EF4-FFF2-40B4-BE49-F238E27FC236}">
                <a16:creationId xmlns:a16="http://schemas.microsoft.com/office/drawing/2014/main" id="{2486C08D-D257-407B-A71D-623CACBD3DFF}"/>
              </a:ext>
            </a:extLst>
          </p:cNvPr>
          <p:cNvSpPr txBox="1">
            <a:spLocks/>
          </p:cNvSpPr>
          <p:nvPr userDrawn="1"/>
        </p:nvSpPr>
        <p:spPr>
          <a:xfrm>
            <a:off x="1261870" y="1565811"/>
            <a:ext cx="5596129" cy="33014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5400" b="1" kern="1200" spc="-50" baseline="0">
                <a:solidFill>
                  <a:schemeClr val="tx2"/>
                </a:solidFill>
                <a:latin typeface="Verdana" panose="020B0604030504040204" pitchFamily="34" charset="0"/>
                <a:ea typeface="Verdana" panose="020B0604030504040204" pitchFamily="34" charset="0"/>
                <a:cs typeface="+mj-cs"/>
              </a:defRPr>
            </a:lvl1pPr>
          </a:lstStyle>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NURSING</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WORKFORCE</a:t>
            </a:r>
          </a:p>
          <a:p>
            <a:r>
              <a:rPr lang="en-US"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rPr>
              <a:t>STANDARDS</a:t>
            </a:r>
            <a:endParaRPr lang="en-GB" sz="5400" b="1" kern="1200" baseline="0" dirty="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0655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69387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A004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1" y="3429000"/>
            <a:ext cx="10447866" cy="208280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185795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4288"/>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409950"/>
            <a:ext cx="10447866" cy="2101850"/>
          </a:xfrm>
          <a:prstGeom prst="rect">
            <a:avLst/>
          </a:prstGeom>
        </p:spPr>
        <p:txBody>
          <a:bodyPr>
            <a:normAutofit/>
          </a:bodyPr>
          <a:lstStyle>
            <a:lvl1pPr marL="0" indent="0" algn="ctr">
              <a:buNone/>
              <a:defRPr sz="5400" baseline="0">
                <a:solidFill>
                  <a:schemeClr val="bg1"/>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642" y="1165423"/>
            <a:ext cx="4043384" cy="1581919"/>
          </a:xfrm>
          <a:prstGeom prst="rect">
            <a:avLst/>
          </a:prstGeom>
        </p:spPr>
      </p:pic>
    </p:spTree>
    <p:extLst>
      <p:ext uri="{BB962C8B-B14F-4D97-AF65-F5344CB8AC3E}">
        <p14:creationId xmlns:p14="http://schemas.microsoft.com/office/powerpoint/2010/main" val="2075366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sz="quarter" idx="10" hasCustomPrompt="1"/>
          </p:nvPr>
        </p:nvSpPr>
        <p:spPr>
          <a:xfrm>
            <a:off x="914401" y="3587750"/>
            <a:ext cx="10447866" cy="914400"/>
          </a:xfrm>
          <a:prstGeom prst="rect">
            <a:avLst/>
          </a:prstGeom>
        </p:spPr>
        <p:txBody>
          <a:bodyPr>
            <a:normAutofit/>
          </a:bodyPr>
          <a:lstStyle>
            <a:lvl1pPr marL="0" indent="0" algn="ctr">
              <a:buNone/>
              <a:defRPr sz="5400" baseline="0">
                <a:solidFill>
                  <a:srgbClr val="DA0042"/>
                </a:solidFill>
                <a:latin typeface="Georgia" panose="02040502050405020303" pitchFamily="18" charset="0"/>
              </a:defRPr>
            </a:lvl1pPr>
          </a:lstStyle>
          <a:p>
            <a:pPr lvl="0"/>
            <a:r>
              <a:rPr lang="en-US" dirty="0"/>
              <a:t>Presentation 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7743" y="1060964"/>
            <a:ext cx="3481181" cy="1365276"/>
          </a:xfrm>
          <a:prstGeom prst="rect">
            <a:avLst/>
          </a:prstGeom>
        </p:spPr>
      </p:pic>
    </p:spTree>
    <p:extLst>
      <p:ext uri="{BB962C8B-B14F-4D97-AF65-F5344CB8AC3E}">
        <p14:creationId xmlns:p14="http://schemas.microsoft.com/office/powerpoint/2010/main" val="414777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only page">
    <p:bg>
      <p:bgPr>
        <a:solidFill>
          <a:srgbClr val="DA0042"/>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2" name="Rectangle 1"/>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307894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only page">
    <p:bg>
      <p:bgPr>
        <a:solidFill>
          <a:srgbClr val="004288"/>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chemeClr val="bg1"/>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sp>
        <p:nvSpPr>
          <p:cNvPr id="5" name="Rectangle 4"/>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49475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 only page">
    <p:bg>
      <p:bgPr>
        <a:solidFill>
          <a:schemeClr val="bg1"/>
        </a:solidFill>
        <a:effectLst/>
      </p:bgPr>
    </p:bg>
    <p:spTree>
      <p:nvGrpSpPr>
        <p:cNvPr id="1" name=""/>
        <p:cNvGrpSpPr/>
        <p:nvPr/>
      </p:nvGrpSpPr>
      <p:grpSpPr>
        <a:xfrm>
          <a:off x="0" y="0"/>
          <a:ext cx="0" cy="0"/>
          <a:chOff x="0" y="0"/>
          <a:chExt cx="0" cy="0"/>
        </a:xfrm>
      </p:grpSpPr>
      <p:pic>
        <p:nvPicPr>
          <p:cNvPr id="11" name="Picture 10"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2" name="Text Placeholder 2"/>
          <p:cNvSpPr>
            <a:spLocks noGrp="1"/>
          </p:cNvSpPr>
          <p:nvPr>
            <p:ph type="body" sz="quarter" idx="10" hasCustomPrompt="1"/>
          </p:nvPr>
        </p:nvSpPr>
        <p:spPr>
          <a:xfrm>
            <a:off x="425450" y="219075"/>
            <a:ext cx="9182100" cy="995363"/>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slide title</a:t>
            </a:r>
          </a:p>
        </p:txBody>
      </p:sp>
      <p:sp>
        <p:nvSpPr>
          <p:cNvPr id="13" name="Text Placeholder 12"/>
          <p:cNvSpPr>
            <a:spLocks noGrp="1"/>
          </p:cNvSpPr>
          <p:nvPr>
            <p:ph type="body" sz="quarter" idx="11" hasCustomPrompt="1"/>
          </p:nvPr>
        </p:nvSpPr>
        <p:spPr>
          <a:xfrm>
            <a:off x="1924050" y="1628775"/>
            <a:ext cx="7683500" cy="4133850"/>
          </a:xfrm>
          <a:prstGeom prst="rect">
            <a:avLst/>
          </a:prstGeom>
        </p:spPr>
        <p:txBody>
          <a:bodyPr/>
          <a:lstStyle>
            <a:lvl1pPr marL="0" indent="0">
              <a:buNone/>
              <a:defRPr sz="2000">
                <a:solidFill>
                  <a:srgbClr val="004288"/>
                </a:solidFill>
                <a:latin typeface="Georgia" panose="02040502050405020303" pitchFamily="18" charset="0"/>
              </a:defRPr>
            </a:lvl1pPr>
            <a:lvl2pPr marL="457200" indent="0">
              <a:buNone/>
              <a:defRPr sz="2000">
                <a:solidFill>
                  <a:schemeClr val="bg1"/>
                </a:solidFill>
                <a:latin typeface="Georgia" panose="02040502050405020303" pitchFamily="18" charset="0"/>
              </a:defRPr>
            </a:lvl2pPr>
            <a:lvl3pPr marL="914400" indent="0">
              <a:buNone/>
              <a:defRPr sz="2000">
                <a:solidFill>
                  <a:schemeClr val="bg1"/>
                </a:solidFill>
                <a:latin typeface="Georgia" panose="02040502050405020303" pitchFamily="18" charset="0"/>
              </a:defRPr>
            </a:lvl3pPr>
            <a:lvl4pPr marL="1371600" indent="0">
              <a:buNone/>
              <a:defRPr sz="2000">
                <a:solidFill>
                  <a:schemeClr val="bg1"/>
                </a:solidFill>
                <a:latin typeface="Georgia" panose="02040502050405020303" pitchFamily="18" charset="0"/>
              </a:defRPr>
            </a:lvl4pPr>
            <a:lvl5pPr marL="1828800" indent="0">
              <a:buNone/>
              <a:defRPr sz="2000">
                <a:solidFill>
                  <a:schemeClr val="bg1"/>
                </a:solidFill>
                <a:latin typeface="Georgia" panose="02040502050405020303" pitchFamily="18" charset="0"/>
              </a:defRPr>
            </a:lvl5pPr>
          </a:lstStyle>
          <a:p>
            <a:pPr lvl="0"/>
            <a:r>
              <a:rPr lang="en-US" dirty="0"/>
              <a:t>Click to edit body copy</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144936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and image">
    <p:bg>
      <p:bgPr>
        <a:solidFill>
          <a:srgbClr val="DA0042"/>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DA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79519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rgbClr val="004288"/>
        </a:solidFill>
        <a:effectLst/>
      </p:bgPr>
    </p:bg>
    <p:spTree>
      <p:nvGrpSpPr>
        <p:cNvPr id="1" name=""/>
        <p:cNvGrpSpPr/>
        <p:nvPr/>
      </p:nvGrpSpPr>
      <p:grpSpPr>
        <a:xfrm>
          <a:off x="0" y="0"/>
          <a:ext cx="0" cy="0"/>
          <a:chOff x="0" y="0"/>
          <a:chExt cx="0" cy="0"/>
        </a:xfrm>
      </p:grpSpPr>
      <p:pic>
        <p:nvPicPr>
          <p:cNvPr id="18" name="Picture 17"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9"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20"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chemeClr val="bg1"/>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21"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chemeClr val="bg1"/>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sp>
        <p:nvSpPr>
          <p:cNvPr id="6" name="Rectangle 5"/>
          <p:cNvSpPr/>
          <p:nvPr userDrawn="1"/>
        </p:nvSpPr>
        <p:spPr>
          <a:xfrm>
            <a:off x="9791700" y="0"/>
            <a:ext cx="2352672" cy="1214438"/>
          </a:xfrm>
          <a:prstGeom prst="rect">
            <a:avLst/>
          </a:prstGeom>
          <a:solidFill>
            <a:srgbClr val="004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8143" y="175573"/>
            <a:ext cx="1720433" cy="673096"/>
          </a:xfrm>
          <a:prstGeom prst="rect">
            <a:avLst/>
          </a:prstGeom>
        </p:spPr>
      </p:pic>
    </p:spTree>
    <p:extLst>
      <p:ext uri="{BB962C8B-B14F-4D97-AF65-F5344CB8AC3E}">
        <p14:creationId xmlns:p14="http://schemas.microsoft.com/office/powerpoint/2010/main" val="274341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ext and image">
    <p:bg>
      <p:bgPr>
        <a:solidFill>
          <a:schemeClr val="bg1"/>
        </a:solidFill>
        <a:effectLst/>
      </p:bgPr>
    </p:bg>
    <p:spTree>
      <p:nvGrpSpPr>
        <p:cNvPr id="1" name=""/>
        <p:cNvGrpSpPr/>
        <p:nvPr/>
      </p:nvGrpSpPr>
      <p:grpSpPr>
        <a:xfrm>
          <a:off x="0" y="0"/>
          <a:ext cx="0" cy="0"/>
          <a:chOff x="0" y="0"/>
          <a:chExt cx="0" cy="0"/>
        </a:xfrm>
      </p:grpSpPr>
      <p:pic>
        <p:nvPicPr>
          <p:cNvPr id="14" name="Picture 13" descr="header white_2016_no shadow_widescre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1349248"/>
          </a:xfrm>
          <a:prstGeom prst="rect">
            <a:avLst/>
          </a:prstGeom>
        </p:spPr>
      </p:pic>
      <p:sp>
        <p:nvSpPr>
          <p:cNvPr id="15" name="Picture Placeholder 2"/>
          <p:cNvSpPr>
            <a:spLocks noGrp="1"/>
          </p:cNvSpPr>
          <p:nvPr>
            <p:ph type="pic" sz="quarter" idx="10"/>
          </p:nvPr>
        </p:nvSpPr>
        <p:spPr>
          <a:xfrm>
            <a:off x="6443663" y="1789113"/>
            <a:ext cx="5291137" cy="4527550"/>
          </a:xfrm>
          <a:prstGeom prst="rect">
            <a:avLst/>
          </a:prstGeom>
        </p:spPr>
        <p:txBody>
          <a:bodyPr/>
          <a:lstStyle/>
          <a:p>
            <a:endParaRPr lang="en-GB"/>
          </a:p>
        </p:txBody>
      </p:sp>
      <p:sp>
        <p:nvSpPr>
          <p:cNvPr id="16" name="Text Placeholder 4"/>
          <p:cNvSpPr>
            <a:spLocks noGrp="1"/>
          </p:cNvSpPr>
          <p:nvPr>
            <p:ph type="body" sz="quarter" idx="11" hasCustomPrompt="1"/>
          </p:nvPr>
        </p:nvSpPr>
        <p:spPr>
          <a:xfrm>
            <a:off x="454025" y="228599"/>
            <a:ext cx="9420225" cy="1235075"/>
          </a:xfrm>
          <a:prstGeom prst="rect">
            <a:avLst/>
          </a:prstGeom>
        </p:spPr>
        <p:txBody>
          <a:bodyPr/>
          <a:lstStyle>
            <a:lvl1pPr marL="0" indent="0">
              <a:buNone/>
              <a:defRPr sz="3200">
                <a:solidFill>
                  <a:srgbClr val="DA0042"/>
                </a:solidFill>
                <a:latin typeface="Georgia" panose="02040502050405020303" pitchFamily="18" charset="0"/>
              </a:defRPr>
            </a:lvl1pPr>
            <a:lvl2pPr marL="457200" indent="0">
              <a:buNone/>
              <a:defRPr sz="3200">
                <a:solidFill>
                  <a:schemeClr val="bg1"/>
                </a:solidFill>
                <a:latin typeface="Georgia" panose="02040502050405020303" pitchFamily="18" charset="0"/>
              </a:defRPr>
            </a:lvl2pPr>
            <a:lvl3pPr marL="914400" indent="0">
              <a:buNone/>
              <a:defRPr sz="3200">
                <a:solidFill>
                  <a:schemeClr val="bg1"/>
                </a:solidFill>
                <a:latin typeface="Georgia" panose="02040502050405020303" pitchFamily="18" charset="0"/>
              </a:defRPr>
            </a:lvl3pPr>
            <a:lvl4pPr marL="1371600" indent="0">
              <a:buNone/>
              <a:defRPr sz="3200">
                <a:solidFill>
                  <a:schemeClr val="bg1"/>
                </a:solidFill>
                <a:latin typeface="Georgia" panose="02040502050405020303" pitchFamily="18" charset="0"/>
              </a:defRPr>
            </a:lvl4pPr>
            <a:lvl5pPr marL="1828800" indent="0">
              <a:buNone/>
              <a:defRPr sz="3200">
                <a:solidFill>
                  <a:schemeClr val="bg1"/>
                </a:solidFill>
                <a:latin typeface="Georgia" panose="02040502050405020303" pitchFamily="18" charset="0"/>
              </a:defRPr>
            </a:lvl5pPr>
          </a:lstStyle>
          <a:p>
            <a:pPr lvl="0"/>
            <a:r>
              <a:rPr lang="en-US" dirty="0"/>
              <a:t>Click to edit slide title</a:t>
            </a:r>
            <a:endParaRPr lang="en-GB" dirty="0"/>
          </a:p>
        </p:txBody>
      </p:sp>
      <p:sp>
        <p:nvSpPr>
          <p:cNvPr id="17" name="Text Placeholder 10"/>
          <p:cNvSpPr>
            <a:spLocks noGrp="1"/>
          </p:cNvSpPr>
          <p:nvPr>
            <p:ph type="body" sz="quarter" idx="12" hasCustomPrompt="1"/>
          </p:nvPr>
        </p:nvSpPr>
        <p:spPr>
          <a:xfrm>
            <a:off x="550863" y="1773238"/>
            <a:ext cx="5545137" cy="4543425"/>
          </a:xfrm>
          <a:prstGeom prst="rect">
            <a:avLst/>
          </a:prstGeom>
        </p:spPr>
        <p:txBody>
          <a:bodyPr/>
          <a:lstStyle>
            <a:lvl1pPr marL="0" indent="0">
              <a:buNone/>
              <a:defRPr sz="2000" baseline="0">
                <a:solidFill>
                  <a:srgbClr val="004288"/>
                </a:solidFill>
                <a:latin typeface="Georgia" panose="02040502050405020303" pitchFamily="18" charset="0"/>
              </a:defRPr>
            </a:lvl1pPr>
            <a:lvl2pPr>
              <a:defRPr>
                <a:solidFill>
                  <a:schemeClr val="bg1"/>
                </a:solidFill>
                <a:latin typeface="Georgia" panose="02040502050405020303" pitchFamily="18" charset="0"/>
              </a:defRPr>
            </a:lvl2pPr>
            <a:lvl3pPr>
              <a:defRPr>
                <a:solidFill>
                  <a:schemeClr val="bg1"/>
                </a:solidFill>
                <a:latin typeface="Georgia" panose="02040502050405020303" pitchFamily="18" charset="0"/>
              </a:defRPr>
            </a:lvl3pPr>
            <a:lvl4pPr>
              <a:defRPr>
                <a:solidFill>
                  <a:schemeClr val="bg1"/>
                </a:solidFill>
                <a:latin typeface="Georgia" panose="02040502050405020303" pitchFamily="18" charset="0"/>
              </a:defRPr>
            </a:lvl4pPr>
            <a:lvl5pPr>
              <a:defRPr>
                <a:solidFill>
                  <a:schemeClr val="bg1"/>
                </a:solidFill>
                <a:latin typeface="Georgia" panose="02040502050405020303" pitchFamily="18" charset="0"/>
              </a:defRPr>
            </a:lvl5pPr>
          </a:lstStyle>
          <a:p>
            <a:pPr lvl="0"/>
            <a:r>
              <a:rPr lang="en-US" dirty="0"/>
              <a:t>Click to edit body copy</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7669" y="175139"/>
            <a:ext cx="1710908" cy="670997"/>
          </a:xfrm>
          <a:prstGeom prst="rect">
            <a:avLst/>
          </a:prstGeom>
        </p:spPr>
      </p:pic>
    </p:spTree>
    <p:extLst>
      <p:ext uri="{BB962C8B-B14F-4D97-AF65-F5344CB8AC3E}">
        <p14:creationId xmlns:p14="http://schemas.microsoft.com/office/powerpoint/2010/main" val="58980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0" name="Group 9">
            <a:extLst>
              <a:ext uri="{FF2B5EF4-FFF2-40B4-BE49-F238E27FC236}">
                <a16:creationId xmlns:a16="http://schemas.microsoft.com/office/drawing/2014/main" id="{AEE3A2CA-5D29-4718-9D00-E14C3A421B79}"/>
              </a:ext>
            </a:extLst>
          </p:cNvPr>
          <p:cNvGrpSpPr/>
          <p:nvPr userDrawn="1"/>
        </p:nvGrpSpPr>
        <p:grpSpPr>
          <a:xfrm>
            <a:off x="10820401" y="0"/>
            <a:ext cx="1371599" cy="6858000"/>
            <a:chOff x="10820401" y="0"/>
            <a:chExt cx="1371599" cy="6858000"/>
          </a:xfrm>
        </p:grpSpPr>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00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ll to Action page">
    <p:spTree>
      <p:nvGrpSpPr>
        <p:cNvPr id="1" name=""/>
        <p:cNvGrpSpPr/>
        <p:nvPr/>
      </p:nvGrpSpPr>
      <p:grpSpPr>
        <a:xfrm>
          <a:off x="0" y="0"/>
          <a:ext cx="0" cy="0"/>
          <a:chOff x="0" y="0"/>
          <a:chExt cx="0" cy="0"/>
        </a:xfrm>
      </p:grpSpPr>
      <p:sp>
        <p:nvSpPr>
          <p:cNvPr id="20" name="Rectangle 19"/>
          <p:cNvSpPr/>
          <p:nvPr userDrawn="1"/>
        </p:nvSpPr>
        <p:spPr>
          <a:xfrm>
            <a:off x="2679975" y="2245367"/>
            <a:ext cx="6831413" cy="2238003"/>
          </a:xfrm>
          <a:prstGeom prst="rect">
            <a:avLst/>
          </a:prstGeom>
          <a:solidFill>
            <a:srgbClr val="DA00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2" hasCustomPrompt="1"/>
          </p:nvPr>
        </p:nvSpPr>
        <p:spPr>
          <a:xfrm>
            <a:off x="3019425" y="2543175"/>
            <a:ext cx="6134100" cy="1562100"/>
          </a:xfrm>
          <a:prstGeom prst="rect">
            <a:avLst/>
          </a:prstGeom>
        </p:spPr>
        <p:txBody>
          <a:bodyPr/>
          <a:lstStyle>
            <a:lvl1pPr marL="0" indent="0" algn="ctr">
              <a:buNone/>
              <a:defRPr sz="2000" baseline="0">
                <a:solidFill>
                  <a:schemeClr val="bg1"/>
                </a:solidFill>
                <a:latin typeface="Georgia" panose="02040502050405020303" pitchFamily="18" charset="0"/>
              </a:defRPr>
            </a:lvl1pPr>
            <a:lvl2pPr marL="457200" indent="0" algn="ctr">
              <a:buNone/>
              <a:defRPr sz="2000">
                <a:solidFill>
                  <a:schemeClr val="bg1"/>
                </a:solidFill>
                <a:latin typeface="Georgia" panose="02040502050405020303" pitchFamily="18" charset="0"/>
              </a:defRPr>
            </a:lvl2pPr>
            <a:lvl3pPr marL="914400" indent="0" algn="ctr">
              <a:buNone/>
              <a:defRPr sz="2000">
                <a:solidFill>
                  <a:schemeClr val="bg1"/>
                </a:solidFill>
                <a:latin typeface="Georgia" panose="02040502050405020303" pitchFamily="18" charset="0"/>
              </a:defRPr>
            </a:lvl3pPr>
            <a:lvl4pPr marL="1371600" indent="0" algn="ctr">
              <a:buNone/>
              <a:defRPr sz="2000">
                <a:solidFill>
                  <a:schemeClr val="bg1"/>
                </a:solidFill>
                <a:latin typeface="Georgia" panose="02040502050405020303" pitchFamily="18" charset="0"/>
              </a:defRPr>
            </a:lvl4pPr>
            <a:lvl5pPr marL="1828800" indent="0" algn="ctr">
              <a:buNone/>
              <a:defRPr sz="2000">
                <a:solidFill>
                  <a:schemeClr val="bg1"/>
                </a:solidFill>
                <a:latin typeface="Georgia" panose="02040502050405020303" pitchFamily="18" charset="0"/>
              </a:defRPr>
            </a:lvl5pPr>
          </a:lstStyle>
          <a:p>
            <a:pPr lvl="0"/>
            <a:r>
              <a:rPr lang="en-US" dirty="0"/>
              <a:t>Click to add in calls to action </a:t>
            </a:r>
          </a:p>
          <a:p>
            <a:pPr lvl="0"/>
            <a:r>
              <a:rPr lang="en-US" dirty="0"/>
              <a:t>(address, email, web, telephone, </a:t>
            </a:r>
            <a:r>
              <a:rPr lang="en-US" dirty="0" err="1"/>
              <a:t>etc</a:t>
            </a:r>
            <a:r>
              <a:rPr lang="en-US" dirty="0"/>
              <a:t>)</a:t>
            </a:r>
            <a:endParaRPr lang="en-GB" dirty="0"/>
          </a:p>
        </p:txBody>
      </p:sp>
      <p:grpSp>
        <p:nvGrpSpPr>
          <p:cNvPr id="7" name="Group 6"/>
          <p:cNvGrpSpPr/>
          <p:nvPr userDrawn="1"/>
        </p:nvGrpSpPr>
        <p:grpSpPr>
          <a:xfrm>
            <a:off x="2544346" y="4483370"/>
            <a:ext cx="7114004" cy="806823"/>
            <a:chOff x="2269738" y="3719957"/>
            <a:chExt cx="6565004" cy="806823"/>
          </a:xfrm>
        </p:grpSpPr>
        <p:sp>
          <p:nvSpPr>
            <p:cNvPr id="8" name="Rectangle 7"/>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883272205"/>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 to Action page_v2">
    <p:spTree>
      <p:nvGrpSpPr>
        <p:cNvPr id="1" name=""/>
        <p:cNvGrpSpPr/>
        <p:nvPr/>
      </p:nvGrpSpPr>
      <p:grpSpPr>
        <a:xfrm>
          <a:off x="0" y="0"/>
          <a:ext cx="0" cy="0"/>
          <a:chOff x="0" y="0"/>
          <a:chExt cx="0" cy="0"/>
        </a:xfrm>
      </p:grpSpPr>
      <p:grpSp>
        <p:nvGrpSpPr>
          <p:cNvPr id="2" name="Group 1"/>
          <p:cNvGrpSpPr/>
          <p:nvPr userDrawn="1"/>
        </p:nvGrpSpPr>
        <p:grpSpPr>
          <a:xfrm>
            <a:off x="2812663" y="4705265"/>
            <a:ext cx="6565004" cy="806823"/>
            <a:chOff x="2269738" y="3719957"/>
            <a:chExt cx="6565004" cy="806823"/>
          </a:xfrm>
        </p:grpSpPr>
        <p:sp>
          <p:nvSpPr>
            <p:cNvPr id="19" name="Rectangle 18"/>
            <p:cNvSpPr/>
            <p:nvPr userDrawn="1"/>
          </p:nvSpPr>
          <p:spPr>
            <a:xfrm>
              <a:off x="2398392" y="3719957"/>
              <a:ext cx="6307697" cy="806823"/>
            </a:xfrm>
            <a:prstGeom prst="rect">
              <a:avLst/>
            </a:prstGeom>
            <a:solidFill>
              <a:srgbClr val="0045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269738" y="3900230"/>
              <a:ext cx="6565004" cy="446276"/>
            </a:xfrm>
            <a:prstGeom prst="rect">
              <a:avLst/>
            </a:prstGeom>
            <a:noFill/>
          </p:spPr>
          <p:txBody>
            <a:bodyPr wrap="square" rtlCol="0">
              <a:spAutoFit/>
            </a:bodyPr>
            <a:lstStyle/>
            <a:p>
              <a:pPr algn="ctr"/>
              <a:r>
                <a:rPr lang="en-US" sz="2300" dirty="0">
                  <a:solidFill>
                    <a:schemeClr val="bg1"/>
                  </a:solidFill>
                  <a:latin typeface="Georgia"/>
                  <a:cs typeface="Georgia"/>
                </a:rPr>
                <a:t>www.rcn.org.uk</a:t>
              </a:r>
            </a:p>
          </p:txBody>
        </p:sp>
      </p:grpSp>
      <p:sp>
        <p:nvSpPr>
          <p:cNvPr id="4" name="Text Placeholder 3"/>
          <p:cNvSpPr>
            <a:spLocks noGrp="1"/>
          </p:cNvSpPr>
          <p:nvPr>
            <p:ph type="body" sz="quarter" idx="12" hasCustomPrompt="1"/>
          </p:nvPr>
        </p:nvSpPr>
        <p:spPr>
          <a:xfrm>
            <a:off x="2941317" y="1809749"/>
            <a:ext cx="6307697" cy="2371725"/>
          </a:xfrm>
          <a:prstGeom prst="rect">
            <a:avLst/>
          </a:prstGeom>
        </p:spPr>
        <p:txBody>
          <a:bodyPr/>
          <a:lstStyle>
            <a:lvl1pPr marL="0" indent="0" algn="ctr">
              <a:buNone/>
              <a:defRPr sz="2000" baseline="0">
                <a:latin typeface="Georgia" panose="02040502050405020303" pitchFamily="18" charset="0"/>
              </a:defRPr>
            </a:lvl1pPr>
            <a:lvl2pPr marL="457200" indent="0" algn="ctr">
              <a:buNone/>
              <a:defRPr sz="2000">
                <a:latin typeface="Georgia" panose="02040502050405020303" pitchFamily="18" charset="0"/>
              </a:defRPr>
            </a:lvl2pPr>
            <a:lvl3pPr marL="914400" indent="0" algn="ctr">
              <a:buNone/>
              <a:defRPr sz="2000">
                <a:latin typeface="Georgia" panose="02040502050405020303" pitchFamily="18" charset="0"/>
              </a:defRPr>
            </a:lvl3pPr>
            <a:lvl4pPr marL="1371600" indent="0" algn="ctr">
              <a:buNone/>
              <a:defRPr sz="2000">
                <a:latin typeface="Georgia" panose="02040502050405020303" pitchFamily="18" charset="0"/>
              </a:defRPr>
            </a:lvl4pPr>
            <a:lvl5pPr marL="1828800" indent="0" algn="ctr">
              <a:buNone/>
              <a:defRPr sz="2000">
                <a:latin typeface="Georgia" panose="02040502050405020303" pitchFamily="18" charset="0"/>
              </a:defRPr>
            </a:lvl5pPr>
          </a:lstStyle>
          <a:p>
            <a:pPr lvl="0"/>
            <a:r>
              <a:rPr lang="en-US" dirty="0"/>
              <a:t>Click to add in calls to action</a:t>
            </a:r>
          </a:p>
          <a:p>
            <a:pPr lvl="0"/>
            <a:r>
              <a:rPr lang="en-US" dirty="0"/>
              <a:t>(address, email, telephone number, </a:t>
            </a:r>
            <a:r>
              <a:rPr lang="en-US" dirty="0" err="1"/>
              <a:t>etc</a:t>
            </a:r>
            <a:r>
              <a:rPr lang="en-US" dirty="0"/>
              <a:t>)</a:t>
            </a:r>
            <a:endParaRPr lang="en-GB"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55" y="473074"/>
            <a:ext cx="2726490" cy="1069295"/>
          </a:xfrm>
          <a:prstGeom prst="rect">
            <a:avLst/>
          </a:prstGeom>
        </p:spPr>
      </p:pic>
    </p:spTree>
    <p:extLst>
      <p:ext uri="{BB962C8B-B14F-4D97-AF65-F5344CB8AC3E}">
        <p14:creationId xmlns:p14="http://schemas.microsoft.com/office/powerpoint/2010/main" val="3015807089"/>
      </p:ext>
    </p:extLst>
  </p:cSld>
  <p:clrMapOvr>
    <a:masterClrMapping/>
  </p:clrMapOvr>
  <p:extLst>
    <p:ext uri="{DCECCB84-F9BA-43D5-87BE-67443E8EF086}">
      <p15:sldGuideLst xmlns:p15="http://schemas.microsoft.com/office/powerpoint/2012/main">
        <p15:guide id="1" orient="horz" pos="3475">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1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sponsibility and accountabili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F7B20F"/>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0831174" y="1691323"/>
            <a:ext cx="461665" cy="4488814"/>
          </a:xfrm>
          <a:prstGeom prst="rect">
            <a:avLst/>
          </a:prstGeom>
          <a:noFill/>
        </p:spPr>
        <p:txBody>
          <a:bodyPr vert="vert" wrap="square" rtlCol="0">
            <a:spAutoFit/>
          </a:bodyPr>
          <a:lstStyle/>
          <a:p>
            <a:pPr algn="r"/>
            <a:r>
              <a:rPr lang="en-GB" dirty="0">
                <a:solidFill>
                  <a:srgbClr val="00243E"/>
                </a:solidFill>
                <a:latin typeface="Verdana" panose="020B0604030504040204" pitchFamily="34" charset="0"/>
                <a:ea typeface="Verdana" panose="020B0604030504040204" pitchFamily="34" charset="0"/>
              </a:rPr>
              <a:t>Responsibility and accountability</a:t>
            </a:r>
          </a:p>
        </p:txBody>
      </p:sp>
    </p:spTree>
    <p:extLst>
      <p:ext uri="{BB962C8B-B14F-4D97-AF65-F5344CB8AC3E}">
        <p14:creationId xmlns:p14="http://schemas.microsoft.com/office/powerpoint/2010/main" val="14301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linical leadership and safet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DD1778"/>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275368" y="1590675"/>
            <a:ext cx="461665" cy="4589463"/>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Clinical leadership and safety</a:t>
            </a:r>
          </a:p>
        </p:txBody>
      </p:sp>
    </p:spTree>
    <p:extLst>
      <p:ext uri="{BB962C8B-B14F-4D97-AF65-F5344CB8AC3E}">
        <p14:creationId xmlns:p14="http://schemas.microsoft.com/office/powerpoint/2010/main" val="102478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lth, safety and wellbein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63469A"/>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94063-DF36-4330-A365-08DA1FA5B7D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a:extLst>
              <a:ext uri="{FF2B5EF4-FFF2-40B4-BE49-F238E27FC236}">
                <a16:creationId xmlns:a16="http://schemas.microsoft.com/office/drawing/2014/main" id="{6B413315-5A02-427B-BC36-96A6D5CE13A0}"/>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9109FDF-2DB7-4951-9323-41612793A98C}"/>
              </a:ext>
            </a:extLst>
          </p:cNvPr>
          <p:cNvSpPr/>
          <p:nvPr userDrawn="1"/>
        </p:nvSpPr>
        <p:spPr>
          <a:xfrm>
            <a:off x="112776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EB0209C-E89C-4955-98F3-EF83479C8EA1}"/>
              </a:ext>
            </a:extLst>
          </p:cNvPr>
          <p:cNvSpPr/>
          <p:nvPr userDrawn="1"/>
        </p:nvSpPr>
        <p:spPr>
          <a:xfrm>
            <a:off x="10820401" y="0"/>
            <a:ext cx="457200" cy="6858000"/>
          </a:xfrm>
          <a:prstGeom prst="rect">
            <a:avLst/>
          </a:prstGeom>
          <a:solidFill>
            <a:srgbClr val="00243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C3B3C8DD-3029-4CA3-A554-8CD359474267}"/>
              </a:ext>
            </a:extLst>
          </p:cNvPr>
          <p:cNvSpPr txBox="1"/>
          <p:nvPr userDrawn="1"/>
        </p:nvSpPr>
        <p:spPr>
          <a:xfrm>
            <a:off x="11745574" y="2438399"/>
            <a:ext cx="461665" cy="3741738"/>
          </a:xfrm>
          <a:prstGeom prst="rect">
            <a:avLst/>
          </a:prstGeom>
          <a:noFill/>
        </p:spPr>
        <p:txBody>
          <a:bodyPr vert="vert" wrap="square" rtlCol="0">
            <a:spAutoFit/>
          </a:bodyPr>
          <a:lstStyle/>
          <a:p>
            <a:pPr algn="r"/>
            <a:r>
              <a:rPr lang="en-GB" dirty="0">
                <a:solidFill>
                  <a:schemeClr val="bg2"/>
                </a:solidFill>
                <a:latin typeface="Verdana" panose="020B0604030504040204" pitchFamily="34" charset="0"/>
                <a:ea typeface="Verdana" panose="020B0604030504040204" pitchFamily="34" charset="0"/>
              </a:rPr>
              <a:t>Health, safety and wellbeing</a:t>
            </a:r>
          </a:p>
        </p:txBody>
      </p:sp>
    </p:spTree>
    <p:extLst>
      <p:ext uri="{BB962C8B-B14F-4D97-AF65-F5344CB8AC3E}">
        <p14:creationId xmlns:p14="http://schemas.microsoft.com/office/powerpoint/2010/main" val="29638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atin typeface="Verdana" panose="020B0604030504040204" pitchFamily="34" charset="0"/>
                <a:ea typeface="Verdana" panose="020B0604030504040204" pitchFamily="34" charset="0"/>
              </a:defRPr>
            </a:lvl1pPr>
            <a:lvl2pPr>
              <a:defRPr sz="1600">
                <a:latin typeface="Verdana" panose="020B0604030504040204" pitchFamily="34" charset="0"/>
                <a:ea typeface="Verdana" panose="020B0604030504040204" pitchFamily="34" charset="0"/>
              </a:defRPr>
            </a:lvl2pPr>
            <a:lvl3pPr>
              <a:defRPr sz="14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defRPr>
            </a:lvl1pPr>
          </a:lstStyle>
          <a:p>
            <a:fld id="{DFCFA4AC-08CC-42CE-BD01-C191750A04EC}" type="datetimeFigureOut">
              <a:rPr lang="en-US" smtClean="0"/>
              <a:pPr/>
              <a:t>2/20/2022</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11" name="Group 10">
            <a:extLst>
              <a:ext uri="{FF2B5EF4-FFF2-40B4-BE49-F238E27FC236}">
                <a16:creationId xmlns:a16="http://schemas.microsoft.com/office/drawing/2014/main" id="{DC8EBD92-7D46-44A3-A64A-9CAEE104A9F3}"/>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F85824E1-0629-4184-9D1E-1C0BAA1F553E}"/>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BCAED6F-3C66-440E-8F3D-C3B4EFABD1B6}"/>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8055695-ADD4-4E17-95E9-5262EDF54DEF}"/>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31023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0820400" cy="6858000"/>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7853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00243E"/>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198ED9-5153-4334-9D63-5887F8BC4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2074" y="557960"/>
            <a:ext cx="3015030" cy="1179302"/>
          </a:xfrm>
          <a:prstGeom prst="rect">
            <a:avLst/>
          </a:prstGeom>
        </p:spPr>
      </p:pic>
      <p:grpSp>
        <p:nvGrpSpPr>
          <p:cNvPr id="11" name="Group 10">
            <a:extLst>
              <a:ext uri="{FF2B5EF4-FFF2-40B4-BE49-F238E27FC236}">
                <a16:creationId xmlns:a16="http://schemas.microsoft.com/office/drawing/2014/main" id="{E250AAB2-0D02-46DD-8740-2A27013DCC9D}"/>
              </a:ext>
            </a:extLst>
          </p:cNvPr>
          <p:cNvGrpSpPr/>
          <p:nvPr userDrawn="1"/>
        </p:nvGrpSpPr>
        <p:grpSpPr>
          <a:xfrm>
            <a:off x="10820401" y="0"/>
            <a:ext cx="1371599" cy="6858000"/>
            <a:chOff x="10820401" y="0"/>
            <a:chExt cx="1371599" cy="6858000"/>
          </a:xfrm>
        </p:grpSpPr>
        <p:sp>
          <p:nvSpPr>
            <p:cNvPr id="12" name="Rectangle 11">
              <a:extLst>
                <a:ext uri="{FF2B5EF4-FFF2-40B4-BE49-F238E27FC236}">
                  <a16:creationId xmlns:a16="http://schemas.microsoft.com/office/drawing/2014/main" id="{593139DA-F615-46EF-80D6-00042AB07AAC}"/>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CFC4ED3-50D5-4892-91F1-C28D8E92D79C}"/>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32B338-4266-46AE-A899-65A59167C71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extBox 14">
            <a:extLst>
              <a:ext uri="{FF2B5EF4-FFF2-40B4-BE49-F238E27FC236}">
                <a16:creationId xmlns:a16="http://schemas.microsoft.com/office/drawing/2014/main" id="{FDABED74-9186-41CC-BD75-ECF245268D9B}"/>
              </a:ext>
            </a:extLst>
          </p:cNvPr>
          <p:cNvSpPr txBox="1"/>
          <p:nvPr userDrawn="1"/>
        </p:nvSpPr>
        <p:spPr>
          <a:xfrm>
            <a:off x="1288026" y="3472180"/>
            <a:ext cx="7213834" cy="523220"/>
          </a:xfrm>
          <a:prstGeom prst="rect">
            <a:avLst/>
          </a:prstGeom>
          <a:noFill/>
        </p:spPr>
        <p:txBody>
          <a:bodyPr wrap="none" rtlCol="0">
            <a:spAutoFit/>
          </a:bodyPr>
          <a:lstStyle/>
          <a:p>
            <a:r>
              <a:rPr lang="en-GB" sz="2800" dirty="0">
                <a:solidFill>
                  <a:schemeClr val="bg2"/>
                </a:solidFill>
                <a:latin typeface="Verdana" panose="020B0604030504040204" pitchFamily="34" charset="0"/>
                <a:ea typeface="Verdana" panose="020B0604030504040204" pitchFamily="34" charset="0"/>
              </a:rPr>
              <a:t>rcn.org.uk/</a:t>
            </a:r>
            <a:r>
              <a:rPr lang="en-GB" sz="2800" dirty="0" err="1">
                <a:solidFill>
                  <a:schemeClr val="bg2"/>
                </a:solidFill>
                <a:latin typeface="Verdana" panose="020B0604030504040204" pitchFamily="34" charset="0"/>
                <a:ea typeface="Verdana" panose="020B0604030504040204" pitchFamily="34" charset="0"/>
              </a:rPr>
              <a:t>nursingworkforcestandards</a:t>
            </a:r>
            <a:endParaRPr lang="en-GB" sz="2800" dirty="0">
              <a:solidFill>
                <a:schemeClr val="bg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6914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09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Verdana" panose="020B0604030504040204" pitchFamily="34" charset="0"/>
                <a:ea typeface="Verdana" panose="020B0604030504040204" pitchFamily="34" charset="0"/>
              </a:defRPr>
            </a:lvl1pPr>
          </a:lstStyle>
          <a:p>
            <a:fld id="{0E59FD0C-5451-4CA0-86AF-E70AE3279989}" type="datetimeFigureOut">
              <a:rPr lang="en-US" smtClean="0"/>
              <a:pPr/>
              <a:t>2/20/2022</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Verdana" panose="020B0604030504040204" pitchFamily="34" charset="0"/>
                <a:ea typeface="Verdana" panose="020B0604030504040204" pitchFamily="34" charset="0"/>
              </a:defRPr>
            </a:lvl1pPr>
          </a:lstStyle>
          <a:p>
            <a:fld id="{4FAB73BC-B049-4115-A692-8D63A059BFB8}" type="slidenum">
              <a:rPr lang="en-US" smtClean="0"/>
              <a:pPr/>
              <a:t>‹#›</a:t>
            </a:fld>
            <a:endParaRPr lang="en-US" dirty="0"/>
          </a:p>
        </p:txBody>
      </p:sp>
      <p:grpSp>
        <p:nvGrpSpPr>
          <p:cNvPr id="8" name="Group 7">
            <a:extLst>
              <a:ext uri="{FF2B5EF4-FFF2-40B4-BE49-F238E27FC236}">
                <a16:creationId xmlns:a16="http://schemas.microsoft.com/office/drawing/2014/main" id="{703AE84B-9108-489F-BC9F-2E019A87E10E}"/>
              </a:ext>
            </a:extLst>
          </p:cNvPr>
          <p:cNvGrpSpPr/>
          <p:nvPr userDrawn="1"/>
        </p:nvGrpSpPr>
        <p:grpSpPr>
          <a:xfrm>
            <a:off x="10820401" y="0"/>
            <a:ext cx="1371599" cy="6858000"/>
            <a:chOff x="10820401" y="0"/>
            <a:chExt cx="1371599" cy="6858000"/>
          </a:xfrm>
        </p:grpSpPr>
        <p:sp>
          <p:nvSpPr>
            <p:cNvPr id="9" name="Rectangle 8">
              <a:extLst>
                <a:ext uri="{FF2B5EF4-FFF2-40B4-BE49-F238E27FC236}">
                  <a16:creationId xmlns:a16="http://schemas.microsoft.com/office/drawing/2014/main" id="{B08C8AA5-607B-49F7-BF66-9FDE5D9E1A9D}"/>
                </a:ext>
              </a:extLst>
            </p:cNvPr>
            <p:cNvSpPr/>
            <p:nvPr userDrawn="1"/>
          </p:nvSpPr>
          <p:spPr>
            <a:xfrm>
              <a:off x="11734800" y="0"/>
              <a:ext cx="457200" cy="6858000"/>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4BE9F8E-D89F-48CC-B2BE-AA644BA2A3CB}"/>
                </a:ext>
              </a:extLst>
            </p:cNvPr>
            <p:cNvSpPr/>
            <p:nvPr userDrawn="1"/>
          </p:nvSpPr>
          <p:spPr>
            <a:xfrm>
              <a:off x="11277601" y="0"/>
              <a:ext cx="457200" cy="6858000"/>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AD7CA4E-6001-4894-B976-57940D0AC0B1}"/>
                </a:ext>
              </a:extLst>
            </p:cNvPr>
            <p:cNvSpPr/>
            <p:nvPr userDrawn="1"/>
          </p:nvSpPr>
          <p:spPr>
            <a:xfrm>
              <a:off x="10820401" y="0"/>
              <a:ext cx="457200" cy="6858000"/>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66469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3" r:id="rId10"/>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5938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n.org.uk/professional-development/publications/rcn-raising-and-escalating-concerns-uk-pub-00942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cn.org.uk/professional-development/nursing-workforce-standar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rcn.org.uk/professional-development/nursing-workforce-standards/nursing-workforce-standards-faqs" TargetMode="External"/><Relationship Id="rId4" Type="http://schemas.openxmlformats.org/officeDocument/2006/relationships/hyperlink" Target="http://www.rcn.org.uk/nursingworkforcestandar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s://www.rcn.org.uk/professional-development/publications/pub-006195"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rcn.org.uk/professional-development/publications/pub-00641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0626" y="3076575"/>
            <a:ext cx="10447866" cy="2101850"/>
          </a:xfrm>
        </p:spPr>
        <p:txBody>
          <a:bodyPr>
            <a:normAutofit fontScale="25000" lnSpcReduction="20000"/>
          </a:bodyPr>
          <a:lstStyle/>
          <a:p>
            <a:r>
              <a:rPr lang="en-GB" sz="11100" dirty="0"/>
              <a:t>Staffing for safe and effective care</a:t>
            </a:r>
          </a:p>
          <a:p>
            <a:endParaRPr lang="en-GB" dirty="0"/>
          </a:p>
          <a:p>
            <a:r>
              <a:rPr lang="en-GB" sz="11200" dirty="0"/>
              <a:t>Wendy Preston </a:t>
            </a:r>
          </a:p>
          <a:p>
            <a:r>
              <a:rPr lang="en-GB" sz="6400" dirty="0"/>
              <a:t>RCN Head of Nursing Practice </a:t>
            </a:r>
          </a:p>
          <a:p>
            <a:r>
              <a:rPr lang="en-GB" sz="6400" dirty="0"/>
              <a:t>Honorary Respiratory Consultant Nurse </a:t>
            </a:r>
          </a:p>
          <a:p>
            <a:r>
              <a:rPr lang="en-GB" sz="6400" dirty="0"/>
              <a:t>Advanced Nurse Practitioner - OOH </a:t>
            </a:r>
          </a:p>
          <a:p>
            <a:endParaRPr lang="en-GB" dirty="0"/>
          </a:p>
        </p:txBody>
      </p:sp>
      <p:sp>
        <p:nvSpPr>
          <p:cNvPr id="5" name="TextBox 4"/>
          <p:cNvSpPr txBox="1"/>
          <p:nvPr/>
        </p:nvSpPr>
        <p:spPr>
          <a:xfrm>
            <a:off x="976745" y="6269182"/>
            <a:ext cx="2320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GB" sz="2400" b="0" i="0" u="none" strike="noStrike" kern="1200" cap="none" spc="0" normalizeH="0" baseline="0" noProof="0" err="1">
                <a:ln>
                  <a:noFill/>
                </a:ln>
                <a:solidFill>
                  <a:prstClr val="white"/>
                </a:solidFill>
                <a:effectLst/>
                <a:uLnTx/>
                <a:uFillTx/>
                <a:latin typeface="Calibri" panose="020F0502020204030204"/>
                <a:ea typeface="+mn-ea"/>
                <a:cs typeface="+mn-cs"/>
              </a:rPr>
              <a:t>wendypresto</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8" y="5969950"/>
            <a:ext cx="845127" cy="816316"/>
          </a:xfrm>
          <a:prstGeom prst="rect">
            <a:avLst/>
          </a:prstGeom>
        </p:spPr>
      </p:pic>
    </p:spTree>
    <p:extLst>
      <p:ext uri="{BB962C8B-B14F-4D97-AF65-F5344CB8AC3E}">
        <p14:creationId xmlns:p14="http://schemas.microsoft.com/office/powerpoint/2010/main" val="1729636803"/>
      </p:ext>
    </p:extLst>
  </p:cSld>
  <p:clrMapOvr>
    <a:masterClrMapping/>
  </p:clrMapOvr>
  <mc:AlternateContent xmlns:mc="http://schemas.openxmlformats.org/markup-compatibility/2006" xmlns:p14="http://schemas.microsoft.com/office/powerpoint/2010/main">
    <mc:Choice Requires="p14">
      <p:transition spd="slow" p14:dur="2000" advTm="97244"/>
    </mc:Choice>
    <mc:Fallback xmlns="">
      <p:transition spd="slow" advTm="972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8F891-21E1-4B06-A0AD-D63A52CA901D}"/>
              </a:ext>
            </a:extLst>
          </p:cNvPr>
          <p:cNvSpPr>
            <a:spLocks noGrp="1"/>
          </p:cNvSpPr>
          <p:nvPr>
            <p:ph type="title"/>
          </p:nvPr>
        </p:nvSpPr>
        <p:spPr>
          <a:xfrm>
            <a:off x="501805" y="365760"/>
            <a:ext cx="10452707" cy="796996"/>
          </a:xfrm>
        </p:spPr>
        <p:txBody>
          <a:bodyPr/>
          <a:lstStyle/>
          <a:p>
            <a:r>
              <a:rPr lang="en-GB" dirty="0"/>
              <a:t>Executive Level Nurse examples:</a:t>
            </a:r>
          </a:p>
        </p:txBody>
      </p:sp>
      <p:sp>
        <p:nvSpPr>
          <p:cNvPr id="3" name="Content Placeholder 2">
            <a:extLst>
              <a:ext uri="{FF2B5EF4-FFF2-40B4-BE49-F238E27FC236}">
                <a16:creationId xmlns:a16="http://schemas.microsoft.com/office/drawing/2014/main" id="{0EADF3B1-6051-4837-8A79-171F60AD040A}"/>
              </a:ext>
            </a:extLst>
          </p:cNvPr>
          <p:cNvSpPr>
            <a:spLocks noGrp="1"/>
          </p:cNvSpPr>
          <p:nvPr>
            <p:ph idx="1"/>
          </p:nvPr>
        </p:nvSpPr>
        <p:spPr>
          <a:xfrm>
            <a:off x="0" y="1315156"/>
            <a:ext cx="10690577" cy="4955822"/>
          </a:xfrm>
        </p:spPr>
        <p:txBody>
          <a:bodyPr>
            <a:noAutofit/>
          </a:bodyPr>
          <a:lstStyle/>
          <a:p>
            <a:pPr marL="342900" indent="-342900">
              <a:buFont typeface="+mj-lt"/>
              <a:buAutoNum type="arabicPeriod"/>
            </a:pPr>
            <a:r>
              <a:rPr lang="en-GB" sz="1600" dirty="0">
                <a:latin typeface="Public Sans Medium" pitchFamily="2" charset="0"/>
              </a:rPr>
              <a:t>A Director of Nursing presents the standards to the executive board particularly highlighting Standard 1c-i &amp; 2a. With the nursing workforce now a standing item this is then used to work through the various standards highlighting where compliance exists and how to make step changes towards achieving this where there are gaps. </a:t>
            </a:r>
          </a:p>
          <a:p>
            <a:pPr marL="361950" indent="0">
              <a:buNone/>
            </a:pPr>
            <a:r>
              <a:rPr lang="en-GB" sz="1600" dirty="0">
                <a:latin typeface="Public Sans Medium" pitchFamily="2" charset="0"/>
              </a:rPr>
              <a:t>Examples: </a:t>
            </a:r>
          </a:p>
          <a:p>
            <a:pPr marL="647700" indent="-285750"/>
            <a:r>
              <a:rPr lang="en-GB" sz="1600" dirty="0">
                <a:latin typeface="Public Sans Medium" pitchFamily="2" charset="0"/>
              </a:rPr>
              <a:t>Standard 6 set’s out the supervisory role of ward/team leaders, the </a:t>
            </a:r>
            <a:r>
              <a:rPr lang="en-GB" sz="1600" dirty="0" err="1">
                <a:latin typeface="Public Sans Medium" pitchFamily="2" charset="0"/>
              </a:rPr>
              <a:t>DoN</a:t>
            </a:r>
            <a:r>
              <a:rPr lang="en-GB" sz="1600" dirty="0">
                <a:latin typeface="Public Sans Medium" pitchFamily="2" charset="0"/>
              </a:rPr>
              <a:t> has worked with the nursing leadership team and determined currently this occurs on average 33% of the time. The amount of additional </a:t>
            </a:r>
            <a:r>
              <a:rPr lang="en-GB" sz="1600" dirty="0" err="1">
                <a:latin typeface="Public Sans Medium" pitchFamily="2" charset="0"/>
              </a:rPr>
              <a:t>wte</a:t>
            </a:r>
            <a:r>
              <a:rPr lang="en-GB" sz="1600" dirty="0">
                <a:latin typeface="Public Sans Medium" pitchFamily="2" charset="0"/>
              </a:rPr>
              <a:t> band 5/6 is calculated to initially get this to 50% within 1 year, 75% by year 2 and 100% by year 3. A business case can then be developed.  </a:t>
            </a:r>
          </a:p>
          <a:p>
            <a:pPr marL="647700" indent="-285750"/>
            <a:r>
              <a:rPr lang="en-GB" sz="1600" dirty="0">
                <a:latin typeface="Public Sans Medium" pitchFamily="2" charset="0"/>
              </a:rPr>
              <a:t>Standard 8 sets out what should be included to calculate uplift. 8a,b and c are used to evidence base a review and proposed new uplift % for the trust. </a:t>
            </a:r>
          </a:p>
          <a:p>
            <a:pPr marL="647700" indent="-285750"/>
            <a:r>
              <a:rPr lang="en-GB" sz="1600" dirty="0">
                <a:latin typeface="Public Sans Medium" pitchFamily="2" charset="0"/>
              </a:rPr>
              <a:t>Standard 9 is used to instigate reporting every time substantive nursing workforce falls below 80%. The </a:t>
            </a:r>
            <a:r>
              <a:rPr lang="en-GB" sz="1600" dirty="0" err="1">
                <a:latin typeface="Public Sans Medium" pitchFamily="2" charset="0"/>
              </a:rPr>
              <a:t>DoN</a:t>
            </a:r>
            <a:r>
              <a:rPr lang="en-GB" sz="1600" dirty="0">
                <a:latin typeface="Public Sans Medium" pitchFamily="2" charset="0"/>
              </a:rPr>
              <a:t> can use the regular board agenda item to raise this which is a regular occurrence as agency/ bank use often above 20%. This is used to prompt a discussion regarding what can be done to both elevate and mitigate the problem as well as ensure risk recognised and recorded.      </a:t>
            </a:r>
          </a:p>
          <a:p>
            <a:pPr marL="361950" indent="0">
              <a:buNone/>
            </a:pPr>
            <a:r>
              <a:rPr lang="en-GB" sz="1600" dirty="0">
                <a:latin typeface="Public Sans Medium" pitchFamily="2" charset="0"/>
              </a:rPr>
              <a:t>The internal quality assurance framework can also be reviewed and adjusted to incorporate the standards as part of the assessment process and to evidence base change. This is useful to prepare for regulator visits </a:t>
            </a:r>
            <a:r>
              <a:rPr lang="en-GB" sz="1600" dirty="0" err="1">
                <a:latin typeface="Public Sans Medium" pitchFamily="2" charset="0"/>
              </a:rPr>
              <a:t>ect</a:t>
            </a:r>
            <a:r>
              <a:rPr lang="en-GB" sz="1600" dirty="0">
                <a:latin typeface="Public Sans Medium" pitchFamily="2" charset="0"/>
              </a:rPr>
              <a:t>.          </a:t>
            </a:r>
            <a:r>
              <a:rPr lang="en-GB" sz="1600" dirty="0">
                <a:solidFill>
                  <a:srgbClr val="DD1778"/>
                </a:solidFill>
                <a:latin typeface="Public Sans Medium" pitchFamily="2" charset="0"/>
              </a:rPr>
              <a:t>    </a:t>
            </a:r>
          </a:p>
        </p:txBody>
      </p:sp>
    </p:spTree>
    <p:extLst>
      <p:ext uri="{BB962C8B-B14F-4D97-AF65-F5344CB8AC3E}">
        <p14:creationId xmlns:p14="http://schemas.microsoft.com/office/powerpoint/2010/main" val="317023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A9F5-4D71-495F-8CFB-0D4637C0EB7B}"/>
              </a:ext>
            </a:extLst>
          </p:cNvPr>
          <p:cNvSpPr>
            <a:spLocks noGrp="1"/>
          </p:cNvSpPr>
          <p:nvPr>
            <p:ph type="title"/>
          </p:nvPr>
        </p:nvSpPr>
        <p:spPr>
          <a:xfrm>
            <a:off x="1261872" y="264160"/>
            <a:ext cx="9692640" cy="1325562"/>
          </a:xfrm>
        </p:spPr>
        <p:txBody>
          <a:bodyPr/>
          <a:lstStyle/>
          <a:p>
            <a:r>
              <a:rPr lang="en-GB" dirty="0"/>
              <a:t>Independent sector example:</a:t>
            </a:r>
          </a:p>
        </p:txBody>
      </p:sp>
      <p:sp>
        <p:nvSpPr>
          <p:cNvPr id="3" name="Content Placeholder 2">
            <a:extLst>
              <a:ext uri="{FF2B5EF4-FFF2-40B4-BE49-F238E27FC236}">
                <a16:creationId xmlns:a16="http://schemas.microsoft.com/office/drawing/2014/main" id="{4CEB892A-1DA6-4282-B199-074BE5ECD1FC}"/>
              </a:ext>
            </a:extLst>
          </p:cNvPr>
          <p:cNvSpPr>
            <a:spLocks noGrp="1"/>
          </p:cNvSpPr>
          <p:nvPr>
            <p:ph idx="1"/>
          </p:nvPr>
        </p:nvSpPr>
        <p:spPr>
          <a:xfrm>
            <a:off x="1261872" y="2342444"/>
            <a:ext cx="8595360" cy="3837693"/>
          </a:xfrm>
        </p:spPr>
        <p:txBody>
          <a:bodyPr/>
          <a:lstStyle/>
          <a:p>
            <a:r>
              <a:rPr lang="en-GB" dirty="0"/>
              <a:t>An Independent sector Chief Nurse is not currently executive level and reports to the Medical Director. Whilst on the senior management team they do not have a seat on the board. </a:t>
            </a:r>
          </a:p>
          <a:p>
            <a:r>
              <a:rPr lang="en-GB" dirty="0"/>
              <a:t>The standards are used to highlight the need to an executive level nurse and if not 1b states that this should be a documented exception. This is used to start the conversation, challenge the corporate board and also 1c sets out that the whole board is accountable for nursing workforce. </a:t>
            </a:r>
          </a:p>
          <a:p>
            <a:r>
              <a:rPr lang="en-GB" dirty="0"/>
              <a:t>Standard 2a also states that nursing establishment should be a standing item on each board meeting. All of these factors together make a strong case for the Chief Nurse to become an executive level post.    </a:t>
            </a:r>
          </a:p>
          <a:p>
            <a:endParaRPr lang="en-GB" dirty="0"/>
          </a:p>
        </p:txBody>
      </p:sp>
    </p:spTree>
    <p:extLst>
      <p:ext uri="{BB962C8B-B14F-4D97-AF65-F5344CB8AC3E}">
        <p14:creationId xmlns:p14="http://schemas.microsoft.com/office/powerpoint/2010/main" val="212640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880"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3994"/>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376" y="2295489"/>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5 </a:t>
            </a:r>
          </a:p>
        </p:txBody>
      </p:sp>
      <p:sp>
        <p:nvSpPr>
          <p:cNvPr id="13" name="Rectangle 12">
            <a:extLst>
              <a:ext uri="{FF2B5EF4-FFF2-40B4-BE49-F238E27FC236}">
                <a16:creationId xmlns:a16="http://schemas.microsoft.com/office/drawing/2014/main" id="{9C19C19D-7CFB-486A-9F11-C472D4174890}"/>
              </a:ext>
            </a:extLst>
          </p:cNvPr>
          <p:cNvSpPr/>
          <p:nvPr/>
        </p:nvSpPr>
        <p:spPr>
          <a:xfrm>
            <a:off x="980661" y="3605539"/>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980661"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1a – There should be an executive level nurse.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1b – If not (e.g. small organisation/ company) this should be a documented exception that is documented, reported and reviewed. This can then be supported or challenged by commissioners and regulators.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1c – Whole board are accountable. </a:t>
            </a:r>
          </a:p>
        </p:txBody>
      </p:sp>
      <p:sp>
        <p:nvSpPr>
          <p:cNvPr id="16" name="Rectangle 15">
            <a:extLst>
              <a:ext uri="{FF2B5EF4-FFF2-40B4-BE49-F238E27FC236}">
                <a16:creationId xmlns:a16="http://schemas.microsoft.com/office/drawing/2014/main" id="{120E8491-2602-495C-BEB1-370A12A0F910}"/>
              </a:ext>
            </a:extLst>
          </p:cNvPr>
          <p:cNvSpPr/>
          <p:nvPr/>
        </p:nvSpPr>
        <p:spPr>
          <a:xfrm>
            <a:off x="980661"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6096000" y="3599870"/>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Montserrat Medium" panose="00000600000000000000" pitchFamily="2" charset="0"/>
              </a:rPr>
              <a:t>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6096000" y="4360549"/>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Nursing Home/ Care Home with nursing) should have a registered nurse lead (standard 6 sets out dedicated time &amp; resources for this).</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880695" y="3675795"/>
            <a:ext cx="3989418" cy="584775"/>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Accountability and executive level nurse</a:t>
            </a:r>
          </a:p>
        </p:txBody>
      </p:sp>
      <p:sp>
        <p:nvSpPr>
          <p:cNvPr id="22" name="Rectangle 21">
            <a:extLst>
              <a:ext uri="{FF2B5EF4-FFF2-40B4-BE49-F238E27FC236}">
                <a16:creationId xmlns:a16="http://schemas.microsoft.com/office/drawing/2014/main" id="{5D1EED95-CCF2-4F3A-96C0-9BD7D1B79262}"/>
              </a:ext>
            </a:extLst>
          </p:cNvPr>
          <p:cNvSpPr/>
          <p:nvPr/>
        </p:nvSpPr>
        <p:spPr>
          <a:xfrm>
            <a:off x="226790" y="924990"/>
            <a:ext cx="10634120" cy="830997"/>
          </a:xfrm>
          <a:prstGeom prst="rect">
            <a:avLst/>
          </a:prstGeom>
        </p:spPr>
        <p:txBody>
          <a:bodyPr wrap="square">
            <a:spAutoFit/>
          </a:bodyPr>
          <a:lstStyle/>
          <a:p>
            <a:r>
              <a:rPr lang="en-GB" sz="1600" dirty="0">
                <a:latin typeface="Public Sans Medium" pitchFamily="2" charset="0"/>
              </a:rPr>
              <a:t>The Nursing Workforce Standards are applicable to this setting and will be a very useful tool to drive change. </a:t>
            </a:r>
          </a:p>
          <a:p>
            <a:endParaRPr lang="en-GB" sz="1600" dirty="0">
              <a:latin typeface="Public Sans Medium" pitchFamily="2" charset="0"/>
            </a:endParaRPr>
          </a:p>
          <a:p>
            <a:r>
              <a:rPr lang="en-GB" sz="1600" dirty="0">
                <a:latin typeface="Public Sans Medium" pitchFamily="2" charset="0"/>
              </a:rPr>
              <a:t>There are 14 standards and all have descriptors e.g. 1a,b,c</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428487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10</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200286" y="31158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solidFill>
                <a:schemeClr val="tx1">
                  <a:lumMod val="85000"/>
                  <a:lumOff val="15000"/>
                </a:schemeClr>
              </a:solidFill>
              <a:latin typeface="Public Sans Medium" pitchFamily="2" charset="0"/>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709892"/>
            <a:ext cx="959692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Clinical Leadership and Safety </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Care Home setting</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10a - This includes access to CPD, education, support and development to ensure the nursing workforce has the knowledge, skills and competencies required to deliver evidence based, safe, person-centred care that is of high-quality. </a:t>
            </a:r>
          </a:p>
          <a:p>
            <a:pPr algn="just"/>
            <a:endParaRPr lang="en-GB" sz="1150" dirty="0">
              <a:solidFill>
                <a:schemeClr val="tx1">
                  <a:lumMod val="85000"/>
                  <a:lumOff val="15000"/>
                </a:schemeClr>
              </a:solidFill>
              <a:latin typeface="Public Sans Medium" pitchFamily="2" charset="0"/>
            </a:endParaRPr>
          </a:p>
          <a:p>
            <a:pPr algn="just"/>
            <a:r>
              <a:rPr lang="en-GB" sz="1150" dirty="0">
                <a:solidFill>
                  <a:schemeClr val="tx1">
                    <a:lumMod val="85000"/>
                    <a:lumOff val="15000"/>
                  </a:schemeClr>
                </a:solidFill>
                <a:latin typeface="Public Sans Medium" pitchFamily="2" charset="0"/>
              </a:rPr>
              <a:t>As a minimum this needs to include:</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safeguarding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mental capacity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consent record keeping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basic life support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competency frameworks specific to the area of specialty the principles of accountability and delegation</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raising concerns </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health and safety related training including moving and handling, infection prevention and control and fire training. </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454792"/>
          </a:xfrm>
          <a:prstGeom prst="rect">
            <a:avLst/>
          </a:prstGeom>
          <a:noFill/>
        </p:spPr>
        <p:txBody>
          <a:bodyPr wrap="square" rtlCol="0">
            <a:spAutoFit/>
          </a:bodyPr>
          <a:lstStyle/>
          <a:p>
            <a:pPr algn="just"/>
            <a:r>
              <a:rPr lang="en-GB" sz="1150" dirty="0">
                <a:solidFill>
                  <a:schemeClr val="tx1">
                    <a:lumMod val="85000"/>
                    <a:lumOff val="15000"/>
                  </a:schemeClr>
                </a:solidFill>
                <a:latin typeface="Public Sans Medium" pitchFamily="2" charset="0"/>
              </a:rPr>
              <a:t>10b - The registered nurse lead will</a:t>
            </a:r>
          </a:p>
          <a:p>
            <a:pPr algn="just"/>
            <a:r>
              <a:rPr lang="en-GB" sz="1150" dirty="0">
                <a:solidFill>
                  <a:schemeClr val="tx1">
                    <a:lumMod val="85000"/>
                    <a:lumOff val="15000"/>
                  </a:schemeClr>
                </a:solidFill>
                <a:latin typeface="Public Sans Medium" pitchFamily="2" charset="0"/>
              </a:rPr>
              <a:t>ensure that:</a:t>
            </a:r>
          </a:p>
          <a:p>
            <a:pPr algn="just"/>
            <a:endParaRPr lang="en-GB" sz="1150" dirty="0">
              <a:solidFill>
                <a:schemeClr val="tx1">
                  <a:lumMod val="85000"/>
                  <a:lumOff val="15000"/>
                </a:schemeClr>
              </a:solidFill>
              <a:latin typeface="Public Sans Medium" pitchFamily="2" charset="0"/>
            </a:endParaRP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appointed to the nursing workforce, including those in management roles, are allocated a period of supernumerary induction / preceptorship</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individuals with no previous experience should have a preceptorship period which includes structured induction and close supervision until specialty competence and confidence are achieved</a:t>
            </a:r>
          </a:p>
          <a:p>
            <a:pPr marL="171450" indent="-171450" algn="just">
              <a:buFont typeface="Arial" panose="020B0604020202020204" pitchFamily="34" charset="0"/>
              <a:buChar char="•"/>
            </a:pPr>
            <a:r>
              <a:rPr lang="en-GB" sz="1150" dirty="0">
                <a:solidFill>
                  <a:schemeClr val="tx1">
                    <a:lumMod val="85000"/>
                    <a:lumOff val="15000"/>
                  </a:schemeClr>
                </a:solidFill>
                <a:latin typeface="Public Sans Medium" pitchFamily="2" charset="0"/>
              </a:rPr>
              <a:t>for more senior/experienced staff taking on additional or different roles, a preceptorship period is still needed until competence and confidence are achieved. </a:t>
            </a: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2039020"/>
          </a:xfrm>
          <a:prstGeom prst="rect">
            <a:avLst/>
          </a:prstGeom>
          <a:noFill/>
        </p:spPr>
        <p:txBody>
          <a:bodyPr wrap="square" rtlCol="0">
            <a:spAutoFit/>
          </a:bodyPr>
          <a:lstStyle/>
          <a:p>
            <a:pPr algn="just"/>
            <a:r>
              <a:rPr lang="en-GB" sz="1150" dirty="0">
                <a:latin typeface="Public Sans Medium" pitchFamily="2" charset="0"/>
              </a:rPr>
              <a:t>10c - For staff who are lone workers, there must be clear access to advice, supervision and support at all times as well as compliance with necessary health and safety requirements. </a:t>
            </a:r>
          </a:p>
          <a:p>
            <a:pPr algn="just"/>
            <a:endParaRPr lang="en-GB" sz="1150" dirty="0">
              <a:latin typeface="Public Sans Medium" pitchFamily="2" charset="0"/>
            </a:endParaRPr>
          </a:p>
          <a:p>
            <a:pPr algn="just"/>
            <a:r>
              <a:rPr lang="en-GB" sz="1150" dirty="0">
                <a:latin typeface="Public Sans Medium" pitchFamily="2" charset="0"/>
              </a:rPr>
              <a:t>10d - Fostering leadership capability is integral to all members of the nursing workforce throughout their career to embed a psychologically safe culture and strengthen the nursing voice.</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263725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CD7-32EB-4700-97E2-98F5B39E04BD}"/>
              </a:ext>
            </a:extLst>
          </p:cNvPr>
          <p:cNvSpPr>
            <a:spLocks noGrp="1"/>
          </p:cNvSpPr>
          <p:nvPr>
            <p:ph type="title"/>
          </p:nvPr>
        </p:nvSpPr>
        <p:spPr/>
        <p:txBody>
          <a:bodyPr/>
          <a:lstStyle/>
          <a:p>
            <a:r>
              <a:rPr lang="en-GB" dirty="0"/>
              <a:t>Care Home examples </a:t>
            </a:r>
          </a:p>
        </p:txBody>
      </p:sp>
      <p:sp>
        <p:nvSpPr>
          <p:cNvPr id="3" name="Content Placeholder 2">
            <a:extLst>
              <a:ext uri="{FF2B5EF4-FFF2-40B4-BE49-F238E27FC236}">
                <a16:creationId xmlns:a16="http://schemas.microsoft.com/office/drawing/2014/main" id="{24113692-7CD3-4117-BE5E-CB8BA45F77EC}"/>
              </a:ext>
            </a:extLst>
          </p:cNvPr>
          <p:cNvSpPr>
            <a:spLocks noGrp="1"/>
          </p:cNvSpPr>
          <p:nvPr>
            <p:ph idx="1"/>
          </p:nvPr>
        </p:nvSpPr>
        <p:spPr>
          <a:xfrm>
            <a:off x="1261872" y="1828800"/>
            <a:ext cx="8595360" cy="4663440"/>
          </a:xfrm>
        </p:spPr>
        <p:txBody>
          <a:bodyPr>
            <a:normAutofit fontScale="92500"/>
          </a:bodyPr>
          <a:lstStyle/>
          <a:p>
            <a:r>
              <a:rPr lang="en-GB" dirty="0">
                <a:latin typeface="Public Sans Medium" pitchFamily="2" charset="0"/>
              </a:rPr>
              <a:t>A care home with nursing is looking to recruit a registered manager that is not a registrant. Standard 5a can be used to argue against this as ‘each clinical team or service that provides nursing care will have a registered nurse lead’. </a:t>
            </a:r>
          </a:p>
          <a:p>
            <a:r>
              <a:rPr lang="en-GB" dirty="0">
                <a:latin typeface="Public Sans Medium" pitchFamily="2" charset="0"/>
              </a:rPr>
              <a:t>There is a high reliance on agency and temporary staff particularly on night shifts. Standard 9, states that when the substantive staff ratio falls below 80% this should be reported (to the corporate board, likely management board in smaller homes). 9a includes ensuring continuity of care. </a:t>
            </a:r>
          </a:p>
          <a:p>
            <a:r>
              <a:rPr lang="en-GB" dirty="0">
                <a:latin typeface="Public Sans Medium" pitchFamily="2" charset="0"/>
              </a:rPr>
              <a:t>One organisation suggested that they stopped having an RN overnight and substituted with a senior carer and an on-call RN available by phone. There are lots of reasons why this could be challenged, and the standards add to this: </a:t>
            </a:r>
            <a:r>
              <a:rPr lang="en-GB" sz="1800" dirty="0">
                <a:effectLst/>
                <a:latin typeface="Public Sans Medium" pitchFamily="2" charset="0"/>
                <a:ea typeface="Times New Roman" panose="02020603050405020304" pitchFamily="18" charset="0"/>
              </a:rPr>
              <a:t>Standard 1 (accountability: board level, in this setting likely to include owners in smaller establishments) 1a – includes responsibility to those who contract or commission services. Standards 2 – all and </a:t>
            </a:r>
            <a:r>
              <a:rPr lang="en-GB" sz="1800" dirty="0" err="1">
                <a:effectLst/>
                <a:latin typeface="Public Sans Medium" pitchFamily="2" charset="0"/>
                <a:ea typeface="Times New Roman" panose="02020603050405020304" pitchFamily="18" charset="0"/>
              </a:rPr>
              <a:t>particulary</a:t>
            </a:r>
            <a:r>
              <a:rPr lang="en-GB" sz="1800" dirty="0">
                <a:effectLst/>
                <a:latin typeface="Public Sans Medium" pitchFamily="2" charset="0"/>
                <a:ea typeface="Times New Roman" panose="02020603050405020304" pitchFamily="18" charset="0"/>
              </a:rPr>
              <a:t> </a:t>
            </a:r>
            <a:r>
              <a:rPr lang="en-GB" sz="1800" dirty="0" err="1">
                <a:effectLst/>
                <a:latin typeface="Public Sans Medium" pitchFamily="2" charset="0"/>
                <a:ea typeface="Times New Roman" panose="02020603050405020304" pitchFamily="18" charset="0"/>
              </a:rPr>
              <a:t>b,c</a:t>
            </a:r>
            <a:r>
              <a:rPr lang="en-GB" sz="1800" dirty="0">
                <a:effectLst/>
                <a:latin typeface="Public Sans Medium" pitchFamily="2" charset="0"/>
                <a:ea typeface="Times New Roman" panose="02020603050405020304" pitchFamily="18" charset="0"/>
              </a:rPr>
              <a:t> very useful here.  </a:t>
            </a:r>
          </a:p>
          <a:p>
            <a:r>
              <a:rPr lang="en-GB" dirty="0">
                <a:latin typeface="Public Sans Medium" pitchFamily="2" charset="0"/>
              </a:rPr>
              <a:t>Insufficient time for CPD, struggle to ensure statutory &amp; mandatory training. Standard 10 sets out what is required and Standard 8 covers ensuring uplift in establishments is sufficient.            </a:t>
            </a:r>
          </a:p>
        </p:txBody>
      </p:sp>
    </p:spTree>
    <p:extLst>
      <p:ext uri="{BB962C8B-B14F-4D97-AF65-F5344CB8AC3E}">
        <p14:creationId xmlns:p14="http://schemas.microsoft.com/office/powerpoint/2010/main" val="13943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745283"/>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1004799" y="973675"/>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13" name="Rectangle 12">
            <a:extLst>
              <a:ext uri="{FF2B5EF4-FFF2-40B4-BE49-F238E27FC236}">
                <a16:creationId xmlns:a16="http://schemas.microsoft.com/office/drawing/2014/main" id="{9C19C19D-7CFB-486A-9F11-C472D4174890}"/>
              </a:ext>
            </a:extLst>
          </p:cNvPr>
          <p:cNvSpPr/>
          <p:nvPr/>
        </p:nvSpPr>
        <p:spPr>
          <a:xfrm>
            <a:off x="132520" y="2783904"/>
            <a:ext cx="3008245"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32520" y="3538913"/>
            <a:ext cx="3008245" cy="3116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Standards 2 – Establishments meet demand, are reviewed &amp; reported to board who are accountable</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2b – workforce data review, at least monthly</a:t>
            </a:r>
          </a:p>
          <a:p>
            <a:r>
              <a:rPr lang="en-GB" sz="1400" dirty="0">
                <a:solidFill>
                  <a:schemeClr val="tx1">
                    <a:lumMod val="85000"/>
                    <a:lumOff val="15000"/>
                  </a:schemeClr>
                </a:solidFill>
                <a:latin typeface="Public Sans Medium" pitchFamily="2" charset="0"/>
              </a:rPr>
              <a:t>2f – Double counting: for example if on a multi-prof rota shouldn’t also be counted in nursing numbers for that clinical area. </a:t>
            </a:r>
          </a:p>
          <a:p>
            <a:r>
              <a:rPr lang="en-GB" sz="1400" dirty="0">
                <a:solidFill>
                  <a:schemeClr val="tx1">
                    <a:lumMod val="85000"/>
                    <a:lumOff val="15000"/>
                  </a:schemeClr>
                </a:solidFill>
                <a:latin typeface="Public Sans Medium" pitchFamily="2" charset="0"/>
              </a:rPr>
              <a:t>2h – Students are supernumerary</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9 - Substantive 80%+</a:t>
            </a:r>
          </a:p>
        </p:txBody>
      </p:sp>
      <p:sp>
        <p:nvSpPr>
          <p:cNvPr id="16" name="Rectangle 15">
            <a:extLst>
              <a:ext uri="{FF2B5EF4-FFF2-40B4-BE49-F238E27FC236}">
                <a16:creationId xmlns:a16="http://schemas.microsoft.com/office/drawing/2014/main" id="{120E8491-2602-495C-BEB1-370A12A0F910}"/>
              </a:ext>
            </a:extLst>
          </p:cNvPr>
          <p:cNvSpPr/>
          <p:nvPr/>
        </p:nvSpPr>
        <p:spPr>
          <a:xfrm>
            <a:off x="132520" y="6655151"/>
            <a:ext cx="3008245"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413841" y="2992132"/>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Clinical</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Advanced Nursing Practice</a:t>
            </a:r>
          </a:p>
        </p:txBody>
      </p:sp>
      <p:grpSp>
        <p:nvGrpSpPr>
          <p:cNvPr id="25" name="Group 24">
            <a:extLst>
              <a:ext uri="{FF2B5EF4-FFF2-40B4-BE49-F238E27FC236}">
                <a16:creationId xmlns:a16="http://schemas.microsoft.com/office/drawing/2014/main" id="{2289B794-32F8-40A1-A4E7-F516F011C889}"/>
              </a:ext>
            </a:extLst>
          </p:cNvPr>
          <p:cNvGrpSpPr/>
          <p:nvPr/>
        </p:nvGrpSpPr>
        <p:grpSpPr>
          <a:xfrm>
            <a:off x="4832317" y="968746"/>
            <a:ext cx="1263683" cy="1263683"/>
            <a:chOff x="6203917" y="6068451"/>
            <a:chExt cx="2527366" cy="2527366"/>
          </a:xfrm>
          <a:solidFill>
            <a:srgbClr val="DD1778"/>
          </a:solidFill>
        </p:grpSpPr>
        <p:sp>
          <p:nvSpPr>
            <p:cNvPr id="26" name="Teardrop 25">
              <a:extLst>
                <a:ext uri="{FF2B5EF4-FFF2-40B4-BE49-F238E27FC236}">
                  <a16:creationId xmlns:a16="http://schemas.microsoft.com/office/drawing/2014/main" id="{C144D855-1254-4738-9275-A92B7C573350}"/>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27" name="Oval 26">
              <a:extLst>
                <a:ext uri="{FF2B5EF4-FFF2-40B4-BE49-F238E27FC236}">
                  <a16:creationId xmlns:a16="http://schemas.microsoft.com/office/drawing/2014/main" id="{A5E40590-AC8D-43B9-B027-6867A7D81801}"/>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28" name="Rectangle 27">
            <a:extLst>
              <a:ext uri="{FF2B5EF4-FFF2-40B4-BE49-F238E27FC236}">
                <a16:creationId xmlns:a16="http://schemas.microsoft.com/office/drawing/2014/main" id="{5F23AB75-79B0-4E7B-8F91-6FA5C29FC81C}"/>
              </a:ext>
            </a:extLst>
          </p:cNvPr>
          <p:cNvSpPr/>
          <p:nvPr/>
        </p:nvSpPr>
        <p:spPr>
          <a:xfrm>
            <a:off x="3918518" y="2775172"/>
            <a:ext cx="3008245"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ectangle 28">
            <a:extLst>
              <a:ext uri="{FF2B5EF4-FFF2-40B4-BE49-F238E27FC236}">
                <a16:creationId xmlns:a16="http://schemas.microsoft.com/office/drawing/2014/main" id="{FCE34BB3-90D9-403A-8C4D-F65AAD218320}"/>
              </a:ext>
            </a:extLst>
          </p:cNvPr>
          <p:cNvSpPr/>
          <p:nvPr/>
        </p:nvSpPr>
        <p:spPr>
          <a:xfrm>
            <a:off x="3918518" y="3512839"/>
            <a:ext cx="3008245" cy="3383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5a – Registered Nurse Lead for nursing teams.</a:t>
            </a:r>
          </a:p>
          <a:p>
            <a:r>
              <a:rPr lang="en-GB" sz="1400" dirty="0">
                <a:solidFill>
                  <a:schemeClr val="tx1">
                    <a:lumMod val="85000"/>
                    <a:lumOff val="15000"/>
                  </a:schemeClr>
                </a:solidFill>
                <a:latin typeface="Public Sans Medium" pitchFamily="2" charset="0"/>
              </a:rPr>
              <a:t>b - link to nursing leadership essential e.g. if part of wider MDT team/ rota.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6 – Time to lead</a:t>
            </a:r>
          </a:p>
          <a:p>
            <a:r>
              <a:rPr lang="en-GB" sz="1400" dirty="0">
                <a:solidFill>
                  <a:schemeClr val="tx1">
                    <a:lumMod val="85000"/>
                    <a:lumOff val="15000"/>
                  </a:schemeClr>
                </a:solidFill>
                <a:latin typeface="Public Sans Medium" pitchFamily="2" charset="0"/>
              </a:rPr>
              <a:t>6a,b Leadership parts of job plan should be supervisory &amp; not in the numbers. </a:t>
            </a:r>
          </a:p>
          <a:p>
            <a:r>
              <a:rPr lang="en-GB" sz="1400" dirty="0">
                <a:solidFill>
                  <a:schemeClr val="tx1">
                    <a:lumMod val="85000"/>
                    <a:lumOff val="15000"/>
                  </a:schemeClr>
                </a:solidFill>
                <a:latin typeface="Public Sans Medium" pitchFamily="2" charset="0"/>
              </a:rPr>
              <a:t>6c – Role within leadership team needs to be included in job descriptions.   </a:t>
            </a:r>
          </a:p>
          <a:p>
            <a:endParaRPr lang="en-GB" sz="1400" dirty="0">
              <a:solidFill>
                <a:schemeClr val="tx1">
                  <a:lumMod val="85000"/>
                  <a:lumOff val="15000"/>
                </a:schemeClr>
              </a:solidFill>
              <a:latin typeface="Public Sans Medium" pitchFamily="2" charset="0"/>
            </a:endParaRPr>
          </a:p>
        </p:txBody>
      </p:sp>
      <p:sp>
        <p:nvSpPr>
          <p:cNvPr id="30" name="Rectangle 29">
            <a:extLst>
              <a:ext uri="{FF2B5EF4-FFF2-40B4-BE49-F238E27FC236}">
                <a16:creationId xmlns:a16="http://schemas.microsoft.com/office/drawing/2014/main" id="{F44F9551-BC92-4DC2-8354-F7C3C2C074CD}"/>
              </a:ext>
            </a:extLst>
          </p:cNvPr>
          <p:cNvSpPr/>
          <p:nvPr/>
        </p:nvSpPr>
        <p:spPr>
          <a:xfrm>
            <a:off x="3918518" y="6655150"/>
            <a:ext cx="3008245"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31" name="Group 30">
            <a:extLst>
              <a:ext uri="{FF2B5EF4-FFF2-40B4-BE49-F238E27FC236}">
                <a16:creationId xmlns:a16="http://schemas.microsoft.com/office/drawing/2014/main" id="{6711690D-59CB-4E72-B08A-0A52953F4E58}"/>
              </a:ext>
            </a:extLst>
          </p:cNvPr>
          <p:cNvGrpSpPr/>
          <p:nvPr/>
        </p:nvGrpSpPr>
        <p:grpSpPr>
          <a:xfrm>
            <a:off x="8561737" y="975964"/>
            <a:ext cx="1263683" cy="1263683"/>
            <a:chOff x="6203917" y="6068451"/>
            <a:chExt cx="2527366" cy="2527366"/>
          </a:xfrm>
          <a:solidFill>
            <a:srgbClr val="63469A"/>
          </a:solidFill>
        </p:grpSpPr>
        <p:sp>
          <p:nvSpPr>
            <p:cNvPr id="32" name="Teardrop 31">
              <a:extLst>
                <a:ext uri="{FF2B5EF4-FFF2-40B4-BE49-F238E27FC236}">
                  <a16:creationId xmlns:a16="http://schemas.microsoft.com/office/drawing/2014/main" id="{B76FDB88-1462-4758-A51B-5357ED6A98BA}"/>
                </a:ext>
              </a:extLst>
            </p:cNvPr>
            <p:cNvSpPr/>
            <p:nvPr/>
          </p:nvSpPr>
          <p:spPr>
            <a:xfrm rot="8100000">
              <a:off x="6203917" y="6068451"/>
              <a:ext cx="2527366" cy="2527366"/>
            </a:xfrm>
            <a:prstGeom prst="teardrop">
              <a:avLst>
                <a:gd name="adj" fmla="val 11836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p:nvSpPr>
            <p:cNvPr id="33" name="Oval 32">
              <a:extLst>
                <a:ext uri="{FF2B5EF4-FFF2-40B4-BE49-F238E27FC236}">
                  <a16:creationId xmlns:a16="http://schemas.microsoft.com/office/drawing/2014/main" id="{65FF536B-399B-435C-8180-3DED53BDB507}"/>
                </a:ext>
              </a:extLst>
            </p:cNvPr>
            <p:cNvSpPr/>
            <p:nvPr/>
          </p:nvSpPr>
          <p:spPr>
            <a:xfrm>
              <a:off x="6369481" y="6230072"/>
              <a:ext cx="2194970" cy="2194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sp>
        <p:nvSpPr>
          <p:cNvPr id="34" name="Rectangle 33">
            <a:extLst>
              <a:ext uri="{FF2B5EF4-FFF2-40B4-BE49-F238E27FC236}">
                <a16:creationId xmlns:a16="http://schemas.microsoft.com/office/drawing/2014/main" id="{C33C35A6-034F-4484-A9D1-DE26C37074CD}"/>
              </a:ext>
            </a:extLst>
          </p:cNvPr>
          <p:cNvSpPr/>
          <p:nvPr/>
        </p:nvSpPr>
        <p:spPr>
          <a:xfrm>
            <a:off x="7689457" y="2775172"/>
            <a:ext cx="3008245" cy="761115"/>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Rectangle 34">
            <a:extLst>
              <a:ext uri="{FF2B5EF4-FFF2-40B4-BE49-F238E27FC236}">
                <a16:creationId xmlns:a16="http://schemas.microsoft.com/office/drawing/2014/main" id="{8E0E91C9-2650-4F5C-A399-96560AD4541C}"/>
              </a:ext>
            </a:extLst>
          </p:cNvPr>
          <p:cNvSpPr/>
          <p:nvPr/>
        </p:nvSpPr>
        <p:spPr>
          <a:xfrm>
            <a:off x="7689457" y="3948730"/>
            <a:ext cx="3008245" cy="1989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Standard 7 – Practice development including CPD and Clinical Supervision</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8 – Uplift</a:t>
            </a:r>
          </a:p>
          <a:p>
            <a:r>
              <a:rPr lang="en-GB" sz="1400" dirty="0">
                <a:solidFill>
                  <a:schemeClr val="tx1">
                    <a:lumMod val="85000"/>
                    <a:lumOff val="15000"/>
                  </a:schemeClr>
                </a:solidFill>
                <a:latin typeface="Public Sans Medium" pitchFamily="2" charset="0"/>
              </a:rPr>
              <a:t>8b set’s out what must be considered </a:t>
            </a:r>
          </a:p>
          <a:p>
            <a:r>
              <a:rPr lang="en-GB" sz="1400" dirty="0">
                <a:solidFill>
                  <a:schemeClr val="tx1">
                    <a:lumMod val="85000"/>
                    <a:lumOff val="15000"/>
                  </a:schemeClr>
                </a:solidFill>
                <a:latin typeface="Public Sans Medium" pitchFamily="2" charset="0"/>
              </a:rPr>
              <a:t>8c professional judgement </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Standard 10 – CPD – appropriately prepared and work within scope of practice </a:t>
            </a:r>
          </a:p>
        </p:txBody>
      </p:sp>
      <p:sp>
        <p:nvSpPr>
          <p:cNvPr id="36" name="Rectangle 35">
            <a:extLst>
              <a:ext uri="{FF2B5EF4-FFF2-40B4-BE49-F238E27FC236}">
                <a16:creationId xmlns:a16="http://schemas.microsoft.com/office/drawing/2014/main" id="{0E09CC30-C0CB-4B06-BB4B-35CEF56DC9C7}"/>
              </a:ext>
            </a:extLst>
          </p:cNvPr>
          <p:cNvSpPr/>
          <p:nvPr/>
        </p:nvSpPr>
        <p:spPr>
          <a:xfrm>
            <a:off x="7704516" y="6655149"/>
            <a:ext cx="3008245" cy="114817"/>
          </a:xfrm>
          <a:prstGeom prst="rect">
            <a:avLst/>
          </a:prstGeom>
          <a:solidFill>
            <a:srgbClr val="634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Rectangle 36">
            <a:extLst>
              <a:ext uri="{FF2B5EF4-FFF2-40B4-BE49-F238E27FC236}">
                <a16:creationId xmlns:a16="http://schemas.microsoft.com/office/drawing/2014/main" id="{5C5FC932-1430-4BAC-A5B5-21B1C5C7D557}"/>
              </a:ext>
            </a:extLst>
          </p:cNvPr>
          <p:cNvSpPr/>
          <p:nvPr/>
        </p:nvSpPr>
        <p:spPr>
          <a:xfrm>
            <a:off x="4199839" y="2979169"/>
            <a:ext cx="2445601" cy="338554"/>
          </a:xfrm>
          <a:prstGeom prst="rect">
            <a:avLst/>
          </a:prstGeom>
        </p:spPr>
        <p:txBody>
          <a:bodyPr wrap="square">
            <a:spAutoFit/>
          </a:bodyPr>
          <a:lstStyle/>
          <a:p>
            <a:pPr algn="ctr"/>
            <a:r>
              <a:rPr lang="en-GB" sz="1600" dirty="0">
                <a:solidFill>
                  <a:schemeClr val="bg1"/>
                </a:solidFill>
                <a:latin typeface="Montserrat Medium" panose="00000600000000000000" pitchFamily="2" charset="0"/>
              </a:rPr>
              <a:t>Leadership</a:t>
            </a:r>
          </a:p>
        </p:txBody>
      </p:sp>
      <p:sp>
        <p:nvSpPr>
          <p:cNvPr id="38" name="Rectangle 37">
            <a:extLst>
              <a:ext uri="{FF2B5EF4-FFF2-40B4-BE49-F238E27FC236}">
                <a16:creationId xmlns:a16="http://schemas.microsoft.com/office/drawing/2014/main" id="{3CD19617-3ABC-417A-B255-847A863BFFD6}"/>
              </a:ext>
            </a:extLst>
          </p:cNvPr>
          <p:cNvSpPr/>
          <p:nvPr/>
        </p:nvSpPr>
        <p:spPr>
          <a:xfrm>
            <a:off x="7970460" y="2979169"/>
            <a:ext cx="2445601" cy="338554"/>
          </a:xfrm>
          <a:prstGeom prst="rect">
            <a:avLst/>
          </a:prstGeom>
          <a:solidFill>
            <a:srgbClr val="63469A"/>
          </a:solidFill>
        </p:spPr>
        <p:txBody>
          <a:bodyPr wrap="square">
            <a:spAutoFit/>
          </a:bodyPr>
          <a:lstStyle/>
          <a:p>
            <a:pPr algn="ctr"/>
            <a:r>
              <a:rPr lang="en-GB" sz="1600" dirty="0">
                <a:solidFill>
                  <a:schemeClr val="bg1"/>
                </a:solidFill>
                <a:latin typeface="Montserrat Medium" panose="00000600000000000000" pitchFamily="2" charset="0"/>
              </a:rPr>
              <a:t>Education &amp; research</a:t>
            </a:r>
          </a:p>
        </p:txBody>
      </p:sp>
    </p:spTree>
    <p:extLst>
      <p:ext uri="{BB962C8B-B14F-4D97-AF65-F5344CB8AC3E}">
        <p14:creationId xmlns:p14="http://schemas.microsoft.com/office/powerpoint/2010/main" val="218096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2637C-2E6C-4A33-B739-81180AEF1342}"/>
              </a:ext>
            </a:extLst>
          </p:cNvPr>
          <p:cNvSpPr>
            <a:spLocks noGrp="1"/>
          </p:cNvSpPr>
          <p:nvPr>
            <p:ph type="title"/>
          </p:nvPr>
        </p:nvSpPr>
        <p:spPr/>
        <p:txBody>
          <a:bodyPr/>
          <a:lstStyle/>
          <a:p>
            <a:r>
              <a:rPr lang="en-GB" dirty="0"/>
              <a:t>Advanced Nursing Practice example:</a:t>
            </a:r>
          </a:p>
        </p:txBody>
      </p:sp>
      <p:sp>
        <p:nvSpPr>
          <p:cNvPr id="3" name="Content Placeholder 2">
            <a:extLst>
              <a:ext uri="{FF2B5EF4-FFF2-40B4-BE49-F238E27FC236}">
                <a16:creationId xmlns:a16="http://schemas.microsoft.com/office/drawing/2014/main" id="{4B56C4C2-22A3-4B3F-AF43-244BFCFAFAAE}"/>
              </a:ext>
            </a:extLst>
          </p:cNvPr>
          <p:cNvSpPr>
            <a:spLocks noGrp="1"/>
          </p:cNvSpPr>
          <p:nvPr>
            <p:ph idx="1"/>
          </p:nvPr>
        </p:nvSpPr>
        <p:spPr/>
        <p:txBody>
          <a:bodyPr/>
          <a:lstStyle/>
          <a:p>
            <a:r>
              <a:rPr lang="en-GB" dirty="0"/>
              <a:t>An advanced clinical practitioner (nurse) is working on a multi-professional rota on the medical take, based mainly on the Acute Medical Unit. There are nursing staffing issues on AMU today due to sickness and vacancies and the Matron said in passing that they will need to also count you in the numbers today on AMU because if not the dashboard will be red. </a:t>
            </a:r>
          </a:p>
          <a:p>
            <a:r>
              <a:rPr lang="en-GB" dirty="0"/>
              <a:t>Standard 2f states that this shouldn’t happen and that a nurse can’t be counted twice. This includes those that are rostered on any multi-professional rota.     </a:t>
            </a:r>
          </a:p>
        </p:txBody>
      </p:sp>
    </p:spTree>
    <p:extLst>
      <p:ext uri="{BB962C8B-B14F-4D97-AF65-F5344CB8AC3E}">
        <p14:creationId xmlns:p14="http://schemas.microsoft.com/office/powerpoint/2010/main" val="1141325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6B7F1-3BA4-4A2B-AEC4-599DB7D20507}"/>
              </a:ext>
            </a:extLst>
          </p:cNvPr>
          <p:cNvSpPr txBox="1"/>
          <p:nvPr/>
        </p:nvSpPr>
        <p:spPr>
          <a:xfrm>
            <a:off x="8180438" y="758952"/>
            <a:ext cx="2853005" cy="4041648"/>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1600" spc="-50" dirty="0" err="1">
                <a:latin typeface="+mj-lt"/>
                <a:ea typeface="+mj-ea"/>
                <a:cs typeface="+mj-cs"/>
              </a:rPr>
              <a:t>Stanrds</a:t>
            </a:r>
            <a:endParaRPr lang="en-US" sz="1600" spc="-50" dirty="0">
              <a:latin typeface="+mj-lt"/>
              <a:ea typeface="+mj-ea"/>
              <a:cs typeface="+mj-cs"/>
            </a:endParaRPr>
          </a:p>
        </p:txBody>
      </p:sp>
      <p:pic>
        <p:nvPicPr>
          <p:cNvPr id="2" name="Picture 2" descr="19 Printable Puzzle Piece Templates ᐅ TemplateLab">
            <a:extLst>
              <a:ext uri="{FF2B5EF4-FFF2-40B4-BE49-F238E27FC236}">
                <a16:creationId xmlns:a16="http://schemas.microsoft.com/office/drawing/2014/main" id="{E79E6A71-CC69-4AFA-BBC7-0847D052AB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3871"/>
            <a:ext cx="10804550" cy="70057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0D034B-0691-43BB-8B64-E5FA157F7D78}"/>
              </a:ext>
            </a:extLst>
          </p:cNvPr>
          <p:cNvSpPr txBox="1"/>
          <p:nvPr/>
        </p:nvSpPr>
        <p:spPr>
          <a:xfrm>
            <a:off x="3220915" y="1575137"/>
            <a:ext cx="1619955" cy="1015663"/>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Nursing Workforce Standards</a:t>
            </a:r>
          </a:p>
        </p:txBody>
      </p:sp>
      <p:sp>
        <p:nvSpPr>
          <p:cNvPr id="5" name="TextBox 4">
            <a:extLst>
              <a:ext uri="{FF2B5EF4-FFF2-40B4-BE49-F238E27FC236}">
                <a16:creationId xmlns:a16="http://schemas.microsoft.com/office/drawing/2014/main" id="{500711E0-98D7-4C56-BC5E-980C686CD6AE}"/>
              </a:ext>
            </a:extLst>
          </p:cNvPr>
          <p:cNvSpPr txBox="1"/>
          <p:nvPr/>
        </p:nvSpPr>
        <p:spPr>
          <a:xfrm>
            <a:off x="6420897" y="1999568"/>
            <a:ext cx="1580882" cy="400110"/>
          </a:xfrm>
          <a:prstGeom prst="rect">
            <a:avLst/>
          </a:prstGeom>
          <a:noFill/>
        </p:spPr>
        <p:txBody>
          <a:bodyPr wrap="none" rtlCol="0">
            <a:spAutoFit/>
          </a:bodyPr>
          <a:lstStyle/>
          <a:p>
            <a:pPr algn="just"/>
            <a:r>
              <a:rPr lang="en-GB" sz="2000" dirty="0">
                <a:solidFill>
                  <a:schemeClr val="bg1"/>
                </a:solidFill>
                <a:latin typeface="Montserrat Medium" panose="00000600000000000000" pitchFamily="2" charset="0"/>
              </a:rPr>
              <a:t>Legislation</a:t>
            </a:r>
          </a:p>
        </p:txBody>
      </p:sp>
      <p:sp>
        <p:nvSpPr>
          <p:cNvPr id="6" name="TextBox 5">
            <a:extLst>
              <a:ext uri="{FF2B5EF4-FFF2-40B4-BE49-F238E27FC236}">
                <a16:creationId xmlns:a16="http://schemas.microsoft.com/office/drawing/2014/main" id="{B39C8D53-417D-4376-8FFE-0BBFFB4D68E0}"/>
              </a:ext>
            </a:extLst>
          </p:cNvPr>
          <p:cNvSpPr txBox="1"/>
          <p:nvPr/>
        </p:nvSpPr>
        <p:spPr>
          <a:xfrm>
            <a:off x="2916234" y="4325302"/>
            <a:ext cx="1761067" cy="707886"/>
          </a:xfrm>
          <a:prstGeom prst="rect">
            <a:avLst/>
          </a:prstGeom>
          <a:noFill/>
        </p:spPr>
        <p:txBody>
          <a:bodyPr wrap="square" rtlCol="0">
            <a:spAutoFit/>
          </a:bodyPr>
          <a:lstStyle/>
          <a:p>
            <a:pPr algn="just"/>
            <a:r>
              <a:rPr lang="en-GB" sz="2000" dirty="0">
                <a:solidFill>
                  <a:schemeClr val="bg1"/>
                </a:solidFill>
                <a:latin typeface="Montserrat Medium" panose="00000600000000000000" pitchFamily="2" charset="0"/>
              </a:rPr>
              <a:t>Escalation guidance </a:t>
            </a:r>
          </a:p>
        </p:txBody>
      </p:sp>
      <p:sp>
        <p:nvSpPr>
          <p:cNvPr id="7" name="TextBox 6">
            <a:extLst>
              <a:ext uri="{FF2B5EF4-FFF2-40B4-BE49-F238E27FC236}">
                <a16:creationId xmlns:a16="http://schemas.microsoft.com/office/drawing/2014/main" id="{9940915C-9FDD-438D-9B62-D7E59F4A8B74}"/>
              </a:ext>
            </a:extLst>
          </p:cNvPr>
          <p:cNvSpPr txBox="1"/>
          <p:nvPr/>
        </p:nvSpPr>
        <p:spPr>
          <a:xfrm>
            <a:off x="6420897" y="4587293"/>
            <a:ext cx="647934" cy="400110"/>
          </a:xfrm>
          <a:prstGeom prst="rect">
            <a:avLst/>
          </a:prstGeom>
          <a:noFill/>
        </p:spPr>
        <p:txBody>
          <a:bodyPr wrap="none" rtlCol="0">
            <a:spAutoFit/>
          </a:bodyPr>
          <a:lstStyle/>
          <a:p>
            <a:r>
              <a:rPr lang="en-GB" sz="2000" dirty="0">
                <a:solidFill>
                  <a:schemeClr val="bg1"/>
                </a:solidFill>
                <a:latin typeface="Montserrat Medium" panose="00000600000000000000" pitchFamily="2" charset="0"/>
              </a:rPr>
              <a:t>Pay</a:t>
            </a:r>
          </a:p>
        </p:txBody>
      </p:sp>
      <p:sp>
        <p:nvSpPr>
          <p:cNvPr id="8" name="TextBox 7">
            <a:extLst>
              <a:ext uri="{FF2B5EF4-FFF2-40B4-BE49-F238E27FC236}">
                <a16:creationId xmlns:a16="http://schemas.microsoft.com/office/drawing/2014/main" id="{CD4F6CAD-316F-424F-B6C8-802D60BF7577}"/>
              </a:ext>
            </a:extLst>
          </p:cNvPr>
          <p:cNvSpPr txBox="1"/>
          <p:nvPr/>
        </p:nvSpPr>
        <p:spPr>
          <a:xfrm>
            <a:off x="457200" y="6398358"/>
            <a:ext cx="4684889" cy="369332"/>
          </a:xfrm>
          <a:prstGeom prst="rect">
            <a:avLst/>
          </a:prstGeom>
          <a:noFill/>
        </p:spPr>
        <p:txBody>
          <a:bodyPr wrap="square" rtlCol="0">
            <a:spAutoFit/>
          </a:bodyPr>
          <a:lstStyle/>
          <a:p>
            <a:r>
              <a:rPr lang="en-GB" dirty="0">
                <a:latin typeface="Montserrat Medium" panose="00000600000000000000" pitchFamily="2" charset="0"/>
              </a:rPr>
              <a:t>Staffing for Safe and Effective Care</a:t>
            </a:r>
          </a:p>
        </p:txBody>
      </p:sp>
    </p:spTree>
    <p:extLst>
      <p:ext uri="{BB962C8B-B14F-4D97-AF65-F5344CB8AC3E}">
        <p14:creationId xmlns:p14="http://schemas.microsoft.com/office/powerpoint/2010/main" val="390877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09D78C3-4199-4D0A-AAD1-B0154261C45D}"/>
              </a:ext>
            </a:extLst>
          </p:cNvPr>
          <p:cNvPicPr>
            <a:picLocks noChangeAspect="1"/>
          </p:cNvPicPr>
          <p:nvPr/>
        </p:nvPicPr>
        <p:blipFill rotWithShape="1">
          <a:blip r:embed="rId2"/>
          <a:srcRect l="32363" t="20067" r="33465" b="18482"/>
          <a:stretch/>
        </p:blipFill>
        <p:spPr>
          <a:xfrm>
            <a:off x="5586375" y="439729"/>
            <a:ext cx="4980655" cy="5978539"/>
          </a:xfrm>
          <a:prstGeom prst="rect">
            <a:avLst/>
          </a:prstGeom>
        </p:spPr>
      </p:pic>
      <p:sp>
        <p:nvSpPr>
          <p:cNvPr id="5" name="Rectangle 4">
            <a:extLst>
              <a:ext uri="{FF2B5EF4-FFF2-40B4-BE49-F238E27FC236}">
                <a16:creationId xmlns:a16="http://schemas.microsoft.com/office/drawing/2014/main" id="{FD4AE5DC-4D3F-47E2-B9DA-89FB4D9C3568}"/>
              </a:ext>
            </a:extLst>
          </p:cNvPr>
          <p:cNvSpPr/>
          <p:nvPr/>
        </p:nvSpPr>
        <p:spPr>
          <a:xfrm>
            <a:off x="673968" y="1690062"/>
            <a:ext cx="4613650" cy="3477875"/>
          </a:xfrm>
          <a:prstGeom prst="rect">
            <a:avLst/>
          </a:prstGeom>
        </p:spPr>
        <p:txBody>
          <a:bodyPr wrap="square">
            <a:spAutoFit/>
          </a:bodyPr>
          <a:lstStyle/>
          <a:p>
            <a:r>
              <a:rPr lang="en-GB" sz="2000" dirty="0">
                <a:latin typeface="Public Sans Medium" pitchFamily="2" charset="0"/>
              </a:rPr>
              <a:t>They are part of a suite of resources to drive standards towards ‘staffing for safe and effective care’. </a:t>
            </a:r>
          </a:p>
          <a:p>
            <a:endParaRPr lang="en-GB" sz="2000" dirty="0">
              <a:latin typeface="Public Sans Medium" pitchFamily="2" charset="0"/>
            </a:endParaRPr>
          </a:p>
          <a:p>
            <a:endParaRPr lang="en-GB" sz="2000" dirty="0">
              <a:latin typeface="Public Sans Medium" pitchFamily="2" charset="0"/>
            </a:endParaRPr>
          </a:p>
          <a:p>
            <a:r>
              <a:rPr lang="en-GB" sz="2000" dirty="0">
                <a:latin typeface="Public Sans Medium" pitchFamily="2" charset="0"/>
              </a:rPr>
              <a:t>They complement our guidance published in November 2020: Raising and Escalating Concerns</a:t>
            </a:r>
          </a:p>
          <a:p>
            <a:endParaRPr lang="en-GB" sz="2000" dirty="0">
              <a:latin typeface="Public Sans Medium" pitchFamily="2" charset="0"/>
            </a:endParaRPr>
          </a:p>
          <a:p>
            <a:endParaRPr lang="en-GB" sz="2000" dirty="0">
              <a:latin typeface="Public Sans Medium" pitchFamily="2" charset="0"/>
            </a:endParaRPr>
          </a:p>
          <a:p>
            <a:pPr marL="342900" indent="-342900">
              <a:buFont typeface="Wingdings" panose="05000000000000000000" pitchFamily="2" charset="2"/>
              <a:buChar char="Ø"/>
            </a:pPr>
            <a:r>
              <a:rPr lang="en-GB" sz="20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View the publication</a:t>
            </a:r>
            <a:endParaRPr lang="en-GB" sz="2000" dirty="0">
              <a:solidFill>
                <a:srgbClr val="002060"/>
              </a:solidFill>
              <a:latin typeface="Public Sans Medium" pitchFamily="2" charset="0"/>
            </a:endParaRPr>
          </a:p>
        </p:txBody>
      </p:sp>
    </p:spTree>
    <p:extLst>
      <p:ext uri="{BB962C8B-B14F-4D97-AF65-F5344CB8AC3E}">
        <p14:creationId xmlns:p14="http://schemas.microsoft.com/office/powerpoint/2010/main" val="2200048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C1064-C539-4DC6-8551-3539D0A93A61}"/>
              </a:ext>
            </a:extLst>
          </p:cNvPr>
          <p:cNvSpPr>
            <a:spLocks noGrp="1"/>
          </p:cNvSpPr>
          <p:nvPr>
            <p:ph idx="1"/>
          </p:nvPr>
        </p:nvSpPr>
        <p:spPr>
          <a:xfrm>
            <a:off x="625900" y="1341563"/>
            <a:ext cx="9755469" cy="2989943"/>
          </a:xfrm>
        </p:spPr>
        <p:txBody>
          <a:bodyPr>
            <a:normAutofit/>
          </a:bodyPr>
          <a:lstStyle/>
          <a:p>
            <a:pPr marL="342900" indent="-342900"/>
            <a:r>
              <a:rPr lang="en-GB" sz="1600" dirty="0">
                <a:solidFill>
                  <a:srgbClr val="002060"/>
                </a:solidFill>
                <a:latin typeface="Public Sans Medium" pitchFamily="2" charset="0"/>
                <a:hlinkClick r:id="rId3">
                  <a:extLst>
                    <a:ext uri="{A12FA001-AC4F-418D-AE19-62706E023703}">
                      <ahyp:hlinkClr xmlns:ahyp="http://schemas.microsoft.com/office/drawing/2018/hyperlinkcolor" val="tx"/>
                    </a:ext>
                  </a:extLst>
                </a:hlinkClick>
              </a:rPr>
              <a:t>Online resource </a:t>
            </a:r>
            <a:r>
              <a:rPr lang="en-GB" sz="1600" dirty="0">
                <a:solidFill>
                  <a:srgbClr val="002060"/>
                </a:solidFill>
                <a:latin typeface="Public Sans Medium" pitchFamily="2" charset="0"/>
              </a:rPr>
              <a:t> </a:t>
            </a:r>
            <a:r>
              <a:rPr lang="en-GB" sz="1600" dirty="0">
                <a:solidFill>
                  <a:srgbClr val="DD1778"/>
                </a:solidFill>
                <a:latin typeface="Public Sans Medium" pitchFamily="2" charset="0"/>
                <a:hlinkClick r:id="rId4">
                  <a:extLst>
                    <a:ext uri="{A12FA001-AC4F-418D-AE19-62706E023703}">
                      <ahyp:hlinkClr xmlns:ahyp="http://schemas.microsoft.com/office/drawing/2018/hyperlinkcolor" val="tx"/>
                    </a:ext>
                  </a:extLst>
                </a:hlinkClick>
              </a:rPr>
              <a:t>www.rcn.org.uk/nursingworkforcestandards</a:t>
            </a:r>
            <a:r>
              <a:rPr lang="en-GB" sz="1600" dirty="0">
                <a:solidFill>
                  <a:srgbClr val="DD1778"/>
                </a:solidFill>
                <a:latin typeface="Public Sans Medium" pitchFamily="2" charset="0"/>
              </a:rPr>
              <a:t> </a:t>
            </a:r>
          </a:p>
          <a:p>
            <a:pPr marL="342900" indent="-342900"/>
            <a:r>
              <a:rPr lang="en-GB" sz="1600" dirty="0">
                <a:solidFill>
                  <a:srgbClr val="002060"/>
                </a:solidFill>
                <a:latin typeface="Public Sans Medium" pitchFamily="2" charset="0"/>
                <a:hlinkClick r:id="rId5">
                  <a:extLst>
                    <a:ext uri="{A12FA001-AC4F-418D-AE19-62706E023703}">
                      <ahyp:hlinkClr xmlns:ahyp="http://schemas.microsoft.com/office/drawing/2018/hyperlinkcolor" val="tx"/>
                    </a:ext>
                  </a:extLst>
                </a:hlinkClick>
              </a:rPr>
              <a:t>FAQs</a:t>
            </a:r>
            <a:r>
              <a:rPr lang="en-GB" sz="1600" dirty="0">
                <a:solidFill>
                  <a:srgbClr val="002060"/>
                </a:solidFill>
                <a:latin typeface="Public Sans Medium" pitchFamily="2" charset="0"/>
              </a:rPr>
              <a:t> </a:t>
            </a:r>
          </a:p>
          <a:p>
            <a:pPr marL="342900" indent="-342900"/>
            <a:r>
              <a:rPr lang="en-GB" sz="1600" dirty="0">
                <a:solidFill>
                  <a:srgbClr val="182540"/>
                </a:solidFill>
                <a:latin typeface="Public Sans Medium" pitchFamily="2" charset="0"/>
              </a:rPr>
              <a:t>Additional resources to support the standards </a:t>
            </a:r>
          </a:p>
          <a:p>
            <a:pPr marL="342900" indent="-342900"/>
            <a:r>
              <a:rPr lang="en-GB" sz="1600" dirty="0">
                <a:latin typeface="Public Sans Medium" pitchFamily="2" charset="0"/>
              </a:rPr>
              <a:t>Links to psychological escalation guidance</a:t>
            </a:r>
          </a:p>
          <a:p>
            <a:pPr marL="342900" indent="-342900"/>
            <a:r>
              <a:rPr lang="en-GB" sz="1600" dirty="0">
                <a:latin typeface="Public Sans Medium" pitchFamily="2" charset="0"/>
              </a:rPr>
              <a:t>Links to legislation and professional guidance where it exists.</a:t>
            </a:r>
          </a:p>
        </p:txBody>
      </p:sp>
      <p:sp>
        <p:nvSpPr>
          <p:cNvPr id="4" name="Title 1">
            <a:extLst>
              <a:ext uri="{FF2B5EF4-FFF2-40B4-BE49-F238E27FC236}">
                <a16:creationId xmlns:a16="http://schemas.microsoft.com/office/drawing/2014/main" id="{E105C020-FEAE-41DB-8182-0B504298E170}"/>
              </a:ext>
            </a:extLst>
          </p:cNvPr>
          <p:cNvSpPr txBox="1">
            <a:spLocks/>
          </p:cNvSpPr>
          <p:nvPr/>
        </p:nvSpPr>
        <p:spPr>
          <a:xfrm>
            <a:off x="758370" y="281899"/>
            <a:ext cx="10279851" cy="92356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4000" dirty="0">
                <a:latin typeface="Montserrat Medium" panose="00000600000000000000" pitchFamily="2" charset="0"/>
              </a:rPr>
              <a:t>How are the Standards presented? </a:t>
            </a:r>
            <a:endParaRPr lang="en-GB" sz="4000" dirty="0">
              <a:solidFill>
                <a:srgbClr val="C00000"/>
              </a:solidFill>
              <a:latin typeface="Montserrat Medium" panose="00000600000000000000" pitchFamily="2" charset="0"/>
            </a:endParaRPr>
          </a:p>
        </p:txBody>
      </p:sp>
      <p:sp>
        <p:nvSpPr>
          <p:cNvPr id="7" name="Rectangle 6">
            <a:extLst>
              <a:ext uri="{FF2B5EF4-FFF2-40B4-BE49-F238E27FC236}">
                <a16:creationId xmlns:a16="http://schemas.microsoft.com/office/drawing/2014/main" id="{DED44EF7-CD0B-4A1F-B91E-27FF28BEEAC3}"/>
              </a:ext>
            </a:extLst>
          </p:cNvPr>
          <p:cNvSpPr/>
          <p:nvPr/>
        </p:nvSpPr>
        <p:spPr>
          <a:xfrm>
            <a:off x="758371" y="4872238"/>
            <a:ext cx="9490529" cy="1569660"/>
          </a:xfrm>
          <a:prstGeom prst="rect">
            <a:avLst/>
          </a:prstGeom>
        </p:spPr>
        <p:txBody>
          <a:bodyPr wrap="square">
            <a:spAutoFit/>
          </a:bodyPr>
          <a:lstStyle/>
          <a:p>
            <a:pPr marL="342900" indent="-342900"/>
            <a:r>
              <a:rPr lang="en-GB" sz="1600" dirty="0">
                <a:latin typeface="Public Sans Medium" pitchFamily="2" charset="0"/>
              </a:rPr>
              <a:t>Every member of the nursing workforce uses the Standards in part or in whole to support</a:t>
            </a:r>
          </a:p>
          <a:p>
            <a:pPr marL="342900" indent="-342900"/>
            <a:r>
              <a:rPr lang="en-GB" sz="1600" dirty="0">
                <a:latin typeface="Public Sans Medium" pitchFamily="2" charset="0"/>
              </a:rPr>
              <a:t>them as an individual or on behalf of a nursing workforce.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will become as well known as the NMC Code.</a:t>
            </a:r>
          </a:p>
          <a:p>
            <a:pPr marL="342900" indent="-342900"/>
            <a:endParaRPr lang="en-GB" sz="1600" dirty="0">
              <a:latin typeface="Public Sans Medium" pitchFamily="2" charset="0"/>
            </a:endParaRPr>
          </a:p>
          <a:p>
            <a:pPr marL="342900" indent="-342900"/>
            <a:r>
              <a:rPr lang="en-GB" sz="1600" dirty="0">
                <a:latin typeface="Public Sans Medium" pitchFamily="2" charset="0"/>
              </a:rPr>
              <a:t>The Standards are used to uphold safe and effective staffing for the nursing workforce UK-wide.</a:t>
            </a:r>
          </a:p>
        </p:txBody>
      </p:sp>
      <p:sp>
        <p:nvSpPr>
          <p:cNvPr id="8" name="Title 1">
            <a:extLst>
              <a:ext uri="{FF2B5EF4-FFF2-40B4-BE49-F238E27FC236}">
                <a16:creationId xmlns:a16="http://schemas.microsoft.com/office/drawing/2014/main" id="{A9C21925-DFA9-4920-9EDF-F402FF063DBF}"/>
              </a:ext>
            </a:extLst>
          </p:cNvPr>
          <p:cNvSpPr txBox="1">
            <a:spLocks/>
          </p:cNvSpPr>
          <p:nvPr/>
        </p:nvSpPr>
        <p:spPr>
          <a:xfrm>
            <a:off x="758371" y="3736376"/>
            <a:ext cx="10279851" cy="9235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r>
              <a:rPr lang="en-GB" sz="3800" dirty="0">
                <a:latin typeface="Montserrat Medium" panose="00000600000000000000" pitchFamily="2" charset="0"/>
              </a:rPr>
              <a:t>The RCN vision </a:t>
            </a:r>
            <a:endParaRPr lang="en-GB" sz="3800" dirty="0">
              <a:solidFill>
                <a:srgbClr val="C00000"/>
              </a:solidFill>
              <a:latin typeface="Montserrat Medium" panose="00000600000000000000" pitchFamily="2" charset="0"/>
            </a:endParaRPr>
          </a:p>
        </p:txBody>
      </p:sp>
      <p:pic>
        <p:nvPicPr>
          <p:cNvPr id="6" name="Picture 5">
            <a:extLst>
              <a:ext uri="{FF2B5EF4-FFF2-40B4-BE49-F238E27FC236}">
                <a16:creationId xmlns:a16="http://schemas.microsoft.com/office/drawing/2014/main" id="{B83AD3B0-DEEA-4982-AC33-1B795DC7995A}"/>
              </a:ext>
            </a:extLst>
          </p:cNvPr>
          <p:cNvPicPr>
            <a:picLocks noChangeAspect="1"/>
          </p:cNvPicPr>
          <p:nvPr/>
        </p:nvPicPr>
        <p:blipFill>
          <a:blip r:embed="rId6"/>
          <a:stretch>
            <a:fillRect/>
          </a:stretch>
        </p:blipFill>
        <p:spPr>
          <a:xfrm>
            <a:off x="7029675" y="1417762"/>
            <a:ext cx="3625980" cy="3034336"/>
          </a:xfrm>
          <a:prstGeom prst="rect">
            <a:avLst/>
          </a:prstGeom>
        </p:spPr>
      </p:pic>
    </p:spTree>
    <p:extLst>
      <p:ext uri="{BB962C8B-B14F-4D97-AF65-F5344CB8AC3E}">
        <p14:creationId xmlns:p14="http://schemas.microsoft.com/office/powerpoint/2010/main" val="17889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GB" sz="4000" dirty="0">
                <a:solidFill>
                  <a:prstClr val="white"/>
                </a:solidFill>
              </a:rPr>
              <a:t>Why is safe staffing so important?</a:t>
            </a:r>
          </a:p>
          <a:p>
            <a:endParaRPr lang="en-GB" dirty="0"/>
          </a:p>
        </p:txBody>
      </p:sp>
      <p:sp>
        <p:nvSpPr>
          <p:cNvPr id="4" name="Text Placeholder 3"/>
          <p:cNvSpPr>
            <a:spLocks noGrp="1"/>
          </p:cNvSpPr>
          <p:nvPr>
            <p:ph type="body" sz="quarter" idx="11"/>
          </p:nvPr>
        </p:nvSpPr>
        <p:spPr>
          <a:xfrm>
            <a:off x="262054" y="3256155"/>
            <a:ext cx="9345496" cy="2506469"/>
          </a:xfrm>
        </p:spPr>
        <p:txBody>
          <a:bodyPr/>
          <a:lstStyle/>
          <a:p>
            <a:r>
              <a:rPr lang="en-GB" b="1" dirty="0"/>
              <a:t>Patient safety</a:t>
            </a:r>
            <a:r>
              <a:rPr lang="en-GB" dirty="0"/>
              <a:t>			</a:t>
            </a:r>
            <a:endParaRPr lang="en-GB" b="1" dirty="0"/>
          </a:p>
          <a:p>
            <a:pPr marL="342900" indent="-342900">
              <a:buFont typeface="Arial" panose="020B0604020202020204" pitchFamily="34" charset="0"/>
              <a:buChar char="•"/>
            </a:pPr>
            <a:r>
              <a:rPr lang="en-GB" dirty="0"/>
              <a:t>Lower mortality	</a:t>
            </a:r>
          </a:p>
          <a:p>
            <a:pPr marL="342900" indent="-342900">
              <a:buFont typeface="Arial" panose="020B0604020202020204" pitchFamily="34" charset="0"/>
              <a:buChar char="•"/>
            </a:pPr>
            <a:r>
              <a:rPr lang="en-GB" dirty="0"/>
              <a:t>Lower HAI		</a:t>
            </a:r>
          </a:p>
          <a:p>
            <a:pPr marL="342900" indent="-342900">
              <a:buFont typeface="Arial" panose="020B0604020202020204" pitchFamily="34" charset="0"/>
              <a:buChar char="•"/>
            </a:pPr>
            <a:r>
              <a:rPr lang="en-GB" dirty="0"/>
              <a:t>Fewer falls	</a:t>
            </a:r>
          </a:p>
          <a:p>
            <a:pPr marL="342900" indent="-342900">
              <a:buFont typeface="Arial" panose="020B0604020202020204" pitchFamily="34" charset="0"/>
              <a:buChar char="•"/>
            </a:pPr>
            <a:r>
              <a:rPr lang="en-GB" dirty="0"/>
              <a:t>Lower failure to rescue rate</a:t>
            </a:r>
          </a:p>
          <a:p>
            <a:pPr marL="342900" indent="-342900">
              <a:buFont typeface="Arial" panose="020B0604020202020204" pitchFamily="34" charset="0"/>
              <a:buChar char="•"/>
            </a:pPr>
            <a:r>
              <a:rPr lang="en-GB" dirty="0"/>
              <a:t>Fewer medicine errors</a:t>
            </a:r>
          </a:p>
          <a:p>
            <a:pPr marL="342900" indent="-342900">
              <a:buFont typeface="Arial" panose="020B0604020202020204" pitchFamily="34" charset="0"/>
              <a:buChar char="•"/>
            </a:pPr>
            <a:r>
              <a:rPr lang="en-GB" dirty="0"/>
              <a:t>Better patient experience		</a:t>
            </a:r>
          </a:p>
        </p:txBody>
      </p:sp>
      <p:sp>
        <p:nvSpPr>
          <p:cNvPr id="6" name="TextBox 5"/>
          <p:cNvSpPr txBox="1"/>
          <p:nvPr/>
        </p:nvSpPr>
        <p:spPr>
          <a:xfrm>
            <a:off x="7838913" y="3145971"/>
            <a:ext cx="4245429" cy="2800767"/>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Nurse safety</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stress levels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illness and absence rates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Better morale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Improved retention rates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Lower burnout rates</a:t>
            </a:r>
          </a:p>
        </p:txBody>
      </p:sp>
      <p:sp>
        <p:nvSpPr>
          <p:cNvPr id="7" name="TextBox 6"/>
          <p:cNvSpPr txBox="1"/>
          <p:nvPr/>
        </p:nvSpPr>
        <p:spPr>
          <a:xfrm>
            <a:off x="2592371" y="1847622"/>
            <a:ext cx="6040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SAFE STAFFING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p:cNvCxnSpPr/>
          <p:nvPr/>
        </p:nvCxnSpPr>
        <p:spPr>
          <a:xfrm flipH="1">
            <a:off x="2847511" y="2363960"/>
            <a:ext cx="2389416" cy="635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87121" y="2363960"/>
            <a:ext cx="2352514" cy="6350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054A698-F2B7-41AC-A4C5-002DE533EF07}"/>
              </a:ext>
            </a:extLst>
          </p:cNvPr>
          <p:cNvPicPr>
            <a:picLocks noChangeAspect="1"/>
          </p:cNvPicPr>
          <p:nvPr/>
        </p:nvPicPr>
        <p:blipFill>
          <a:blip r:embed="rId3"/>
          <a:stretch>
            <a:fillRect/>
          </a:stretch>
        </p:blipFill>
        <p:spPr>
          <a:xfrm>
            <a:off x="3921101" y="3256154"/>
            <a:ext cx="3382540" cy="999201"/>
          </a:xfrm>
          <a:prstGeom prst="rect">
            <a:avLst/>
          </a:prstGeom>
        </p:spPr>
      </p:pic>
    </p:spTree>
    <p:extLst>
      <p:ext uri="{BB962C8B-B14F-4D97-AF65-F5344CB8AC3E}">
        <p14:creationId xmlns:p14="http://schemas.microsoft.com/office/powerpoint/2010/main" val="356592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C299-3221-4AB0-8411-F7B6A5BD3246}"/>
              </a:ext>
            </a:extLst>
          </p:cNvPr>
          <p:cNvSpPr>
            <a:spLocks noGrp="1"/>
          </p:cNvSpPr>
          <p:nvPr>
            <p:ph type="title"/>
          </p:nvPr>
        </p:nvSpPr>
        <p:spPr/>
        <p:txBody>
          <a:bodyPr/>
          <a:lstStyle/>
          <a:p>
            <a:r>
              <a:rPr lang="en-GB" dirty="0"/>
              <a:t>PPE &amp; Covid 19</a:t>
            </a:r>
          </a:p>
        </p:txBody>
      </p:sp>
      <p:pic>
        <p:nvPicPr>
          <p:cNvPr id="5" name="Picture 4">
            <a:extLst>
              <a:ext uri="{FF2B5EF4-FFF2-40B4-BE49-F238E27FC236}">
                <a16:creationId xmlns:a16="http://schemas.microsoft.com/office/drawing/2014/main" id="{D8090169-86CF-44CB-B0C5-AD622D21A862}"/>
              </a:ext>
            </a:extLst>
          </p:cNvPr>
          <p:cNvPicPr>
            <a:picLocks noChangeAspect="1"/>
          </p:cNvPicPr>
          <p:nvPr/>
        </p:nvPicPr>
        <p:blipFill>
          <a:blip r:embed="rId2"/>
          <a:stretch>
            <a:fillRect/>
          </a:stretch>
        </p:blipFill>
        <p:spPr>
          <a:xfrm>
            <a:off x="1361182" y="1691322"/>
            <a:ext cx="8213471" cy="4681362"/>
          </a:xfrm>
          <a:prstGeom prst="rect">
            <a:avLst/>
          </a:prstGeom>
        </p:spPr>
      </p:pic>
    </p:spTree>
    <p:extLst>
      <p:ext uri="{BB962C8B-B14F-4D97-AF65-F5344CB8AC3E}">
        <p14:creationId xmlns:p14="http://schemas.microsoft.com/office/powerpoint/2010/main" val="2190056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4C696-B799-4C9E-BF9A-D51D1DB008E9}"/>
              </a:ext>
            </a:extLst>
          </p:cNvPr>
          <p:cNvSpPr>
            <a:spLocks noGrp="1"/>
          </p:cNvSpPr>
          <p:nvPr>
            <p:ph type="title"/>
          </p:nvPr>
        </p:nvSpPr>
        <p:spPr>
          <a:xfrm>
            <a:off x="1760636" y="438497"/>
            <a:ext cx="7898753" cy="1180407"/>
          </a:xfrm>
        </p:spPr>
        <p:txBody>
          <a:bodyPr>
            <a:normAutofit fontScale="90000"/>
          </a:bodyPr>
          <a:lstStyle/>
          <a:p>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br>
              <a:rPr lang="en-US" sz="4400" dirty="0">
                <a:latin typeface="Montserrat Medium" panose="00000600000000000000" pitchFamily="2" charset="0"/>
              </a:rPr>
            </a:br>
            <a:r>
              <a:rPr lang="en-US" sz="4400" dirty="0">
                <a:latin typeface="Montserrat Medium" panose="00000600000000000000" pitchFamily="2" charset="0"/>
              </a:rPr>
              <a:t>Support for the Standards</a:t>
            </a:r>
            <a:br>
              <a:rPr lang="en-GB" sz="4400" dirty="0">
                <a:latin typeface="Montserrat Medium" panose="00000600000000000000" pitchFamily="2" charset="0"/>
              </a:rPr>
            </a:br>
            <a:endParaRPr lang="en-GB" dirty="0"/>
          </a:p>
        </p:txBody>
      </p:sp>
      <p:sp>
        <p:nvSpPr>
          <p:cNvPr id="3" name="Content Placeholder 2">
            <a:extLst>
              <a:ext uri="{FF2B5EF4-FFF2-40B4-BE49-F238E27FC236}">
                <a16:creationId xmlns:a16="http://schemas.microsoft.com/office/drawing/2014/main" id="{80EE2055-761F-4EA9-9410-FCD530BB0300}"/>
              </a:ext>
            </a:extLst>
          </p:cNvPr>
          <p:cNvSpPr>
            <a:spLocks noGrp="1"/>
          </p:cNvSpPr>
          <p:nvPr>
            <p:ph idx="1"/>
          </p:nvPr>
        </p:nvSpPr>
        <p:spPr>
          <a:xfrm>
            <a:off x="624117" y="1089408"/>
            <a:ext cx="10008523" cy="4999731"/>
          </a:xfrm>
        </p:spPr>
        <p:txBody>
          <a:bodyPr>
            <a:noAutofit/>
          </a:bodyPr>
          <a:lstStyle/>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Andrea Sutcliffe, Chief </a:t>
            </a:r>
            <a:r>
              <a:rPr lang="en-GB" sz="2000" b="1" dirty="0">
                <a:latin typeface="Calibri" panose="020F0502020204030204" pitchFamily="34" charset="0"/>
                <a:ea typeface="Calibri" panose="020F0502020204030204" pitchFamily="34" charset="0"/>
                <a:cs typeface="Times New Roman" panose="02020603050405020304" pitchFamily="18" charset="0"/>
              </a:rPr>
              <a:t>E</a:t>
            </a:r>
            <a:r>
              <a:rPr lang="en-GB" sz="2000" b="1" dirty="0">
                <a:effectLst/>
                <a:latin typeface="Calibri" panose="020F0502020204030204" pitchFamily="34" charset="0"/>
                <a:ea typeface="Calibri" panose="020F0502020204030204" pitchFamily="34" charset="0"/>
                <a:cs typeface="Times New Roman" panose="02020603050405020304" pitchFamily="18" charset="0"/>
              </a:rPr>
              <a:t>xecutive and Registrar of the NMC</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’This is useful guidance from the RCN that nurses and their employers can use to assist them navigate the operational challenges they face to deliver the safe, kind and effective care our communities need</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Saffron </a:t>
            </a:r>
            <a:r>
              <a:rPr lang="en-GB" sz="2000" b="1" dirty="0" err="1">
                <a:latin typeface="Calibri" panose="020F0502020204030204" pitchFamily="34" charset="0"/>
                <a:ea typeface="Calibri" panose="020F0502020204030204" pitchFamily="34" charset="0"/>
                <a:cs typeface="Times New Roman" panose="02020603050405020304" pitchFamily="18" charset="0"/>
              </a:rPr>
              <a:t>Cordery</a:t>
            </a:r>
            <a:r>
              <a:rPr lang="en-GB" sz="20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Deputy chief executive of NHS Providers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We agree with the RCN that enough staff need to be recruited and retained not only to address existing workforce gaps, but to help build vital flexibility into the system to protect staff wellbeing and development. NHS bodies must recognise the specific workforce needs that have emerged or been reemphasised this past year, to ensure that the correct lessons are learnt</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Rebecca Smith, Managing </a:t>
            </a:r>
            <a:r>
              <a:rPr lang="en-GB" sz="2000" b="1" dirty="0">
                <a:latin typeface="Calibri" panose="020F0502020204030204" pitchFamily="34" charset="0"/>
                <a:ea typeface="Calibri" panose="020F0502020204030204" pitchFamily="34" charset="0"/>
                <a:cs typeface="Times New Roman" panose="02020603050405020304" pitchFamily="18" charset="0"/>
              </a:rPr>
              <a:t>D</a:t>
            </a:r>
            <a:r>
              <a:rPr lang="en-GB" sz="2000" b="1" dirty="0">
                <a:effectLst/>
                <a:latin typeface="Calibri" panose="020F0502020204030204" pitchFamily="34" charset="0"/>
                <a:ea typeface="Calibri" panose="020F0502020204030204" pitchFamily="34" charset="0"/>
                <a:cs typeface="Times New Roman" panose="02020603050405020304" pitchFamily="18" charset="0"/>
              </a:rPr>
              <a:t>irector of NHS Employers:</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i="1" dirty="0">
                <a:effectLst/>
                <a:latin typeface="Calibri" panose="020F0502020204030204" pitchFamily="34" charset="0"/>
                <a:ea typeface="Calibri" panose="020F0502020204030204" pitchFamily="34" charset="0"/>
                <a:cs typeface="Times New Roman" panose="02020603050405020304" pitchFamily="18" charset="0"/>
              </a:rPr>
              <a:t>Employers will welcome these workforce standards for nursing. Nurses are at the heart of our NHS teams, and these standards will help to ensure that is recognised, so that nursing staff can continue to provide safe and effective care to patients and communities, while also ensuring they are properly cared for and supported themselves.</a:t>
            </a:r>
            <a:r>
              <a:rPr lang="en-GB" sz="20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QNI – workforce standards for district nursing</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4400" dirty="0">
              <a:latin typeface="Montserrat Medium" panose="00000600000000000000" pitchFamily="2" charset="0"/>
            </a:endParaRPr>
          </a:p>
        </p:txBody>
      </p:sp>
      <p:sp>
        <p:nvSpPr>
          <p:cNvPr id="5" name="Content Placeholder 2">
            <a:extLst>
              <a:ext uri="{FF2B5EF4-FFF2-40B4-BE49-F238E27FC236}">
                <a16:creationId xmlns:a16="http://schemas.microsoft.com/office/drawing/2014/main" id="{85983EE7-FDF1-4CF9-8912-416A50959C96}"/>
              </a:ext>
            </a:extLst>
          </p:cNvPr>
          <p:cNvSpPr txBox="1">
            <a:spLocks/>
          </p:cNvSpPr>
          <p:nvPr/>
        </p:nvSpPr>
        <p:spPr>
          <a:xfrm>
            <a:off x="1071373" y="3429000"/>
            <a:ext cx="8834628" cy="169164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Verdana" panose="020B0604030504040204" pitchFamily="34" charset="0"/>
                <a:ea typeface="Verdana" panose="020B0604030504040204" pitchFamily="34" charset="0"/>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endParaRPr lang="en-US" sz="2400" dirty="0">
              <a:solidFill>
                <a:schemeClr val="tx1">
                  <a:lumMod val="85000"/>
                </a:schemeClr>
              </a:solidFill>
              <a:latin typeface="Public Sans Medium" pitchFamily="2" charset="0"/>
              <a:ea typeface="+mn-ea"/>
            </a:endParaRPr>
          </a:p>
        </p:txBody>
      </p:sp>
    </p:spTree>
    <p:extLst>
      <p:ext uri="{BB962C8B-B14F-4D97-AF65-F5344CB8AC3E}">
        <p14:creationId xmlns:p14="http://schemas.microsoft.com/office/powerpoint/2010/main" val="422292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D98E3-0619-4070-92C2-A253FFC86C7F}"/>
              </a:ext>
            </a:extLst>
          </p:cNvPr>
          <p:cNvSpPr>
            <a:spLocks noGrp="1"/>
          </p:cNvSpPr>
          <p:nvPr>
            <p:ph type="title"/>
          </p:nvPr>
        </p:nvSpPr>
        <p:spPr>
          <a:xfrm>
            <a:off x="7581900" y="3000375"/>
            <a:ext cx="2895600" cy="857250"/>
          </a:xfrm>
        </p:spPr>
        <p:txBody>
          <a:bodyPr vert="horz" lIns="91440" tIns="45720" rIns="91440" bIns="45720" rtlCol="0" anchor="b">
            <a:normAutofit fontScale="90000"/>
          </a:bodyPr>
          <a:lstStyle/>
          <a:p>
            <a:pPr>
              <a:lnSpc>
                <a:spcPct val="85000"/>
              </a:lnSpc>
            </a:pPr>
            <a:r>
              <a:rPr lang="en-US" dirty="0">
                <a:latin typeface="Montserrat Medium" panose="00000600000000000000" pitchFamily="2" charset="0"/>
                <a:ea typeface="+mj-ea"/>
              </a:rPr>
              <a:t>Any questions?</a:t>
            </a:r>
          </a:p>
        </p:txBody>
      </p:sp>
      <p:pic>
        <p:nvPicPr>
          <p:cNvPr id="5" name="Picture 4" descr="A picture containing text, person, person&#10;&#10;Description automatically generated">
            <a:extLst>
              <a:ext uri="{FF2B5EF4-FFF2-40B4-BE49-F238E27FC236}">
                <a16:creationId xmlns:a16="http://schemas.microsoft.com/office/drawing/2014/main" id="{D29EE82C-F302-4611-A77C-F36883247206}"/>
              </a:ext>
            </a:extLst>
          </p:cNvPr>
          <p:cNvPicPr>
            <a:picLocks noChangeAspect="1"/>
          </p:cNvPicPr>
          <p:nvPr/>
        </p:nvPicPr>
        <p:blipFill rotWithShape="1">
          <a:blip r:embed="rId3"/>
          <a:srcRect l="12098" r="25810"/>
          <a:stretch/>
        </p:blipFill>
        <p:spPr>
          <a:xfrm>
            <a:off x="457200" y="1"/>
            <a:ext cx="3478687" cy="2721186"/>
          </a:xfrm>
          <a:prstGeom prst="rect">
            <a:avLst/>
          </a:prstGeom>
        </p:spPr>
      </p:pic>
      <p:pic>
        <p:nvPicPr>
          <p:cNvPr id="9" name="Picture 8">
            <a:extLst>
              <a:ext uri="{FF2B5EF4-FFF2-40B4-BE49-F238E27FC236}">
                <a16:creationId xmlns:a16="http://schemas.microsoft.com/office/drawing/2014/main" id="{B95F8FD1-2891-41F6-BBAB-6E4ABF15ED13}"/>
              </a:ext>
            </a:extLst>
          </p:cNvPr>
          <p:cNvPicPr>
            <a:picLocks noChangeAspect="1"/>
          </p:cNvPicPr>
          <p:nvPr/>
        </p:nvPicPr>
        <p:blipFill rotWithShape="1">
          <a:blip r:embed="rId4"/>
          <a:srcRect l="23042" r="15496" b="1"/>
          <a:stretch/>
        </p:blipFill>
        <p:spPr>
          <a:xfrm>
            <a:off x="4027328" y="1"/>
            <a:ext cx="3345022" cy="2721186"/>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679DF78E-B943-4632-855F-8EFF3C5E1CE7}"/>
              </a:ext>
            </a:extLst>
          </p:cNvPr>
          <p:cNvPicPr>
            <a:picLocks noChangeAspect="1"/>
          </p:cNvPicPr>
          <p:nvPr/>
        </p:nvPicPr>
        <p:blipFill rotWithShape="1">
          <a:blip r:embed="rId5"/>
          <a:srcRect l="1" r="14531"/>
          <a:stretch/>
        </p:blipFill>
        <p:spPr>
          <a:xfrm>
            <a:off x="457201" y="2812627"/>
            <a:ext cx="6915149" cy="4045373"/>
          </a:xfrm>
          <a:prstGeom prst="rect">
            <a:avLst/>
          </a:prstGeom>
        </p:spPr>
      </p:pic>
    </p:spTree>
    <p:extLst>
      <p:ext uri="{BB962C8B-B14F-4D97-AF65-F5344CB8AC3E}">
        <p14:creationId xmlns:p14="http://schemas.microsoft.com/office/powerpoint/2010/main" val="23338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GB" sz="4000" dirty="0"/>
              <a:t>Safe and effective staffing: what’s the problem?</a:t>
            </a:r>
          </a:p>
        </p:txBody>
      </p:sp>
      <p:sp>
        <p:nvSpPr>
          <p:cNvPr id="3" name="Text Placeholder 2"/>
          <p:cNvSpPr>
            <a:spLocks noGrp="1"/>
          </p:cNvSpPr>
          <p:nvPr>
            <p:ph type="body" sz="quarter" idx="11"/>
          </p:nvPr>
        </p:nvSpPr>
        <p:spPr>
          <a:xfrm>
            <a:off x="251367" y="1645502"/>
            <a:ext cx="7683500" cy="4133850"/>
          </a:xfrm>
        </p:spPr>
        <p:txBody>
          <a:bodyPr/>
          <a:lstStyle/>
          <a:p>
            <a:pPr marL="342900" indent="-342900">
              <a:buFont typeface="Arial" panose="020B0604020202020204" pitchFamily="34" charset="0"/>
              <a:buChar char="•"/>
            </a:pPr>
            <a:r>
              <a:rPr lang="en-GB" sz="2400" dirty="0"/>
              <a:t>At an accountability level, no one individual or organisation is responsible for ensuring an adequate macro supply of nursing staff to deliver safe and effective care.</a:t>
            </a:r>
          </a:p>
          <a:p>
            <a:pPr marL="342900" indent="-342900">
              <a:buFont typeface="Arial" panose="020B0604020202020204" pitchFamily="34" charset="0"/>
              <a:buChar char="•"/>
            </a:pPr>
            <a:r>
              <a:rPr lang="en-GB" sz="2400" dirty="0"/>
              <a:t>Calculations are based on affordability</a:t>
            </a:r>
          </a:p>
          <a:p>
            <a:pPr marL="342900" indent="-342900">
              <a:buFont typeface="Arial" panose="020B0604020202020204" pitchFamily="34" charset="0"/>
              <a:buChar char="•"/>
            </a:pPr>
            <a:r>
              <a:rPr lang="en-GB" sz="2400" dirty="0"/>
              <a:t>No workforce strategy to address the problem</a:t>
            </a:r>
          </a:p>
          <a:p>
            <a:pPr marL="342900" indent="-342900">
              <a:buFont typeface="Arial" panose="020B0604020202020204" pitchFamily="34" charset="0"/>
              <a:buChar char="•"/>
            </a:pPr>
            <a:r>
              <a:rPr lang="en-GB" sz="2400" dirty="0"/>
              <a:t>Sometimes, Directors of Nursing are the de facto person held to account, despite not having any control over nursing supply</a:t>
            </a:r>
          </a:p>
          <a:p>
            <a:r>
              <a:rPr lang="en-GB" sz="2400" dirty="0">
                <a:solidFill>
                  <a:srgbClr val="92D050"/>
                </a:solidFill>
                <a:hlinkClick r:id="rId3">
                  <a:extLst>
                    <a:ext uri="{A12FA001-AC4F-418D-AE19-62706E023703}">
                      <ahyp:hlinkClr xmlns:ahyp="http://schemas.microsoft.com/office/drawing/2018/hyperlinkcolor" val="tx"/>
                    </a:ext>
                  </a:extLst>
                </a:hlinkClick>
              </a:rPr>
              <a:t>https://www.rcn.org.uk/professional-development/publications/pub-006195</a:t>
            </a:r>
            <a:r>
              <a:rPr lang="en-GB" sz="2400" dirty="0">
                <a:solidFill>
                  <a:srgbClr val="92D050"/>
                </a:solidFill>
              </a:rPr>
              <a:t> </a:t>
            </a:r>
          </a:p>
          <a:p>
            <a:r>
              <a:rPr lang="en-GB" sz="2400" dirty="0">
                <a:solidFill>
                  <a:srgbClr val="92D050"/>
                </a:solidFill>
                <a:hlinkClick r:id="rId4">
                  <a:extLst>
                    <a:ext uri="{A12FA001-AC4F-418D-AE19-62706E023703}">
                      <ahyp:hlinkClr xmlns:ahyp="http://schemas.microsoft.com/office/drawing/2018/hyperlinkcolor" val="tx"/>
                    </a:ext>
                  </a:extLst>
                </a:hlinkClick>
              </a:rPr>
              <a:t>https://www.rcn.org.uk/professional-development/publications/pub-006415</a:t>
            </a:r>
            <a:r>
              <a:rPr lang="en-GB" sz="2400" dirty="0">
                <a:solidFill>
                  <a:srgbClr val="92D050"/>
                </a:solidFill>
              </a:rPr>
              <a:t> </a:t>
            </a:r>
          </a:p>
        </p:txBody>
      </p:sp>
      <p:pic>
        <p:nvPicPr>
          <p:cNvPr id="4" name="Picture 3"/>
          <p:cNvPicPr>
            <a:picLocks noChangeAspect="1"/>
          </p:cNvPicPr>
          <p:nvPr/>
        </p:nvPicPr>
        <p:blipFill rotWithShape="1">
          <a:blip r:embed="rId5"/>
          <a:srcRect l="36875" t="15396" r="38036" b="21428"/>
          <a:stretch/>
        </p:blipFill>
        <p:spPr>
          <a:xfrm>
            <a:off x="8653689" y="1375108"/>
            <a:ext cx="3058886" cy="4332515"/>
          </a:xfrm>
          <a:prstGeom prst="rect">
            <a:avLst/>
          </a:prstGeom>
        </p:spPr>
      </p:pic>
      <p:pic>
        <p:nvPicPr>
          <p:cNvPr id="5" name="Picture 4">
            <a:extLst>
              <a:ext uri="{FF2B5EF4-FFF2-40B4-BE49-F238E27FC236}">
                <a16:creationId xmlns:a16="http://schemas.microsoft.com/office/drawing/2014/main" id="{9FDE1485-EE9E-429F-BF99-C0955C258EF7}"/>
              </a:ext>
            </a:extLst>
          </p:cNvPr>
          <p:cNvPicPr>
            <a:picLocks noChangeAspect="1"/>
          </p:cNvPicPr>
          <p:nvPr/>
        </p:nvPicPr>
        <p:blipFill>
          <a:blip r:embed="rId6"/>
          <a:stretch>
            <a:fillRect/>
          </a:stretch>
        </p:blipFill>
        <p:spPr>
          <a:xfrm>
            <a:off x="7674155" y="2772275"/>
            <a:ext cx="2829079" cy="4006515"/>
          </a:xfrm>
          <a:prstGeom prst="rect">
            <a:avLst/>
          </a:prstGeom>
        </p:spPr>
      </p:pic>
    </p:spTree>
    <p:extLst>
      <p:ext uri="{BB962C8B-B14F-4D97-AF65-F5344CB8AC3E}">
        <p14:creationId xmlns:p14="http://schemas.microsoft.com/office/powerpoint/2010/main" val="9153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9A87-3414-4D18-9BF0-5FAEB0738A60}"/>
              </a:ext>
            </a:extLst>
          </p:cNvPr>
          <p:cNvSpPr>
            <a:spLocks noGrp="1"/>
          </p:cNvSpPr>
          <p:nvPr>
            <p:ph type="title"/>
          </p:nvPr>
        </p:nvSpPr>
        <p:spPr>
          <a:xfrm>
            <a:off x="909150" y="253465"/>
            <a:ext cx="9692640" cy="1325562"/>
          </a:xfrm>
        </p:spPr>
        <p:txBody>
          <a:bodyPr>
            <a:normAutofit fontScale="90000"/>
          </a:bodyPr>
          <a:lstStyle/>
          <a:p>
            <a:r>
              <a:rPr lang="en-GB" dirty="0">
                <a:latin typeface="Montserrat Medium" panose="00000600000000000000" pitchFamily="2" charset="0"/>
              </a:rPr>
              <a:t>Why do we need Royal College Standards for the nursing workforce? </a:t>
            </a:r>
          </a:p>
        </p:txBody>
      </p:sp>
      <p:sp>
        <p:nvSpPr>
          <p:cNvPr id="3" name="Content Placeholder 2">
            <a:extLst>
              <a:ext uri="{FF2B5EF4-FFF2-40B4-BE49-F238E27FC236}">
                <a16:creationId xmlns:a16="http://schemas.microsoft.com/office/drawing/2014/main" id="{398A48B1-44D0-4BA1-A1E9-0B8B7F74D812}"/>
              </a:ext>
            </a:extLst>
          </p:cNvPr>
          <p:cNvSpPr>
            <a:spLocks noGrp="1"/>
          </p:cNvSpPr>
          <p:nvPr>
            <p:ph idx="1"/>
          </p:nvPr>
        </p:nvSpPr>
        <p:spPr>
          <a:xfrm>
            <a:off x="909150" y="1707364"/>
            <a:ext cx="9199506" cy="4897171"/>
          </a:xfrm>
        </p:spPr>
        <p:txBody>
          <a:bodyPr>
            <a:normAutofit/>
          </a:bodyPr>
          <a:lstStyle/>
          <a:p>
            <a:pPr marL="0" indent="0">
              <a:spcBef>
                <a:spcPts val="600"/>
              </a:spcBef>
              <a:spcAft>
                <a:spcPts val="0"/>
              </a:spcAft>
              <a:buNone/>
            </a:pPr>
            <a:r>
              <a:rPr lang="en-GB" sz="2000" dirty="0">
                <a:latin typeface="Public Sans Medium" pitchFamily="2" charset="0"/>
              </a:rPr>
              <a:t>Whilst there is a substantial and growing evidence base for the positive impact of registered nurse staffing ratios on patient outcomes the research evidence base for specific settings is:</a:t>
            </a:r>
          </a:p>
          <a:p>
            <a:pPr marL="342900" indent="-342900">
              <a:spcBef>
                <a:spcPts val="600"/>
              </a:spcBef>
              <a:spcAft>
                <a:spcPts val="0"/>
              </a:spcAft>
            </a:pPr>
            <a:r>
              <a:rPr lang="en-GB" sz="2000" dirty="0">
                <a:latin typeface="Public Sans Medium" pitchFamily="2" charset="0"/>
              </a:rPr>
              <a:t>varied</a:t>
            </a:r>
          </a:p>
          <a:p>
            <a:pPr marL="342900" indent="-342900">
              <a:spcBef>
                <a:spcPts val="600"/>
              </a:spcBef>
              <a:spcAft>
                <a:spcPts val="0"/>
              </a:spcAft>
            </a:pPr>
            <a:r>
              <a:rPr lang="en-GB" sz="2000" dirty="0">
                <a:latin typeface="Public Sans Medium" pitchFamily="2" charset="0"/>
              </a:rPr>
              <a:t>perceived as challenging to define and determine</a:t>
            </a:r>
          </a:p>
          <a:p>
            <a:pPr marL="342900" indent="-342900">
              <a:spcBef>
                <a:spcPts val="600"/>
              </a:spcBef>
              <a:spcAft>
                <a:spcPts val="0"/>
              </a:spcAft>
            </a:pPr>
            <a:r>
              <a:rPr lang="en-GB" sz="2000" dirty="0">
                <a:latin typeface="Public Sans Medium" pitchFamily="2" charset="0"/>
              </a:rPr>
              <a:t>scarce within non-acute care settings.</a:t>
            </a:r>
          </a:p>
          <a:p>
            <a:pPr marL="0" indent="0">
              <a:spcBef>
                <a:spcPts val="600"/>
              </a:spcBef>
              <a:spcAft>
                <a:spcPts val="0"/>
              </a:spcAft>
              <a:buNone/>
            </a:pPr>
            <a:endParaRPr lang="en-GB" sz="2000" dirty="0">
              <a:latin typeface="Public Sans Medium" pitchFamily="2" charset="0"/>
            </a:endParaRPr>
          </a:p>
          <a:p>
            <a:pPr marL="0" indent="0">
              <a:spcBef>
                <a:spcPts val="600"/>
              </a:spcBef>
              <a:spcAft>
                <a:spcPts val="0"/>
              </a:spcAft>
              <a:buNone/>
            </a:pPr>
            <a:r>
              <a:rPr lang="en-GB" sz="2000" dirty="0">
                <a:latin typeface="Public Sans Medium" pitchFamily="2" charset="0"/>
              </a:rPr>
              <a:t>These reasons are often inappropriately cited as to why certain aspects of professional staffing guidance cannot be codified formally within systems.</a:t>
            </a:r>
          </a:p>
          <a:p>
            <a:pPr marL="0" indent="0">
              <a:spcBef>
                <a:spcPts val="600"/>
              </a:spcBef>
              <a:spcAft>
                <a:spcPts val="0"/>
              </a:spcAft>
              <a:buNone/>
            </a:pPr>
            <a:br>
              <a:rPr lang="en-GB" sz="2000" dirty="0">
                <a:latin typeface="Public Sans Medium" pitchFamily="2" charset="0"/>
              </a:rPr>
            </a:br>
            <a:r>
              <a:rPr lang="en-GB" sz="2000" dirty="0">
                <a:latin typeface="Public Sans Medium" pitchFamily="2" charset="0"/>
              </a:rPr>
              <a:t>Over time, a number of organisations (eg NICE, other Royal Colleges etc) have endeavoured to make recommendations regarding the nursing workforce in specific nursing environments. However, </a:t>
            </a:r>
            <a:r>
              <a:rPr lang="en-GB" sz="2000" b="1" dirty="0">
                <a:latin typeface="Public Sans Medium" pitchFamily="2" charset="0"/>
              </a:rPr>
              <a:t>overarching nursing workforce standards had never previously been established</a:t>
            </a:r>
            <a:r>
              <a:rPr lang="en-GB" sz="2000" dirty="0">
                <a:latin typeface="Public Sans Medium" pitchFamily="2" charset="0"/>
              </a:rPr>
              <a:t>.</a:t>
            </a:r>
          </a:p>
          <a:p>
            <a:endParaRPr lang="en-GB" dirty="0"/>
          </a:p>
        </p:txBody>
      </p:sp>
    </p:spTree>
    <p:extLst>
      <p:ext uri="{BB962C8B-B14F-4D97-AF65-F5344CB8AC3E}">
        <p14:creationId xmlns:p14="http://schemas.microsoft.com/office/powerpoint/2010/main" val="89047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D3D4B-9927-447D-8C45-0B6EBE86B3FF}"/>
              </a:ext>
            </a:extLst>
          </p:cNvPr>
          <p:cNvSpPr>
            <a:spLocks noGrp="1"/>
          </p:cNvSpPr>
          <p:nvPr>
            <p:ph idx="1"/>
          </p:nvPr>
        </p:nvSpPr>
        <p:spPr>
          <a:xfrm>
            <a:off x="266627" y="1855988"/>
            <a:ext cx="6169334" cy="4518212"/>
          </a:xfrm>
        </p:spPr>
        <p:txBody>
          <a:bodyPr>
            <a:normAutofit/>
          </a:bodyPr>
          <a:lstStyle/>
          <a:p>
            <a:pPr marL="0" indent="0">
              <a:buNone/>
            </a:pPr>
            <a:r>
              <a:rPr lang="en-GB" dirty="0">
                <a:latin typeface="Public Sans Medium" pitchFamily="2" charset="0"/>
              </a:rPr>
              <a:t>The Standards apply across all areas of nursing and all sectors within the United Kingdom. </a:t>
            </a:r>
          </a:p>
          <a:p>
            <a:pPr marL="0" indent="0">
              <a:buNone/>
            </a:pPr>
            <a:r>
              <a:rPr lang="en-GB" dirty="0">
                <a:latin typeface="Public Sans Medium" pitchFamily="2" charset="0"/>
              </a:rPr>
              <a:t>The Standards were co-created with expert consensus by the nursing professional body and the largest trade union for nurses. </a:t>
            </a:r>
          </a:p>
          <a:p>
            <a:pPr marL="0" indent="0">
              <a:buNone/>
            </a:pPr>
            <a:r>
              <a:rPr lang="en-GB" dirty="0">
                <a:latin typeface="Public Sans Medium" pitchFamily="2" charset="0"/>
              </a:rPr>
              <a:t>The Standards are designed to support a safe and effective nursing workforce alongside each nation’s legislation. </a:t>
            </a:r>
            <a:br>
              <a:rPr lang="en-GB" dirty="0">
                <a:latin typeface="Public Sans Medium" pitchFamily="2" charset="0"/>
              </a:rPr>
            </a:br>
            <a:br>
              <a:rPr lang="en-GB" dirty="0">
                <a:latin typeface="Public Sans Medium" pitchFamily="2" charset="0"/>
              </a:rPr>
            </a:br>
            <a:r>
              <a:rPr lang="en-GB" dirty="0">
                <a:latin typeface="Public Sans Medium" pitchFamily="2" charset="0"/>
              </a:rPr>
              <a:t>The 14 Standards are grouped into 3 key themes:</a:t>
            </a:r>
            <a:br>
              <a:rPr lang="en-GB" dirty="0">
                <a:latin typeface="Public Sans Medium" pitchFamily="2" charset="0"/>
              </a:rPr>
            </a:br>
            <a:endParaRPr lang="en-GB" dirty="0">
              <a:latin typeface="Public Sans Medium" pitchFamily="2" charset="0"/>
            </a:endParaRPr>
          </a:p>
          <a:p>
            <a:pPr marL="800100" lvl="1" indent="-342900">
              <a:buFont typeface="Arial" panose="020B0604020202020204" pitchFamily="34" charset="0"/>
              <a:buChar char="•"/>
            </a:pPr>
            <a:r>
              <a:rPr lang="en-GB" sz="1800" b="1" dirty="0">
                <a:latin typeface="Public Sans Medium" pitchFamily="2" charset="0"/>
              </a:rPr>
              <a:t>Responsibility and Accountability </a:t>
            </a:r>
            <a:r>
              <a:rPr lang="en-GB" sz="1800" dirty="0">
                <a:latin typeface="Public Sans Medium" pitchFamily="2" charset="0"/>
              </a:rPr>
              <a:t>– 4 standards</a:t>
            </a:r>
          </a:p>
          <a:p>
            <a:pPr marL="800100" lvl="1" indent="-342900">
              <a:buFont typeface="Arial" panose="020B0604020202020204" pitchFamily="34" charset="0"/>
              <a:buChar char="•"/>
            </a:pPr>
            <a:r>
              <a:rPr lang="en-GB" sz="1800" b="1" dirty="0">
                <a:latin typeface="Public Sans Medium" pitchFamily="2" charset="0"/>
              </a:rPr>
              <a:t>Clinical Leadership and Safety </a:t>
            </a:r>
            <a:r>
              <a:rPr lang="en-GB" sz="1800" dirty="0">
                <a:latin typeface="Public Sans Medium" pitchFamily="2" charset="0"/>
              </a:rPr>
              <a:t>- 6 standards</a:t>
            </a:r>
          </a:p>
          <a:p>
            <a:pPr marL="800100" lvl="1" indent="-342900">
              <a:buFont typeface="Arial" panose="020B0604020202020204" pitchFamily="34" charset="0"/>
              <a:buChar char="•"/>
            </a:pPr>
            <a:r>
              <a:rPr lang="en-GB" sz="1800" b="1" dirty="0">
                <a:latin typeface="Public Sans Medium" pitchFamily="2" charset="0"/>
              </a:rPr>
              <a:t>Health, Safety and Wellbeing </a:t>
            </a:r>
            <a:r>
              <a:rPr lang="en-GB" sz="1800" dirty="0">
                <a:latin typeface="Public Sans Medium" pitchFamily="2" charset="0"/>
              </a:rPr>
              <a:t>- 4 standards</a:t>
            </a:r>
          </a:p>
          <a:p>
            <a:endParaRPr lang="en-GB" dirty="0"/>
          </a:p>
        </p:txBody>
      </p:sp>
      <p:sp>
        <p:nvSpPr>
          <p:cNvPr id="6" name="Title 1">
            <a:extLst>
              <a:ext uri="{FF2B5EF4-FFF2-40B4-BE49-F238E27FC236}">
                <a16:creationId xmlns:a16="http://schemas.microsoft.com/office/drawing/2014/main" id="{4D305B72-AABF-4C92-94A1-EF22F758BF2E}"/>
              </a:ext>
            </a:extLst>
          </p:cNvPr>
          <p:cNvSpPr txBox="1">
            <a:spLocks/>
          </p:cNvSpPr>
          <p:nvPr/>
        </p:nvSpPr>
        <p:spPr>
          <a:xfrm>
            <a:off x="266626" y="0"/>
            <a:ext cx="6169335"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50" normalizeH="0" baseline="0" noProof="0" dirty="0">
                <a:ln>
                  <a:noFill/>
                </a:ln>
                <a:solidFill>
                  <a:srgbClr val="000000"/>
                </a:solidFill>
                <a:effectLst/>
                <a:uLnTx/>
                <a:uFillTx/>
                <a:latin typeface="Montserrat Medium" panose="00000600000000000000" pitchFamily="2" charset="0"/>
                <a:ea typeface="Verdana" panose="020B0604030504040204" pitchFamily="34" charset="0"/>
                <a:cs typeface="+mj-cs"/>
              </a:rPr>
              <a:t>About the Standards</a:t>
            </a:r>
          </a:p>
        </p:txBody>
      </p:sp>
      <p:pic>
        <p:nvPicPr>
          <p:cNvPr id="4" name="Picture 3">
            <a:extLst>
              <a:ext uri="{FF2B5EF4-FFF2-40B4-BE49-F238E27FC236}">
                <a16:creationId xmlns:a16="http://schemas.microsoft.com/office/drawing/2014/main" id="{6CE4962F-3A78-4C22-A7C2-78182E0306E4}"/>
              </a:ext>
            </a:extLst>
          </p:cNvPr>
          <p:cNvPicPr>
            <a:picLocks noChangeAspect="1"/>
          </p:cNvPicPr>
          <p:nvPr/>
        </p:nvPicPr>
        <p:blipFill rotWithShape="1">
          <a:blip r:embed="rId2">
            <a:extLst>
              <a:ext uri="{28A0092B-C50C-407E-A947-70E740481C1C}">
                <a14:useLocalDpi xmlns:a14="http://schemas.microsoft.com/office/drawing/2010/main" val="0"/>
              </a:ext>
            </a:extLst>
          </a:blip>
          <a:srcRect r="13555"/>
          <a:stretch/>
        </p:blipFill>
        <p:spPr>
          <a:xfrm>
            <a:off x="6734629" y="0"/>
            <a:ext cx="4089360" cy="2365286"/>
          </a:xfrm>
          <a:prstGeom prst="rect">
            <a:avLst/>
          </a:prstGeom>
        </p:spPr>
      </p:pic>
      <p:pic>
        <p:nvPicPr>
          <p:cNvPr id="7" name="Picture 6" descr="A picture containing person, person, indoor&#10;&#10;Description automatically generated">
            <a:extLst>
              <a:ext uri="{FF2B5EF4-FFF2-40B4-BE49-F238E27FC236}">
                <a16:creationId xmlns:a16="http://schemas.microsoft.com/office/drawing/2014/main" id="{EEB20613-513B-490C-A22E-AF85D4340AB7}"/>
              </a:ext>
            </a:extLst>
          </p:cNvPr>
          <p:cNvPicPr>
            <a:picLocks noChangeAspect="1"/>
          </p:cNvPicPr>
          <p:nvPr/>
        </p:nvPicPr>
        <p:blipFill rotWithShape="1">
          <a:blip r:embed="rId3">
            <a:extLst>
              <a:ext uri="{28A0092B-C50C-407E-A947-70E740481C1C}">
                <a14:useLocalDpi xmlns:a14="http://schemas.microsoft.com/office/drawing/2010/main" val="0"/>
              </a:ext>
            </a:extLst>
          </a:blip>
          <a:srcRect r="14672"/>
          <a:stretch/>
        </p:blipFill>
        <p:spPr>
          <a:xfrm>
            <a:off x="6734630" y="4470549"/>
            <a:ext cx="4089360" cy="2396263"/>
          </a:xfrm>
          <a:prstGeom prst="rect">
            <a:avLst/>
          </a:prstGeom>
        </p:spPr>
      </p:pic>
      <p:pic>
        <p:nvPicPr>
          <p:cNvPr id="11" name="Picture 10">
            <a:extLst>
              <a:ext uri="{FF2B5EF4-FFF2-40B4-BE49-F238E27FC236}">
                <a16:creationId xmlns:a16="http://schemas.microsoft.com/office/drawing/2014/main" id="{36B88189-F990-48DD-BA48-641CF2ED5746}"/>
              </a:ext>
            </a:extLst>
          </p:cNvPr>
          <p:cNvPicPr>
            <a:picLocks noChangeAspect="1"/>
          </p:cNvPicPr>
          <p:nvPr/>
        </p:nvPicPr>
        <p:blipFill rotWithShape="1">
          <a:blip r:embed="rId4">
            <a:extLst>
              <a:ext uri="{28A0092B-C50C-407E-A947-70E740481C1C}">
                <a14:useLocalDpi xmlns:a14="http://schemas.microsoft.com/office/drawing/2010/main" val="0"/>
              </a:ext>
            </a:extLst>
          </a:blip>
          <a:srcRect r="13445"/>
          <a:stretch/>
        </p:blipFill>
        <p:spPr>
          <a:xfrm>
            <a:off x="6734629" y="2273583"/>
            <a:ext cx="4089360" cy="2365286"/>
          </a:xfrm>
          <a:prstGeom prst="rect">
            <a:avLst/>
          </a:prstGeom>
        </p:spPr>
      </p:pic>
    </p:spTree>
    <p:extLst>
      <p:ext uri="{BB962C8B-B14F-4D97-AF65-F5344CB8AC3E}">
        <p14:creationId xmlns:p14="http://schemas.microsoft.com/office/powerpoint/2010/main" val="311024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254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DD0B8-DC27-4B53-88A9-41D9D0A2921B}"/>
              </a:ext>
            </a:extLst>
          </p:cNvPr>
          <p:cNvPicPr>
            <a:picLocks noChangeAspect="1"/>
          </p:cNvPicPr>
          <p:nvPr/>
        </p:nvPicPr>
        <p:blipFill rotWithShape="1">
          <a:blip r:embed="rId2"/>
          <a:srcRect l="12589"/>
          <a:stretch/>
        </p:blipFill>
        <p:spPr>
          <a:xfrm>
            <a:off x="735009" y="0"/>
            <a:ext cx="4575105" cy="6858000"/>
          </a:xfrm>
          <a:prstGeom prst="rect">
            <a:avLst/>
          </a:prstGeom>
        </p:spPr>
      </p:pic>
      <p:pic>
        <p:nvPicPr>
          <p:cNvPr id="7" name="Picture 6">
            <a:extLst>
              <a:ext uri="{FF2B5EF4-FFF2-40B4-BE49-F238E27FC236}">
                <a16:creationId xmlns:a16="http://schemas.microsoft.com/office/drawing/2014/main" id="{3FCC0224-C0F9-472D-BCDF-41CBA21340E4}"/>
              </a:ext>
            </a:extLst>
          </p:cNvPr>
          <p:cNvPicPr>
            <a:picLocks noChangeAspect="1"/>
          </p:cNvPicPr>
          <p:nvPr/>
        </p:nvPicPr>
        <p:blipFill>
          <a:blip r:embed="rId3"/>
          <a:stretch>
            <a:fillRect/>
          </a:stretch>
        </p:blipFill>
        <p:spPr>
          <a:xfrm>
            <a:off x="5310114" y="1"/>
            <a:ext cx="4855284" cy="6857999"/>
          </a:xfrm>
          <a:prstGeom prst="rect">
            <a:avLst/>
          </a:prstGeom>
        </p:spPr>
      </p:pic>
    </p:spTree>
    <p:extLst>
      <p:ext uri="{BB962C8B-B14F-4D97-AF65-F5344CB8AC3E}">
        <p14:creationId xmlns:p14="http://schemas.microsoft.com/office/powerpoint/2010/main" val="370934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1</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BB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1a – There should be an executive level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1b – If not (e.g. small organisation/ company) this should be a documented exception that is documented, reported and reviewed. This can then be supported or challenged by commissioners and regulators.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1c – Whole board are accountable.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1d - The nursing workforce establishment should be determined by the demand for services and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need to provide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1e. Setting the nursing workforce establishment should explicitly inform the organisation’s financial planning and be funded by revenue allocation rather than fitting a prescribed financial envelope.</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6317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1f - In setting the nursing establishment workforce planning and decision making should be underpinned by professional nursing knowledge and experience. The responsibility for setting nursing establishments remains with the executive nurse.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1g - Nurse leaders are integral to contracting and commissioning care in order to distinguish between nursing specific workload and that of the wider multi-professional workforce.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1h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Decisions on nurse staffing must be recorded. Discussions must detail the workforce requirements of the organisation/service in order to provide staffing for safe and effective care.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1i -Each organisation should have a board-approved risk management and escalation process in place to enable real-time nurse staffing risk escalation and mitigation with clear and transparent procedure to address severe and recurrent risks.</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363860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169227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4832317" y="854041"/>
            <a:ext cx="1263683" cy="1263683"/>
            <a:chOff x="6203917" y="6068451"/>
            <a:chExt cx="2527366" cy="2527366"/>
          </a:xfrm>
          <a:solidFill>
            <a:schemeClr val="bg1"/>
          </a:solidFill>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4879566" y="1265302"/>
            <a:ext cx="1140056" cy="584775"/>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ysClr val="windowText" lastClr="000000"/>
                </a:solidFill>
                <a:effectLst/>
                <a:uLnTx/>
                <a:uFillTx/>
                <a:latin typeface="Montserrat Medium" panose="00000600000000000000" pitchFamily="2" charset="0"/>
                <a:ea typeface="League Spartan" charset="0"/>
                <a:cs typeface="Poppins" pitchFamily="2" charset="77"/>
              </a:rPr>
              <a:t> 2</a:t>
            </a:r>
          </a:p>
        </p:txBody>
      </p:sp>
      <p:sp>
        <p:nvSpPr>
          <p:cNvPr id="13" name="Rectangle 12">
            <a:extLst>
              <a:ext uri="{FF2B5EF4-FFF2-40B4-BE49-F238E27FC236}">
                <a16:creationId xmlns:a16="http://schemas.microsoft.com/office/drawing/2014/main" id="{9C19C19D-7CFB-486A-9F11-C472D4174890}"/>
              </a:ext>
            </a:extLst>
          </p:cNvPr>
          <p:cNvSpPr/>
          <p:nvPr/>
        </p:nvSpPr>
        <p:spPr>
          <a:xfrm>
            <a:off x="193482" y="2620273"/>
            <a:ext cx="10350792" cy="487362"/>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AA217CC9-C205-4523-850D-B52AD3D8C221}"/>
              </a:ext>
            </a:extLst>
          </p:cNvPr>
          <p:cNvSpPr/>
          <p:nvPr/>
        </p:nvSpPr>
        <p:spPr>
          <a:xfrm>
            <a:off x="193482" y="3054461"/>
            <a:ext cx="10350791" cy="36355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16" name="Rectangle 15">
            <a:extLst>
              <a:ext uri="{FF2B5EF4-FFF2-40B4-BE49-F238E27FC236}">
                <a16:creationId xmlns:a16="http://schemas.microsoft.com/office/drawing/2014/main" id="{120E8491-2602-495C-BEB1-370A12A0F910}"/>
              </a:ext>
            </a:extLst>
          </p:cNvPr>
          <p:cNvSpPr/>
          <p:nvPr/>
        </p:nvSpPr>
        <p:spPr>
          <a:xfrm>
            <a:off x="200286" y="6703427"/>
            <a:ext cx="10350791"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1" name="Rectangle 20">
            <a:extLst>
              <a:ext uri="{FF2B5EF4-FFF2-40B4-BE49-F238E27FC236}">
                <a16:creationId xmlns:a16="http://schemas.microsoft.com/office/drawing/2014/main" id="{F0B6CA26-C01D-4D29-A155-ED92C1C7F98C}"/>
              </a:ext>
            </a:extLst>
          </p:cNvPr>
          <p:cNvSpPr/>
          <p:nvPr/>
        </p:nvSpPr>
        <p:spPr>
          <a:xfrm>
            <a:off x="665380" y="2667688"/>
            <a:ext cx="959692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Montserrat Medium" panose="00000600000000000000" pitchFamily="2" charset="0"/>
                <a:ea typeface="+mn-ea"/>
                <a:cs typeface="+mn-cs"/>
              </a:rPr>
              <a:t>Responsibility and Accountability</a:t>
            </a: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Executive Level Nurses</a:t>
            </a:r>
          </a:p>
        </p:txBody>
      </p:sp>
      <p:sp>
        <p:nvSpPr>
          <p:cNvPr id="2" name="TextBox 1">
            <a:extLst>
              <a:ext uri="{FF2B5EF4-FFF2-40B4-BE49-F238E27FC236}">
                <a16:creationId xmlns:a16="http://schemas.microsoft.com/office/drawing/2014/main" id="{AFF12E81-8B6B-43A6-B23C-423797001767}"/>
              </a:ext>
            </a:extLst>
          </p:cNvPr>
          <p:cNvSpPr txBox="1"/>
          <p:nvPr/>
        </p:nvSpPr>
        <p:spPr>
          <a:xfrm>
            <a:off x="274198" y="3212300"/>
            <a:ext cx="3621941" cy="34547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2a – The nursing workforce will be a standing item for discussion at the board or accountable body for decision making in any organisation providing nursing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2b – Workforce data should be reviewed at least monthly and ‘red flags’ such as high rates of sickness or turnover investigated with transparency.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2c – A framework should be in place that enables regular review and decisions about service provision and workforce resourcing.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2d - A continuous quality improvement approach to staffing should be taken. A triangulated approach is required and will include: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professional judgement</a:t>
            </a:r>
          </a:p>
        </p:txBody>
      </p:sp>
      <p:sp>
        <p:nvSpPr>
          <p:cNvPr id="25" name="TextBox 24">
            <a:extLst>
              <a:ext uri="{FF2B5EF4-FFF2-40B4-BE49-F238E27FC236}">
                <a16:creationId xmlns:a16="http://schemas.microsoft.com/office/drawing/2014/main" id="{586EFA90-E032-4134-BDEB-63282580257A}"/>
              </a:ext>
            </a:extLst>
          </p:cNvPr>
          <p:cNvSpPr txBox="1"/>
          <p:nvPr/>
        </p:nvSpPr>
        <p:spPr>
          <a:xfrm>
            <a:off x="4109904" y="3212300"/>
            <a:ext cx="3126955" cy="3277820"/>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patient-dependency/acuity</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workload tools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clinical quality indicators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nationally agreed standards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peer reviewed published evidence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benchmark data from matched comparators who can evidence the delivery of high-quality person centred services and/or data linkage to care quality indicators.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2e - Once any review is completed, an action plan should be created to address any issues identified.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rPr>
              <a:t>2f - </a:t>
            </a: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Where there are nurses rostered within a multi-professional workforce rota, they cannot be counted twice.</a:t>
            </a:r>
            <a:endParaRPr kumimoji="0" lang="en-GB" sz="1150" b="0" i="0" u="none" strike="noStrike" kern="1200" cap="none" spc="0" normalizeH="0" baseline="0" noProof="0" dirty="0">
              <a:ln>
                <a:noFill/>
              </a:ln>
              <a:solidFill>
                <a:srgbClr val="000000">
                  <a:lumMod val="85000"/>
                  <a:lumOff val="15000"/>
                </a:srgbClr>
              </a:solidFill>
              <a:effectLst/>
              <a:uLnTx/>
              <a:uFillTx/>
              <a:latin typeface="Public Sans Medium" pitchFamily="2" charset="0"/>
              <a:ea typeface="+mn-ea"/>
              <a:cs typeface="+mn-cs"/>
            </a:endParaRPr>
          </a:p>
        </p:txBody>
      </p:sp>
      <p:sp>
        <p:nvSpPr>
          <p:cNvPr id="26" name="TextBox 25">
            <a:extLst>
              <a:ext uri="{FF2B5EF4-FFF2-40B4-BE49-F238E27FC236}">
                <a16:creationId xmlns:a16="http://schemas.microsoft.com/office/drawing/2014/main" id="{5BA3D402-F2EA-495A-A7F5-933557D11598}"/>
              </a:ext>
            </a:extLst>
          </p:cNvPr>
          <p:cNvSpPr txBox="1"/>
          <p:nvPr/>
        </p:nvSpPr>
        <p:spPr>
          <a:xfrm>
            <a:off x="7450624" y="3211345"/>
            <a:ext cx="3093650" cy="18620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2g. Staff who support the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such as clerical, housekeeping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and catering staff, should not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considered within nursing workforce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numbers when determining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nursing establishment to meet clinical</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need.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2h. All nursing students must be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Public Sans Medium" pitchFamily="2" charset="0"/>
                <a:ea typeface="+mn-ea"/>
                <a:cs typeface="+mn-cs"/>
              </a:rPr>
              <a:t>supernumerary when in training.</a:t>
            </a:r>
          </a:p>
        </p:txBody>
      </p:sp>
      <p:sp>
        <p:nvSpPr>
          <p:cNvPr id="27" name="Rectangle 26">
            <a:extLst>
              <a:ext uri="{FF2B5EF4-FFF2-40B4-BE49-F238E27FC236}">
                <a16:creationId xmlns:a16="http://schemas.microsoft.com/office/drawing/2014/main" id="{BB34B6A0-722F-44E9-84F2-374624156588}"/>
              </a:ext>
            </a:extLst>
          </p:cNvPr>
          <p:cNvSpPr/>
          <p:nvPr/>
        </p:nvSpPr>
        <p:spPr>
          <a:xfrm>
            <a:off x="226790" y="1692394"/>
            <a:ext cx="160653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63469A"/>
                </a:solidFill>
                <a:effectLst/>
                <a:uLnTx/>
                <a:uFillTx/>
                <a:latin typeface="Public Sans Medium" pitchFamily="2" charset="0"/>
                <a:ea typeface="+mn-ea"/>
                <a:cs typeface="+mn-cs"/>
              </a:rPr>
              <a:t>Examples</a:t>
            </a:r>
          </a:p>
        </p:txBody>
      </p:sp>
    </p:spTree>
    <p:extLst>
      <p:ext uri="{BB962C8B-B14F-4D97-AF65-F5344CB8AC3E}">
        <p14:creationId xmlns:p14="http://schemas.microsoft.com/office/powerpoint/2010/main" val="178541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1">
            <a:extLst>
              <a:ext uri="{FF2B5EF4-FFF2-40B4-BE49-F238E27FC236}">
                <a16:creationId xmlns:a16="http://schemas.microsoft.com/office/drawing/2014/main" id="{3493CA5F-B474-4A75-9A17-04B28A593A5A}"/>
              </a:ext>
            </a:extLst>
          </p:cNvPr>
          <p:cNvSpPr/>
          <p:nvPr/>
        </p:nvSpPr>
        <p:spPr>
          <a:xfrm>
            <a:off x="226790" y="2540414"/>
            <a:ext cx="10848675" cy="425450"/>
          </a:xfrm>
          <a:prstGeom prst="rightArrow">
            <a:avLst>
              <a:gd name="adj1" fmla="val 100000"/>
              <a:gd name="adj2" fmla="val 5597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nvGrpSpPr>
          <p:cNvPr id="5" name="Group 4">
            <a:extLst>
              <a:ext uri="{FF2B5EF4-FFF2-40B4-BE49-F238E27FC236}">
                <a16:creationId xmlns:a16="http://schemas.microsoft.com/office/drawing/2014/main" id="{9798E34F-1268-4E0A-A88C-AB0068FE638A}"/>
              </a:ext>
            </a:extLst>
          </p:cNvPr>
          <p:cNvGrpSpPr/>
          <p:nvPr/>
        </p:nvGrpSpPr>
        <p:grpSpPr>
          <a:xfrm>
            <a:off x="2243244" y="1908572"/>
            <a:ext cx="1263683" cy="1263683"/>
            <a:chOff x="6203917" y="6068451"/>
            <a:chExt cx="2527366" cy="2527366"/>
          </a:xfrm>
        </p:grpSpPr>
        <p:sp>
          <p:nvSpPr>
            <p:cNvPr id="6" name="Teardrop 5">
              <a:extLst>
                <a:ext uri="{FF2B5EF4-FFF2-40B4-BE49-F238E27FC236}">
                  <a16:creationId xmlns:a16="http://schemas.microsoft.com/office/drawing/2014/main" id="{2CF094CD-2BC4-466C-80C4-DD1A4AFB72CC}"/>
                </a:ext>
              </a:extLst>
            </p:cNvPr>
            <p:cNvSpPr/>
            <p:nvPr/>
          </p:nvSpPr>
          <p:spPr>
            <a:xfrm rot="8100000">
              <a:off x="6203917" y="6068451"/>
              <a:ext cx="2527366" cy="2527366"/>
            </a:xfrm>
            <a:prstGeom prst="teardrop">
              <a:avLst>
                <a:gd name="adj" fmla="val 118365"/>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sp useBgFill="1">
          <p:nvSpPr>
            <p:cNvPr id="7" name="Oval 6">
              <a:extLst>
                <a:ext uri="{FF2B5EF4-FFF2-40B4-BE49-F238E27FC236}">
                  <a16:creationId xmlns:a16="http://schemas.microsoft.com/office/drawing/2014/main" id="{4A11AD49-3732-4F14-8333-35EFF565B868}"/>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Medium" panose="00000600000000000000" pitchFamily="2" charset="0"/>
              </a:endParaRPr>
            </a:p>
          </p:txBody>
        </p:sp>
      </p:grpSp>
      <p:grpSp>
        <p:nvGrpSpPr>
          <p:cNvPr id="8" name="Group 7">
            <a:extLst>
              <a:ext uri="{FF2B5EF4-FFF2-40B4-BE49-F238E27FC236}">
                <a16:creationId xmlns:a16="http://schemas.microsoft.com/office/drawing/2014/main" id="{56CFDEB5-A0B6-4F89-AE10-8964576F6D36}"/>
              </a:ext>
            </a:extLst>
          </p:cNvPr>
          <p:cNvGrpSpPr/>
          <p:nvPr/>
        </p:nvGrpSpPr>
        <p:grpSpPr>
          <a:xfrm>
            <a:off x="7359219" y="1906283"/>
            <a:ext cx="1263683" cy="1263683"/>
            <a:chOff x="6203917" y="6068451"/>
            <a:chExt cx="2527366" cy="2527366"/>
          </a:xfrm>
        </p:grpSpPr>
        <p:sp>
          <p:nvSpPr>
            <p:cNvPr id="9" name="Teardrop 8">
              <a:extLst>
                <a:ext uri="{FF2B5EF4-FFF2-40B4-BE49-F238E27FC236}">
                  <a16:creationId xmlns:a16="http://schemas.microsoft.com/office/drawing/2014/main" id="{4287EA29-4B74-4684-86C2-D472668150E8}"/>
                </a:ext>
              </a:extLst>
            </p:cNvPr>
            <p:cNvSpPr/>
            <p:nvPr/>
          </p:nvSpPr>
          <p:spPr>
            <a:xfrm rot="8100000">
              <a:off x="6203917" y="6068451"/>
              <a:ext cx="2527366" cy="2527366"/>
            </a:xfrm>
            <a:prstGeom prst="teardrop">
              <a:avLst>
                <a:gd name="adj" fmla="val 118365"/>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508E5784-C0A5-412A-920B-9BB0E9E05726}"/>
                </a:ext>
              </a:extLst>
            </p:cNvPr>
            <p:cNvSpPr/>
            <p:nvPr/>
          </p:nvSpPr>
          <p:spPr>
            <a:xfrm>
              <a:off x="6369481" y="6230072"/>
              <a:ext cx="2194970" cy="2194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grpSp>
      <p:sp>
        <p:nvSpPr>
          <p:cNvPr id="11" name="TextBox 10">
            <a:extLst>
              <a:ext uri="{FF2B5EF4-FFF2-40B4-BE49-F238E27FC236}">
                <a16:creationId xmlns:a16="http://schemas.microsoft.com/office/drawing/2014/main" id="{CDA72B54-91FA-4D22-BA8B-A015B780F20C}"/>
              </a:ext>
            </a:extLst>
          </p:cNvPr>
          <p:cNvSpPr txBox="1"/>
          <p:nvPr/>
        </p:nvSpPr>
        <p:spPr>
          <a:xfrm>
            <a:off x="2305058" y="2290365"/>
            <a:ext cx="1140056"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 5 </a:t>
            </a:r>
          </a:p>
        </p:txBody>
      </p:sp>
      <p:sp>
        <p:nvSpPr>
          <p:cNvPr id="12" name="TextBox 11">
            <a:extLst>
              <a:ext uri="{FF2B5EF4-FFF2-40B4-BE49-F238E27FC236}">
                <a16:creationId xmlns:a16="http://schemas.microsoft.com/office/drawing/2014/main" id="{3D978307-C88F-4F74-ACC5-E366CE6A43E0}"/>
              </a:ext>
            </a:extLst>
          </p:cNvPr>
          <p:cNvSpPr txBox="1"/>
          <p:nvPr/>
        </p:nvSpPr>
        <p:spPr>
          <a:xfrm>
            <a:off x="7415497" y="2290365"/>
            <a:ext cx="1189749" cy="584775"/>
          </a:xfrm>
          <a:prstGeom prst="rect">
            <a:avLst/>
          </a:prstGeom>
          <a:noFill/>
        </p:spPr>
        <p:txBody>
          <a:bodyPr wrap="none" rtlCol="0" anchor="ctr" anchorCtr="0">
            <a:spAutoFit/>
          </a:bodyPr>
          <a:lstStyle/>
          <a:p>
            <a:pPr algn="ctr"/>
            <a:r>
              <a:rPr lang="en-GB" sz="1600" dirty="0">
                <a:solidFill>
                  <a:sysClr val="windowText" lastClr="000000"/>
                </a:solidFill>
                <a:latin typeface="Montserrat Medium" panose="00000600000000000000" pitchFamily="2" charset="0"/>
                <a:ea typeface="League Spartan" charset="0"/>
                <a:cs typeface="Poppins" pitchFamily="2" charset="77"/>
              </a:rPr>
              <a:t>Standard </a:t>
            </a:r>
          </a:p>
          <a:p>
            <a:pPr algn="ctr"/>
            <a:r>
              <a:rPr lang="en-GB" sz="1600" dirty="0">
                <a:solidFill>
                  <a:sysClr val="windowText" lastClr="000000"/>
                </a:solidFill>
                <a:latin typeface="Montserrat Medium" panose="00000600000000000000" pitchFamily="2" charset="0"/>
                <a:ea typeface="League Spartan" charset="0"/>
                <a:cs typeface="Poppins" pitchFamily="2" charset="77"/>
              </a:rPr>
              <a:t>6 </a:t>
            </a:r>
          </a:p>
        </p:txBody>
      </p:sp>
      <p:sp>
        <p:nvSpPr>
          <p:cNvPr id="13" name="Rectangle 12">
            <a:extLst>
              <a:ext uri="{FF2B5EF4-FFF2-40B4-BE49-F238E27FC236}">
                <a16:creationId xmlns:a16="http://schemas.microsoft.com/office/drawing/2014/main" id="{9C19C19D-7CFB-486A-9F11-C472D4174890}"/>
              </a:ext>
            </a:extLst>
          </p:cNvPr>
          <p:cNvSpPr/>
          <p:nvPr/>
        </p:nvSpPr>
        <p:spPr>
          <a:xfrm>
            <a:off x="6049372" y="3568167"/>
            <a:ext cx="3790122" cy="761115"/>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Medium" panose="00000600000000000000" pitchFamily="2" charset="0"/>
              </a:rPr>
              <a:t>Time &amp; Resources to Lead</a:t>
            </a:r>
          </a:p>
        </p:txBody>
      </p:sp>
      <p:sp>
        <p:nvSpPr>
          <p:cNvPr id="14" name="Rectangle 13">
            <a:extLst>
              <a:ext uri="{FF2B5EF4-FFF2-40B4-BE49-F238E27FC236}">
                <a16:creationId xmlns:a16="http://schemas.microsoft.com/office/drawing/2014/main" id="{AA217CC9-C205-4523-850D-B52AD3D8C221}"/>
              </a:ext>
            </a:extLst>
          </p:cNvPr>
          <p:cNvSpPr/>
          <p:nvPr/>
        </p:nvSpPr>
        <p:spPr>
          <a:xfrm>
            <a:off x="6049372" y="4456192"/>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 6a – Should be 100% supervisory (i.e. not planned to be in the numbers) – if not needs to be a documented exception and reported to board. </a:t>
            </a:r>
          </a:p>
          <a:p>
            <a:r>
              <a:rPr lang="en-GB" sz="1400" dirty="0">
                <a:solidFill>
                  <a:schemeClr val="tx1">
                    <a:lumMod val="85000"/>
                    <a:lumOff val="15000"/>
                  </a:schemeClr>
                </a:solidFill>
                <a:latin typeface="Public Sans Medium" pitchFamily="2" charset="0"/>
              </a:rPr>
              <a:t>6b – list of what this resource and time is for.</a:t>
            </a:r>
          </a:p>
          <a:p>
            <a:r>
              <a:rPr lang="en-GB" sz="1400" dirty="0">
                <a:solidFill>
                  <a:schemeClr val="tx1">
                    <a:lumMod val="85000"/>
                    <a:lumOff val="15000"/>
                  </a:schemeClr>
                </a:solidFill>
                <a:latin typeface="Public Sans Medium" pitchFamily="2" charset="0"/>
              </a:rPr>
              <a:t>6c – Role within leadership team needs to be included in job descriptions.   </a:t>
            </a:r>
          </a:p>
        </p:txBody>
      </p:sp>
      <p:sp>
        <p:nvSpPr>
          <p:cNvPr id="16" name="Rectangle 15">
            <a:extLst>
              <a:ext uri="{FF2B5EF4-FFF2-40B4-BE49-F238E27FC236}">
                <a16:creationId xmlns:a16="http://schemas.microsoft.com/office/drawing/2014/main" id="{120E8491-2602-495C-BEB1-370A12A0F910}"/>
              </a:ext>
            </a:extLst>
          </p:cNvPr>
          <p:cNvSpPr/>
          <p:nvPr/>
        </p:nvSpPr>
        <p:spPr>
          <a:xfrm>
            <a:off x="979707" y="6743183"/>
            <a:ext cx="3790122" cy="114817"/>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ectangle 17">
            <a:extLst>
              <a:ext uri="{FF2B5EF4-FFF2-40B4-BE49-F238E27FC236}">
                <a16:creationId xmlns:a16="http://schemas.microsoft.com/office/drawing/2014/main" id="{90DF7091-5592-4ED3-9C6D-16AD9146EA3E}"/>
              </a:ext>
            </a:extLst>
          </p:cNvPr>
          <p:cNvSpPr/>
          <p:nvPr/>
        </p:nvSpPr>
        <p:spPr>
          <a:xfrm>
            <a:off x="979707" y="3568167"/>
            <a:ext cx="3790122" cy="761115"/>
          </a:xfrm>
          <a:prstGeom prst="rect">
            <a:avLst/>
          </a:prstGeom>
          <a:solidFill>
            <a:srgbClr val="F7B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Montserrat Medium" panose="00000600000000000000" pitchFamily="2" charset="0"/>
              </a:rPr>
              <a:t>Registered Nurse Lead</a:t>
            </a:r>
          </a:p>
          <a:p>
            <a:pPr algn="ctr"/>
            <a:endParaRPr lang="en-US" sz="900" dirty="0">
              <a:latin typeface="Lato Light" panose="020F0502020204030203" pitchFamily="34" charset="0"/>
            </a:endParaRPr>
          </a:p>
        </p:txBody>
      </p:sp>
      <p:sp>
        <p:nvSpPr>
          <p:cNvPr id="19" name="Rectangle 18">
            <a:extLst>
              <a:ext uri="{FF2B5EF4-FFF2-40B4-BE49-F238E27FC236}">
                <a16:creationId xmlns:a16="http://schemas.microsoft.com/office/drawing/2014/main" id="{C2E47986-FD58-42F6-A586-D627FD848707}"/>
              </a:ext>
            </a:extLst>
          </p:cNvPr>
          <p:cNvSpPr/>
          <p:nvPr/>
        </p:nvSpPr>
        <p:spPr>
          <a:xfrm>
            <a:off x="979707" y="4360550"/>
            <a:ext cx="3790122" cy="23826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lumMod val="85000"/>
                    <a:lumOff val="15000"/>
                  </a:schemeClr>
                </a:solidFill>
                <a:latin typeface="Public Sans Medium" pitchFamily="2" charset="0"/>
              </a:rPr>
              <a:t>5a - Each team &amp; service (e.g. Ward/ Community team/ Nursing Home) should have a registered nurse lead.</a:t>
            </a:r>
          </a:p>
          <a:p>
            <a:endParaRPr lang="en-GB" sz="1400" dirty="0">
              <a:solidFill>
                <a:schemeClr val="tx1">
                  <a:lumMod val="85000"/>
                  <a:lumOff val="15000"/>
                </a:schemeClr>
              </a:solidFill>
              <a:latin typeface="Public Sans Medium" pitchFamily="2" charset="0"/>
            </a:endParaRPr>
          </a:p>
          <a:p>
            <a:r>
              <a:rPr lang="en-GB" sz="1400" dirty="0">
                <a:solidFill>
                  <a:schemeClr val="tx1">
                    <a:lumMod val="85000"/>
                    <a:lumOff val="15000"/>
                  </a:schemeClr>
                </a:solidFill>
                <a:latin typeface="Public Sans Medium" pitchFamily="2" charset="0"/>
              </a:rPr>
              <a:t>5b –If it is a wider MDT team and not managed by a RN then there must be a clear line to nursing leadership. </a:t>
            </a:r>
          </a:p>
        </p:txBody>
      </p:sp>
      <p:sp>
        <p:nvSpPr>
          <p:cNvPr id="20" name="Rectangle 19">
            <a:extLst>
              <a:ext uri="{FF2B5EF4-FFF2-40B4-BE49-F238E27FC236}">
                <a16:creationId xmlns:a16="http://schemas.microsoft.com/office/drawing/2014/main" id="{1591AD8A-32DE-45BC-980C-1D5EBCCD4336}"/>
              </a:ext>
            </a:extLst>
          </p:cNvPr>
          <p:cNvSpPr/>
          <p:nvPr/>
        </p:nvSpPr>
        <p:spPr>
          <a:xfrm>
            <a:off x="6102058" y="6743183"/>
            <a:ext cx="3790122" cy="114817"/>
          </a:xfrm>
          <a:prstGeom prst="rect">
            <a:avLst/>
          </a:prstGeom>
          <a:solidFill>
            <a:srgbClr val="DD1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Title 1">
            <a:extLst>
              <a:ext uri="{FF2B5EF4-FFF2-40B4-BE49-F238E27FC236}">
                <a16:creationId xmlns:a16="http://schemas.microsoft.com/office/drawing/2014/main" id="{B148D0FB-C9F8-4F5E-9999-014CFB883013}"/>
              </a:ext>
            </a:extLst>
          </p:cNvPr>
          <p:cNvSpPr>
            <a:spLocks noGrp="1"/>
          </p:cNvSpPr>
          <p:nvPr>
            <p:ph type="title"/>
          </p:nvPr>
        </p:nvSpPr>
        <p:spPr>
          <a:xfrm>
            <a:off x="193482" y="19175"/>
            <a:ext cx="9692640" cy="810694"/>
          </a:xfrm>
        </p:spPr>
        <p:txBody>
          <a:bodyPr/>
          <a:lstStyle/>
          <a:p>
            <a:r>
              <a:rPr lang="en-GB" dirty="0">
                <a:latin typeface="Montserrat Medium" panose="00000600000000000000" pitchFamily="2" charset="0"/>
              </a:rPr>
              <a:t>Registered Nurse Leadership</a:t>
            </a:r>
          </a:p>
        </p:txBody>
      </p:sp>
      <p:sp>
        <p:nvSpPr>
          <p:cNvPr id="24" name="Rectangle 23">
            <a:extLst>
              <a:ext uri="{FF2B5EF4-FFF2-40B4-BE49-F238E27FC236}">
                <a16:creationId xmlns:a16="http://schemas.microsoft.com/office/drawing/2014/main" id="{215FC3AA-ADF4-4E72-B28D-398383ECA4B5}"/>
              </a:ext>
            </a:extLst>
          </p:cNvPr>
          <p:cNvSpPr/>
          <p:nvPr/>
        </p:nvSpPr>
        <p:spPr>
          <a:xfrm>
            <a:off x="4630126" y="2546114"/>
            <a:ext cx="1606530" cy="461665"/>
          </a:xfrm>
          <a:prstGeom prst="rect">
            <a:avLst/>
          </a:prstGeom>
        </p:spPr>
        <p:txBody>
          <a:bodyPr wrap="none">
            <a:spAutoFit/>
          </a:bodyPr>
          <a:lstStyle/>
          <a:p>
            <a:pPr>
              <a:spcAft>
                <a:spcPts val="600"/>
              </a:spcAft>
            </a:pPr>
            <a:r>
              <a:rPr lang="en-GB" sz="2400" dirty="0">
                <a:solidFill>
                  <a:srgbClr val="63469A"/>
                </a:solidFill>
                <a:latin typeface="Public Sans Medium" pitchFamily="2" charset="0"/>
              </a:rPr>
              <a:t>Examples</a:t>
            </a:r>
          </a:p>
        </p:txBody>
      </p:sp>
    </p:spTree>
    <p:extLst>
      <p:ext uri="{BB962C8B-B14F-4D97-AF65-F5344CB8AC3E}">
        <p14:creationId xmlns:p14="http://schemas.microsoft.com/office/powerpoint/2010/main" val="88178842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C396AB8FB43F4C90F744AF129E9F5E" ma:contentTypeVersion="13" ma:contentTypeDescription="Create a new document." ma:contentTypeScope="" ma:versionID="f67232508f81f3812fe187b426c71ced">
  <xsd:schema xmlns:xsd="http://www.w3.org/2001/XMLSchema" xmlns:xs="http://www.w3.org/2001/XMLSchema" xmlns:p="http://schemas.microsoft.com/office/2006/metadata/properties" xmlns:ns3="f579c46b-a704-4a54-a449-bd31816a215b" xmlns:ns4="21ac09f5-fa61-459b-aaad-813c1db032a3" targetNamespace="http://schemas.microsoft.com/office/2006/metadata/properties" ma:root="true" ma:fieldsID="f12d19facc1f1d190685eab3353423f3" ns3:_="" ns4:_="">
    <xsd:import namespace="f579c46b-a704-4a54-a449-bd31816a215b"/>
    <xsd:import namespace="21ac09f5-fa61-459b-aaad-813c1db032a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9c46b-a704-4a54-a449-bd31816a2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ac09f5-fa61-459b-aaad-813c1db032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88F7D7-C5F2-4ADB-AF94-8326387B4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9c46b-a704-4a54-a449-bd31816a215b"/>
    <ds:schemaRef ds:uri="21ac09f5-fa61-459b-aaad-813c1db03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504F6B-7CE4-46E5-8BA6-398668B585EC}">
  <ds:schemaRefs>
    <ds:schemaRef ds:uri="http://schemas.microsoft.com/sharepoint/v3/contenttype/forms"/>
  </ds:schemaRefs>
</ds:datastoreItem>
</file>

<file path=customXml/itemProps3.xml><?xml version="1.0" encoding="utf-8"?>
<ds:datastoreItem xmlns:ds="http://schemas.openxmlformats.org/officeDocument/2006/customXml" ds:itemID="{2949C863-46D7-4D17-8ADA-34C34FF72BC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21ac09f5-fa61-459b-aaad-813c1db032a3"/>
    <ds:schemaRef ds:uri="f579c46b-a704-4a54-a449-bd31816a215b"/>
    <ds:schemaRef ds:uri="http://purl.org/dc/elements/1.1/"/>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e3c8a716-e1e6-4b72-b6a0-d46b00f2d941}" enabled="1" method="Standard" siteId="{0b5cffc7-20db-49d9-abc6-4261d1459e26}" contentBits="0" removed="0"/>
</clbl:labelList>
</file>

<file path=docProps/app.xml><?xml version="1.0" encoding="utf-8"?>
<Properties xmlns="http://schemas.openxmlformats.org/officeDocument/2006/extended-properties" xmlns:vt="http://schemas.openxmlformats.org/officeDocument/2006/docPropsVTypes">
  <TotalTime>1356</TotalTime>
  <Words>2830</Words>
  <Application>Microsoft Office PowerPoint</Application>
  <PresentationFormat>Widescreen</PresentationFormat>
  <Paragraphs>257</Paragraphs>
  <Slides>22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Century Schoolbook</vt:lpstr>
      <vt:lpstr>Georgia</vt:lpstr>
      <vt:lpstr>Lato Light</vt:lpstr>
      <vt:lpstr>Montserrat Medium</vt:lpstr>
      <vt:lpstr>Public Sans Medium</vt:lpstr>
      <vt:lpstr>Verdana</vt:lpstr>
      <vt:lpstr>Wingdings</vt:lpstr>
      <vt:lpstr>Wingdings 2</vt:lpstr>
      <vt:lpstr>View</vt:lpstr>
      <vt:lpstr>Office Theme</vt:lpstr>
      <vt:lpstr>PowerPoint Presentation</vt:lpstr>
      <vt:lpstr>PowerPoint Presentation</vt:lpstr>
      <vt:lpstr>PowerPoint Presentation</vt:lpstr>
      <vt:lpstr>Why do we need Royal College Standards for the nursing workforce? </vt:lpstr>
      <vt:lpstr>PowerPoint Presentation</vt:lpstr>
      <vt:lpstr>PowerPoint Presentation</vt:lpstr>
      <vt:lpstr>Executive Level Nurses</vt:lpstr>
      <vt:lpstr>Executive Level Nurses</vt:lpstr>
      <vt:lpstr>Registered Nurse Leadership</vt:lpstr>
      <vt:lpstr>Executive Level Nurse examples:</vt:lpstr>
      <vt:lpstr>Independent sector example:</vt:lpstr>
      <vt:lpstr>Care Home setting</vt:lpstr>
      <vt:lpstr>Care Home setting</vt:lpstr>
      <vt:lpstr>Care Home examples </vt:lpstr>
      <vt:lpstr>Advanced Nursing Practice</vt:lpstr>
      <vt:lpstr>Advanced Nursing Practice example:</vt:lpstr>
      <vt:lpstr>PowerPoint Presentation</vt:lpstr>
      <vt:lpstr>PowerPoint Presentation</vt:lpstr>
      <vt:lpstr>PowerPoint Presentation</vt:lpstr>
      <vt:lpstr>PPE &amp; Covid 19</vt:lpstr>
      <vt:lpstr>       Support for the Standards </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Preston</dc:creator>
  <cp:lastModifiedBy>Wendy Preston</cp:lastModifiedBy>
  <cp:revision>14</cp:revision>
  <dcterms:created xsi:type="dcterms:W3CDTF">2021-05-17T14:49:50Z</dcterms:created>
  <dcterms:modified xsi:type="dcterms:W3CDTF">2022-02-20T19:05:58Z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c8a716-e1e6-4b72-b6a0-d46b00f2d941_Enabled">
    <vt:lpwstr>true</vt:lpwstr>
  </property>
  <property fmtid="{D5CDD505-2E9C-101B-9397-08002B2CF9AE}" pid="3" name="MSIP_Label_e3c8a716-e1e6-4b72-b6a0-d46b00f2d941_SetDate">
    <vt:lpwstr>2021-05-17T14:49:49Z</vt:lpwstr>
  </property>
  <property fmtid="{D5CDD505-2E9C-101B-9397-08002B2CF9AE}" pid="4" name="MSIP_Label_e3c8a716-e1e6-4b72-b6a0-d46b00f2d941_Method">
    <vt:lpwstr>Standard</vt:lpwstr>
  </property>
  <property fmtid="{D5CDD505-2E9C-101B-9397-08002B2CF9AE}" pid="5" name="MSIP_Label_e3c8a716-e1e6-4b72-b6a0-d46b00f2d941_Name">
    <vt:lpwstr>RCN - General</vt:lpwstr>
  </property>
  <property fmtid="{D5CDD505-2E9C-101B-9397-08002B2CF9AE}" pid="6" name="MSIP_Label_e3c8a716-e1e6-4b72-b6a0-d46b00f2d941_SiteId">
    <vt:lpwstr>0b5cffc7-20db-49d9-abc6-4261d1459e26</vt:lpwstr>
  </property>
  <property fmtid="{D5CDD505-2E9C-101B-9397-08002B2CF9AE}" pid="7" name="MSIP_Label_e3c8a716-e1e6-4b72-b6a0-d46b00f2d941_ActionId">
    <vt:lpwstr>9f70e9ad-c337-471c-b746-6f424f26bf78</vt:lpwstr>
  </property>
  <property fmtid="{D5CDD505-2E9C-101B-9397-08002B2CF9AE}" pid="8" name="MSIP_Label_e3c8a716-e1e6-4b72-b6a0-d46b00f2d941_ContentBits">
    <vt:lpwstr>0</vt:lpwstr>
  </property>
  <property fmtid="{D5CDD505-2E9C-101B-9397-08002B2CF9AE}" pid="9" name="ContentTypeId">
    <vt:lpwstr>0x01010099C396AB8FB43F4C90F744AF129E9F5E</vt:lpwstr>
  </property>
</Properties>
</file>