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9" r:id="rId4"/>
    <p:sldId id="258" r:id="rId5"/>
    <p:sldId id="301" r:id="rId6"/>
    <p:sldId id="261" r:id="rId7"/>
    <p:sldId id="264" r:id="rId8"/>
    <p:sldId id="277" r:id="rId9"/>
    <p:sldId id="275" r:id="rId10"/>
    <p:sldId id="263" r:id="rId11"/>
    <p:sldId id="280" r:id="rId12"/>
    <p:sldId id="281" r:id="rId13"/>
    <p:sldId id="291" r:id="rId14"/>
    <p:sldId id="282" r:id="rId15"/>
    <p:sldId id="295" r:id="rId16"/>
    <p:sldId id="296" r:id="rId17"/>
    <p:sldId id="302" r:id="rId18"/>
    <p:sldId id="300" r:id="rId19"/>
    <p:sldId id="273" r:id="rId20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94"/>
  </p:normalViewPr>
  <p:slideViewPr>
    <p:cSldViewPr>
      <p:cViewPr varScale="1">
        <p:scale>
          <a:sx n="121" d="100"/>
          <a:sy n="121" d="100"/>
        </p:scale>
        <p:origin x="256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B06D2-E3B5-954A-A99A-DB0A0D0231E0}" type="datetimeFigureOut">
              <a:rPr lang="en-US" smtClean="0"/>
              <a:t>3/6/22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237D6-80EC-8240-97A9-3D9406A2D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61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4EFF7-74F9-4432-8216-C496DF7528D4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E376C-1DE8-4D8B-9CDF-9C021DC6BD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811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4B55FDE-AFD6-46FD-840C-9E88E32DDDC0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879C1B-0942-4ACD-B5F8-9E8D202785A7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55FDE-AFD6-46FD-840C-9E88E32DDDC0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9C1B-0942-4ACD-B5F8-9E8D202785A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55FDE-AFD6-46FD-840C-9E88E32DDDC0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9C1B-0942-4ACD-B5F8-9E8D202785A7}" type="slidenum">
              <a:rPr lang="en-GB" smtClean="0"/>
              <a:t>‹#›</a:t>
            </a:fld>
            <a:endParaRPr lang="en-GB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4B55FDE-AFD6-46FD-840C-9E88E32DDDC0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A879C1B-0942-4ACD-B5F8-9E8D202785A7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55FDE-AFD6-46FD-840C-9E88E32DDDC0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879C1B-0942-4ACD-B5F8-9E8D202785A7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4B55FDE-AFD6-46FD-840C-9E88E32DDDC0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A879C1B-0942-4ACD-B5F8-9E8D202785A7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4B55FDE-AFD6-46FD-840C-9E88E32DDDC0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879C1B-0942-4ACD-B5F8-9E8D202785A7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55FDE-AFD6-46FD-840C-9E88E32DDDC0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879C1B-0942-4ACD-B5F8-9E8D202785A7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55FDE-AFD6-46FD-840C-9E88E32DDDC0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879C1B-0942-4ACD-B5F8-9E8D202785A7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4B55FDE-AFD6-46FD-840C-9E88E32DDDC0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A879C1B-0942-4ACD-B5F8-9E8D202785A7}" type="slidenum">
              <a:rPr lang="en-GB" smtClean="0"/>
              <a:t>‹#›</a:t>
            </a:fld>
            <a:endParaRPr lang="en-GB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04B55FDE-AFD6-46FD-840C-9E88E32DDDC0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9A879C1B-0942-4ACD-B5F8-9E8D202785A7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04B55FDE-AFD6-46FD-840C-9E88E32DDDC0}" type="datetimeFigureOut">
              <a:rPr lang="en-GB" smtClean="0"/>
              <a:t>06/03/2022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9A879C1B-0942-4ACD-B5F8-9E8D202785A7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ssets.publishing.service.gov.uk/government/uploads/system/uploads/attachment_data/file/878083/revised-guidance-for-registered-medical-practitioners-on-the-notification-of-deaths-regulations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2348880"/>
            <a:ext cx="5184576" cy="2736304"/>
          </a:xfrm>
        </p:spPr>
        <p:txBody>
          <a:bodyPr/>
          <a:lstStyle/>
          <a:p>
            <a:pPr algn="l"/>
            <a:r>
              <a:rPr lang="en-GB" sz="2800" b="1" dirty="0">
                <a:solidFill>
                  <a:schemeClr val="tx1"/>
                </a:solidFill>
              </a:rPr>
              <a:t>Working with the Coroner</a:t>
            </a:r>
          </a:p>
          <a:p>
            <a:pPr algn="l"/>
            <a:endParaRPr lang="en-GB" sz="2400" dirty="0">
              <a:solidFill>
                <a:schemeClr val="tx1"/>
              </a:solidFill>
            </a:endParaRPr>
          </a:p>
          <a:p>
            <a:pPr algn="l"/>
            <a:endParaRPr lang="en-GB" sz="2400" dirty="0">
              <a:solidFill>
                <a:schemeClr val="tx1"/>
              </a:solidFill>
            </a:endParaRPr>
          </a:p>
          <a:p>
            <a:pPr algn="l"/>
            <a:r>
              <a:rPr lang="en-GB" sz="1800" dirty="0">
                <a:solidFill>
                  <a:schemeClr val="tx1"/>
                </a:solidFill>
              </a:rPr>
              <a:t>HM Coroner, Nadia Persaud</a:t>
            </a:r>
          </a:p>
          <a:p>
            <a:pPr algn="l"/>
            <a:r>
              <a:rPr lang="en-GB" sz="1800" dirty="0">
                <a:solidFill>
                  <a:schemeClr val="tx1"/>
                </a:solidFill>
              </a:rPr>
              <a:t>East London</a:t>
            </a:r>
          </a:p>
          <a:p>
            <a:pPr algn="l"/>
            <a:r>
              <a:rPr lang="en-GB" sz="1800" dirty="0">
                <a:solidFill>
                  <a:schemeClr val="tx1"/>
                </a:solidFill>
              </a:rPr>
              <a:t>11 March 2022</a:t>
            </a:r>
          </a:p>
          <a:p>
            <a:pPr algn="l"/>
            <a:endParaRPr lang="en-GB" sz="1800" dirty="0">
              <a:solidFill>
                <a:schemeClr val="tx1"/>
              </a:solidFill>
            </a:endParaRPr>
          </a:p>
          <a:p>
            <a:pPr algn="l"/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103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INVESTIGATION OR INQUEST</a:t>
            </a:r>
          </a:p>
          <a:p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If the preliminary investigations reveal that the duty to investigate is not triggered, the investigation can be discontinued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If there is reason to suspect that any of the criteria in Section 1 apply to the death, then an inquest must be opened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287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92C8AB-E838-1343-B8E1-4472DCDE0FB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INVESTIGATORY ROLE BEYOND CAUSE OF DEATH</a:t>
            </a:r>
          </a:p>
          <a:p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Gather evidence such as records; photographs; text messages; notes of intention; CCTV evidence; dash cam recordings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Statements from key witnesses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Internal organization governance reports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Request police overview reports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Liaise with other investigators e.g., HSE; HSIB; IOPC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71A3EAD-BBC9-E641-8EEC-AB6060F0F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281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INQUESTS - OPENINGS</a:t>
            </a:r>
          </a:p>
          <a:p>
            <a:endParaRPr lang="en-US" dirty="0"/>
          </a:p>
          <a:p>
            <a:pPr marL="342900" indent="-342900" algn="l">
              <a:buFont typeface="Arial"/>
              <a:buChar char="•"/>
            </a:pPr>
            <a:r>
              <a:rPr lang="en-US" dirty="0"/>
              <a:t>Inquest will always be formally opened in Court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Opening is a public hearing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Background information will be given by the Coroner’s Officer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Directions will be set for evidence to be gathered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Dates will be set for review and the provisional hearing date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Once the inquest is open, the proceedings are active under the Contempt of Court Act 1981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94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INQUESTS</a:t>
            </a:r>
          </a:p>
          <a:p>
            <a:endParaRPr lang="en-US" dirty="0"/>
          </a:p>
          <a:p>
            <a:pPr marL="342900" indent="-342900" algn="l">
              <a:buFont typeface="Arial"/>
              <a:buChar char="•"/>
            </a:pPr>
            <a:r>
              <a:rPr lang="en-US" dirty="0"/>
              <a:t>Inquests are inquisitorial, not adversarial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Purpose is set out in Section 5 – who, where, when, how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No “parties” – there are interested persons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Interested persons have rights in the proceedings 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Coroner cannot determine criminal liability on part of named person or civil liability </a:t>
            </a:r>
          </a:p>
          <a:p>
            <a:pPr algn="l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723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INQUESTS</a:t>
            </a:r>
          </a:p>
          <a:p>
            <a:endParaRPr lang="en-US" dirty="0"/>
          </a:p>
          <a:p>
            <a:pPr marL="342900" indent="-342900" algn="l">
              <a:buFont typeface="Arial"/>
              <a:buChar char="•"/>
            </a:pPr>
            <a:r>
              <a:rPr lang="en-US" dirty="0"/>
              <a:t>Witnesses are summoned to attend the inquest hearing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The Coroner can compel evidence to be provided (Schedule 5 of the 2009 Act)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Offences are set out under Schedule 6 of the 2009 Act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Inquests should be held within 6 months (any cases over 1 year old have to be reported to the Chief Coroner)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054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roners Court - History and Function | Coroners Inquest Barristers">
            <a:extLst>
              <a:ext uri="{FF2B5EF4-FFF2-40B4-BE49-F238E27FC236}">
                <a16:creationId xmlns:a16="http://schemas.microsoft.com/office/drawing/2014/main" id="{C8ACF01E-F2E7-4E4D-86CA-AF392A7C2409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84" y="2060848"/>
            <a:ext cx="2979631" cy="224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Is A Coroner's Inquest? - Funeral Guide">
            <a:extLst>
              <a:ext uri="{FF2B5EF4-FFF2-40B4-BE49-F238E27FC236}">
                <a16:creationId xmlns:a16="http://schemas.microsoft.com/office/drawing/2014/main" id="{F0A5E2B0-7AFA-1642-A27A-0F6B502A8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60848"/>
            <a:ext cx="2991180" cy="224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>
            <a:extLst>
              <a:ext uri="{FF2B5EF4-FFF2-40B4-BE49-F238E27FC236}">
                <a16:creationId xmlns:a16="http://schemas.microsoft.com/office/drawing/2014/main" id="{5E875A4B-387A-5943-A122-AFC417CE98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3A7B0-3EB0-134F-804E-1885BB3EA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397119" y="4036011"/>
            <a:ext cx="2044961" cy="299117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40F78E9-D81C-E345-986A-A2D897F1C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087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w Long Can You Access Microsoft Teams Meeting Chat? | by Darrell as a  Service | REgarding 365">
            <a:extLst>
              <a:ext uri="{FF2B5EF4-FFF2-40B4-BE49-F238E27FC236}">
                <a16:creationId xmlns:a16="http://schemas.microsoft.com/office/drawing/2014/main" id="{8BF452A9-5B3A-014D-B9DF-2AD022AA2CB0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600" y="2924944"/>
            <a:ext cx="4213035" cy="23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22FE99F-55EB-FE42-B65F-1CF49882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069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300DA8-1A53-454F-A525-6DB4EE2147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BREAKOUT GROUPS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does the inquest differ from an internal NHS Trust investigation? </a:t>
            </a:r>
          </a:p>
          <a:p>
            <a:endParaRPr lang="en-US" dirty="0"/>
          </a:p>
          <a:p>
            <a:r>
              <a:rPr lang="en-US" dirty="0"/>
              <a:t>Are there advantages to learning from the death, at the inquest hearing? If so, what </a:t>
            </a:r>
            <a:r>
              <a:rPr lang="en-US"/>
              <a:t>are they?</a:t>
            </a:r>
            <a:endParaRPr lang="en-US" dirty="0"/>
          </a:p>
          <a:p>
            <a:endParaRPr lang="en-US" dirty="0"/>
          </a:p>
          <a:p>
            <a:r>
              <a:rPr lang="en-US" dirty="0"/>
              <a:t>Are there limitations to learning from the death, at the inquest hearing?  If so, what are they? 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A4A8C2-5BEB-DB48-8B51-BD6ACE819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938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AEDC95-9F72-3C4B-BE12-15C5B4A0B47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PREVENTING FUTURE DEATHS</a:t>
            </a:r>
          </a:p>
          <a:p>
            <a:endParaRPr lang="en-US" dirty="0"/>
          </a:p>
          <a:p>
            <a:r>
              <a:rPr lang="en-GB" dirty="0"/>
              <a:t>The Coroner has a legal power and duty to write a report following an inquest if it appears there is a risk of other deaths occurring in similar circumstances.  This is known as a 'report under regulation 28' or a Preventing Future Deaths report. </a:t>
            </a:r>
          </a:p>
          <a:p>
            <a:r>
              <a:rPr lang="en-GB" dirty="0"/>
              <a:t>The report is sent to the people or organisations who are in a position to take action to reduce the risk.  They must reply within 56 days.</a:t>
            </a:r>
          </a:p>
          <a:p>
            <a:r>
              <a:rPr lang="en-GB" dirty="0"/>
              <a:t>A copy of the report and the replies will be sent to the family, Chief Coroner and other interested persons/organisations</a:t>
            </a:r>
            <a:br>
              <a:rPr lang="en-GB" dirty="0"/>
            </a:br>
            <a:endParaRPr lang="en-GB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AADBCFD-C3F3-7B49-B68A-EA7D8E3CF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528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THANK YOU AND</a:t>
            </a:r>
          </a:p>
          <a:p>
            <a:r>
              <a:rPr lang="en-US" dirty="0"/>
              <a:t>ANY QUESTIONS?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012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When will a Coroner investigate?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Notification of deaths to the coroner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Coroner and Medical Examiner – working arrangements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What is an unnatural death?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Investigatory role of the coroner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Opening an inquest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Interested persons and the inquest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Preventing Future Deaths</a:t>
            </a:r>
          </a:p>
          <a:p>
            <a:pPr algn="l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987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DUTY TO INVESTIGATE</a:t>
            </a:r>
          </a:p>
          <a:p>
            <a:endParaRPr lang="en-US" dirty="0"/>
          </a:p>
          <a:p>
            <a:pPr algn="l"/>
            <a:r>
              <a:rPr lang="en-US" dirty="0"/>
              <a:t>Section 1 of the 2009 Act confirms a duty to investigate in the following circumstances: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Where the body is lying in the coroner’s area and there is reason to suspect: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The deceased died a violent or unnatural death, or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Cause of death is unknown, or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The deceased died in custody or state detention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515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NOTIFICATION OF DEATHS</a:t>
            </a:r>
          </a:p>
          <a:p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Notification of Deaths Regulations 2019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Ministry of Justice Guidance </a:t>
            </a:r>
            <a:r>
              <a:rPr lang="en-US" dirty="0">
                <a:hlinkClick r:id="rId2"/>
              </a:rPr>
              <a:t>https://assets.publishing.service.gov.uk/government/uploads/system/uploads/attachment_data/file/878083/revised-guidance-for-registered-medical-practitioners-on-the-notification-of-deaths-regulations.pdf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Referrals largely come from doctors (hospital or GP) and police officers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Less frequently, referrals come from families or other interested persons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Referrals are now largely electronic referrals (model coroner area)  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07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C2B7FF-4894-3048-93C9-9488E26770F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CORONER AND MEDICAL EXAMINER</a:t>
            </a:r>
          </a:p>
          <a:p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The ME may liaise with the coroner in relation to determining whether a death requires coronial notification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The ME can provide support to doctors in determining whether a death is notifiable to a coroner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Independent medical contact for family relating to concerns surrounding a death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Provide a source of medical assistance to the coroner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Joint training between ME and coroner’s office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86F77E-D9AC-9E42-B73A-60F614CFD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395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AN UNNATURAL DEATH?</a:t>
            </a:r>
          </a:p>
          <a:p>
            <a:endParaRPr lang="en-US" dirty="0"/>
          </a:p>
          <a:p>
            <a:pPr algn="l"/>
            <a:r>
              <a:rPr lang="en-US" dirty="0"/>
              <a:t>Oxford Dictionary – “unnatural”:</a:t>
            </a:r>
          </a:p>
          <a:p>
            <a:pPr algn="l"/>
            <a:r>
              <a:rPr lang="en-US" i="1" dirty="0"/>
              <a:t>Not in accordance with the usual course of nature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Medical literature – “natural”:</a:t>
            </a:r>
          </a:p>
          <a:p>
            <a:pPr algn="l"/>
            <a:r>
              <a:rPr lang="en-US" i="1" dirty="0"/>
              <a:t>Death related to an internal bodily event not influenced by external occurrences</a:t>
            </a:r>
          </a:p>
          <a:p>
            <a:pPr algn="l"/>
            <a:r>
              <a:rPr lang="en-US" dirty="0" err="1"/>
              <a:t>Beitrage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gerchtlichen</a:t>
            </a:r>
            <a:r>
              <a:rPr lang="en-US" dirty="0"/>
              <a:t> </a:t>
            </a:r>
            <a:r>
              <a:rPr lang="en-US" dirty="0" err="1"/>
              <a:t>Medizin</a:t>
            </a:r>
            <a:r>
              <a:rPr lang="en-US" dirty="0"/>
              <a:t> (1985) 41-47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987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UNNATURAL DEATH</a:t>
            </a:r>
          </a:p>
          <a:p>
            <a:endParaRPr lang="en-US" dirty="0"/>
          </a:p>
          <a:p>
            <a:pPr algn="l"/>
            <a:r>
              <a:rPr lang="en-US" dirty="0"/>
              <a:t>A death may be unnatural where it has resulted from the effects of a naturally occurring condition or disease process, but where some human error contributed to the death.</a:t>
            </a:r>
          </a:p>
          <a:p>
            <a:pPr algn="l"/>
            <a:endParaRPr lang="en-US" dirty="0"/>
          </a:p>
          <a:p>
            <a:pPr algn="l"/>
            <a:r>
              <a:rPr lang="en-US" i="1" dirty="0"/>
              <a:t>R </a:t>
            </a:r>
            <a:r>
              <a:rPr lang="en-US" i="1" dirty="0" err="1"/>
              <a:t>Touche</a:t>
            </a:r>
            <a:r>
              <a:rPr lang="en-US" i="1" dirty="0"/>
              <a:t> v Inner London North Coroner [2001]</a:t>
            </a:r>
          </a:p>
          <a:p>
            <a:pPr algn="l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07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503A56-F2B1-024E-B5CC-15887E1404A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NATURAL OR UNNATURAL? </a:t>
            </a:r>
          </a:p>
          <a:p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1a Diabetic ketoacidosis II Morbid obesity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1a Lung cancer II Smoker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1a Pneumonia 1b Fall 1c Frailty of old age and osteoporosis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1a Pneumonia II Unwitnessed fall at home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1a Hypoxic </a:t>
            </a:r>
            <a:r>
              <a:rPr lang="en-US" dirty="0" err="1"/>
              <a:t>ischaemic</a:t>
            </a:r>
            <a:r>
              <a:rPr lang="en-US" dirty="0"/>
              <a:t> encephalopathy 1b Aspiration of food 1c Cerebrovascular accident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1a Chronic liver cirrhosis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1a Acute alcohol toxicity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F9B150-1035-4D44-9BC5-9D1E5B44A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830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A48A32-E45E-B749-A473-8CEDA370144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/>
              <a:t>INVESTIGATORY ROLE OF THE CORONER</a:t>
            </a:r>
          </a:p>
          <a:p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The coroner has legal control of the body when a death is reported to them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The coroner must be satisfied as to the identity of the deceased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Postmortem examination may be required for the cause of death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Different forms of postmortem examination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Consideration of faith and other family wishes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Toxicology and hair analysis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DNA and odontology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89D4244-67BB-BA4B-BD04-32086D896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1209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8566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3415</TotalTime>
  <Words>899</Words>
  <Application>Microsoft Macintosh PowerPoint</Application>
  <PresentationFormat>On-screen Show (4:3)</PresentationFormat>
  <Paragraphs>125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Garamond</vt:lpstr>
      <vt:lpstr>BlackTie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Clifton</dc:creator>
  <cp:lastModifiedBy>Nadia Persaud</cp:lastModifiedBy>
  <cp:revision>59</cp:revision>
  <cp:lastPrinted>2021-11-05T16:47:33Z</cp:lastPrinted>
  <dcterms:created xsi:type="dcterms:W3CDTF">2015-04-29T13:32:11Z</dcterms:created>
  <dcterms:modified xsi:type="dcterms:W3CDTF">2022-03-06T16:38:33Z</dcterms:modified>
</cp:coreProperties>
</file>