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3" r:id="rId6"/>
    <p:sldId id="257" r:id="rId7"/>
    <p:sldId id="265" r:id="rId8"/>
    <p:sldId id="262" r:id="rId9"/>
    <p:sldId id="264" r:id="rId10"/>
    <p:sldId id="259" r:id="rId11"/>
    <p:sldId id="260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2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C1C3A52-78E7-437C-9902-CF0F7A86F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9E7CB5-173F-7140-A69D-F8626A4E4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2041743"/>
            <a:ext cx="7370417" cy="1271300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  <a:effectLst>
                  <a:outerShdw blurRad="50800" dist="25400" dir="3000000" algn="ctr" rotWithShape="0">
                    <a:srgbClr val="000000">
                      <a:alpha val="83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C7AF7-8EAC-FB40-B774-F2FBD28FE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160" y="4963864"/>
            <a:ext cx="5301753" cy="804063"/>
          </a:xfrm>
        </p:spPr>
        <p:txBody>
          <a:bodyPr/>
          <a:lstStyle>
            <a:lvl1pPr marL="0" indent="0" algn="l"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E6E3D-CEB4-7D46-B0AC-27899AA9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CBE62-3DFD-4B4B-B2E1-2FF0159D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FD366-D218-4248-A903-BD7C6B73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C608C4-F6F9-904C-AFFF-0F30FC94C2CE}"/>
              </a:ext>
            </a:extLst>
          </p:cNvPr>
          <p:cNvCxnSpPr>
            <a:cxnSpLocks/>
          </p:cNvCxnSpPr>
          <p:nvPr userDrawn="1"/>
        </p:nvCxnSpPr>
        <p:spPr>
          <a:xfrm>
            <a:off x="0" y="4889743"/>
            <a:ext cx="5561556" cy="0"/>
          </a:xfrm>
          <a:prstGeom prst="line">
            <a:avLst/>
          </a:prstGeom>
          <a:ln w="9525">
            <a:solidFill>
              <a:srgbClr val="86B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9093E7-8EC3-D745-9B35-44A9C9056DAB}"/>
              </a:ext>
            </a:extLst>
          </p:cNvPr>
          <p:cNvCxnSpPr>
            <a:cxnSpLocks/>
          </p:cNvCxnSpPr>
          <p:nvPr userDrawn="1"/>
        </p:nvCxnSpPr>
        <p:spPr>
          <a:xfrm>
            <a:off x="0" y="5842048"/>
            <a:ext cx="5561556" cy="0"/>
          </a:xfrm>
          <a:prstGeom prst="line">
            <a:avLst/>
          </a:prstGeom>
          <a:ln w="9525">
            <a:solidFill>
              <a:srgbClr val="86B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2935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BD14-8A6F-6444-812F-0173342B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41404-1B74-0C49-87C9-FBB73C039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BF2CE-6330-8944-8CDF-FAE5F03F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D3D93-C66E-7746-804C-40AD5839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7C690-FFDB-6249-A4C5-2639D5E3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982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98D2A-A171-AF4F-8B95-22AF44C4F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7B336-805D-ED49-946B-255940827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B85A3-8F88-1F46-88E8-2FFA84853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943D9-87DF-2D44-9CD4-BB1FB53B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1F67B-B479-5B48-BEA3-DCBF50C4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1522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5E7D-48D7-1E4E-AA62-7B506FEB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21" y="171485"/>
            <a:ext cx="11414760" cy="1018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8014-4FDA-0941-ACB2-6A4B8D1E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20" y="1665962"/>
            <a:ext cx="11414759" cy="3820438"/>
          </a:xfrm>
        </p:spPr>
        <p:txBody>
          <a:bodyPr/>
          <a:lstStyle>
            <a:lvl2pPr>
              <a:defRPr>
                <a:solidFill>
                  <a:srgbClr val="7030A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0DDAE-AE7C-1247-A24E-1F97CD69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B320A-1B8E-9D4B-A63E-874F772A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D9CC5-16C4-3749-9C1F-72B237CB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429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8298-192E-2244-B241-4071DA26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8F84D-E62B-234D-9817-9343C0587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621" y="1647496"/>
            <a:ext cx="5580000" cy="3827029"/>
          </a:xfrm>
        </p:spPr>
        <p:txBody>
          <a:bodyPr/>
          <a:lstStyle>
            <a:lvl2pPr>
              <a:defRPr>
                <a:solidFill>
                  <a:srgbClr val="7030A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A6DB8-C474-6F4D-A813-958133C8E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6381" y="1647496"/>
            <a:ext cx="5580000" cy="3827029"/>
          </a:xfrm>
        </p:spPr>
        <p:txBody>
          <a:bodyPr/>
          <a:lstStyle>
            <a:lvl2pPr>
              <a:defRPr>
                <a:solidFill>
                  <a:srgbClr val="7030A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08585-D369-554E-80A1-98D67073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BB038-6345-F743-B1A0-D7261469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9185F-00AB-A24C-9568-CD225B27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4125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3956-CB79-1E48-AA9F-40D3B812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0" y="136526"/>
            <a:ext cx="10515600" cy="1027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A0698-7BF3-5045-B282-960A61CCD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899" y="1547563"/>
            <a:ext cx="5580000" cy="6912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FDE89-4F65-1346-B96D-0AAA16B62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899" y="2371475"/>
            <a:ext cx="5580000" cy="3091174"/>
          </a:xfrm>
        </p:spPr>
        <p:txBody>
          <a:bodyPr/>
          <a:lstStyle>
            <a:lvl2pPr>
              <a:defRPr>
                <a:solidFill>
                  <a:srgbClr val="7030A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17C83-CD38-8445-8244-00279881F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547563"/>
            <a:ext cx="5580000" cy="6912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56DDF6-18AF-924D-874D-65931F13D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371475"/>
            <a:ext cx="5580000" cy="3091174"/>
          </a:xfrm>
        </p:spPr>
        <p:txBody>
          <a:bodyPr/>
          <a:lstStyle>
            <a:lvl2pPr>
              <a:defRPr>
                <a:solidFill>
                  <a:srgbClr val="7030A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0AECB-C2BB-6140-BDB0-181BB52A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35A11F-6A61-A544-B73C-BF9769DB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1084FE-4EA4-A644-9F40-070B2D83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5015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5678-7AE6-9F44-A66D-31E96261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A78F6-8335-014C-91C2-AA08FAD6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D23C7-6FFF-104C-A9EE-41C345DAD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F6487-365A-0F47-B884-94A0BCF8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3827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B6E5A4-FE5C-154C-A37B-8B6995EB3E4C}"/>
              </a:ext>
            </a:extLst>
          </p:cNvPr>
          <p:cNvSpPr/>
          <p:nvPr userDrawn="1"/>
        </p:nvSpPr>
        <p:spPr>
          <a:xfrm>
            <a:off x="0" y="0"/>
            <a:ext cx="11865685" cy="15060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A2E11-D587-4349-BEE9-DD0548C82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" y="408792"/>
            <a:ext cx="10806748" cy="50453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DDAA4-FB1E-5D4C-892E-2FD1D453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21047-F18B-2748-A3DC-112F541E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F51F2-7669-7445-8E80-16A2AE0C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8416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1B38D4-5216-3444-803D-F62AD9DC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AC7B6-ED62-6445-A5D9-57C92A25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50E6-2E26-9F4E-BDF0-E665439B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9236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8044-49A5-A041-842E-EAF5856F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99F21-93D9-694B-8041-83699E761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D6430-1795-F847-BEBB-328ABA58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9193E-C401-B742-9CE4-7EE6DF71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3CB2A-9EF8-CB4C-B9AD-16D243A6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32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1903A-2073-8840-8F07-3084440C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546E1-E56C-9A4D-9146-B603489C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95DDD-27A6-414C-86E6-A5BBAB63D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A4109-0776-4447-B3AA-17171219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5E3AD-7F77-ED43-8312-2CED96B1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5EC3D-139B-194A-8DA9-D7A6E55F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1462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698697-72C8-4D24-9F96-FC973FD3B1D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A9431D-1AA5-1D49-B8C2-80C23DB9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21" y="171485"/>
            <a:ext cx="11414760" cy="8787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7C632-85D5-3E4C-8031-E0FAF275F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620" y="1361441"/>
            <a:ext cx="11414759" cy="4124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369DC-EF20-7847-9789-F9598102E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E9D7-7876-894D-B45A-8AE2F472612E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B890B-F65D-F042-B970-20EDE31E5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3F731-3937-FF45-8A85-C22A7BDB4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2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55" r:id="rId7"/>
    <p:sldLayoutId id="2147483651" r:id="rId8"/>
    <p:sldLayoutId id="2147483656" r:id="rId9"/>
    <p:sldLayoutId id="2147483658" r:id="rId10"/>
    <p:sldLayoutId id="2147483659" r:id="rId11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Hiragino Kaku Gothic Interface W3"/>
        <a:buChar char="▪"/>
        <a:defRPr sz="2400" kern="1200">
          <a:solidFill>
            <a:srgbClr val="7030A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Agnieszka.wozna@spectrum-cic.nhs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167C8-CC6A-3B41-967C-F7285C40C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 Years of Spectrum</a:t>
            </a:r>
            <a:br>
              <a:rPr lang="en-US" dirty="0"/>
            </a:br>
            <a:r>
              <a:rPr lang="en-US" sz="2700" dirty="0"/>
              <a:t>Looking back with pride, Looking forward with ambition.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8C891D-A169-6549-8E11-75B141E4D651}"/>
              </a:ext>
            </a:extLst>
          </p:cNvPr>
          <p:cNvSpPr txBox="1">
            <a:spLocks/>
          </p:cNvSpPr>
          <p:nvPr/>
        </p:nvSpPr>
        <p:spPr>
          <a:xfrm>
            <a:off x="8668011" y="427839"/>
            <a:ext cx="3168389" cy="57235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>
                <a:effectLst>
                  <a:outerShdw blurRad="50800" dist="25400" dir="5400000" algn="ctr" rotWithShape="0">
                    <a:srgbClr val="000000">
                      <a:alpha val="50000"/>
                    </a:srgbClr>
                  </a:outerShdw>
                </a:effectLst>
              </a:rPr>
              <a:t> NHS Complaints Summit</a:t>
            </a:r>
          </a:p>
          <a:p>
            <a:pPr algn="r"/>
            <a:r>
              <a:rPr lang="en-GB" sz="2400" dirty="0">
                <a:effectLst>
                  <a:outerShdw blurRad="50800" dist="25400" dir="5400000" algn="ctr" rotWithShape="0">
                    <a:srgbClr val="000000">
                      <a:alpha val="50000"/>
                    </a:srgbClr>
                  </a:outerShdw>
                </a:effectLst>
              </a:rPr>
              <a:t>March 2022</a:t>
            </a:r>
            <a:endParaRPr lang="en-US" sz="2400" dirty="0">
              <a:effectLst>
                <a:outerShdw blurRad="50800" dist="25400" dir="5400000" algn="ctr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D8652BF-CF6F-4987-A1FA-1A2036113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160" y="3915052"/>
            <a:ext cx="5301753" cy="2636668"/>
          </a:xfrm>
        </p:spPr>
        <p:txBody>
          <a:bodyPr>
            <a:normAutofit/>
          </a:bodyPr>
          <a:lstStyle/>
          <a:p>
            <a:r>
              <a:rPr lang="en-GB" dirty="0"/>
              <a:t>Offender health and Complaints</a:t>
            </a:r>
          </a:p>
          <a:p>
            <a:r>
              <a:rPr lang="en-GB" dirty="0"/>
              <a:t>Reflections from the Pilot 2021/22</a:t>
            </a:r>
          </a:p>
          <a:p>
            <a:endParaRPr lang="en-GB" dirty="0"/>
          </a:p>
          <a:p>
            <a:r>
              <a:rPr lang="en-GB" sz="1600" dirty="0"/>
              <a:t>Sue Thornley, Head of Healthcare HMP Kirkham</a:t>
            </a:r>
          </a:p>
          <a:p>
            <a:r>
              <a:rPr lang="en-GB" sz="1600" dirty="0"/>
              <a:t>Agnes Wozna, Patient Experience Lead Spectrum</a:t>
            </a:r>
          </a:p>
        </p:txBody>
      </p:sp>
    </p:spTree>
    <p:extLst>
      <p:ext uri="{BB962C8B-B14F-4D97-AF65-F5344CB8AC3E}">
        <p14:creationId xmlns:p14="http://schemas.microsoft.com/office/powerpoint/2010/main" val="351075625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797D-E938-4E54-A557-50C6FF3A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81B12-6135-44BD-A67F-838483A2B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Spectrum Community Health CIC- offender health, community substance misuse and integrated sexual health services</a:t>
            </a:r>
          </a:p>
          <a:p>
            <a:pPr marL="0" indent="0">
              <a:buNone/>
            </a:pPr>
            <a:r>
              <a:rPr lang="en-GB" dirty="0"/>
              <a:t>                   Sue Thornley                                       Agnes Wozna</a:t>
            </a:r>
          </a:p>
          <a:p>
            <a:endParaRPr lang="en-GB" dirty="0"/>
          </a:p>
        </p:txBody>
      </p:sp>
      <p:pic>
        <p:nvPicPr>
          <p:cNvPr id="5" name="Picture 4" descr="A person holding a pair of scissors&#10;&#10;Description automatically generated with medium confidence">
            <a:extLst>
              <a:ext uri="{FF2B5EF4-FFF2-40B4-BE49-F238E27FC236}">
                <a16:creationId xmlns:a16="http://schemas.microsoft.com/office/drawing/2014/main" id="{0F3E0E79-CBA9-4B52-B05F-C5BF7EAD8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4" t="7250" r="26084" b="23106"/>
          <a:stretch/>
        </p:blipFill>
        <p:spPr>
          <a:xfrm>
            <a:off x="1805558" y="3160449"/>
            <a:ext cx="2411335" cy="2801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15DB19-D4F2-406B-9B69-71A42E77F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147" y="3160449"/>
            <a:ext cx="1915124" cy="273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9976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5D92EC-183C-4927-88E2-3717372D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21" y="171485"/>
            <a:ext cx="11414760" cy="878732"/>
          </a:xfrm>
        </p:spPr>
        <p:txBody>
          <a:bodyPr anchor="t">
            <a:normAutofit fontScale="90000"/>
          </a:bodyPr>
          <a:lstStyle/>
          <a:p>
            <a:r>
              <a:rPr lang="en-GB" sz="4000" dirty="0"/>
              <a:t>W</a:t>
            </a:r>
            <a:r>
              <a:rPr lang="en-GB" sz="4000" dirty="0">
                <a:effectLst/>
              </a:rPr>
              <a:t>hy we were chosen for the pilot</a:t>
            </a:r>
            <a:br>
              <a:rPr lang="en-GB" sz="3100" dirty="0">
                <a:effectLst/>
              </a:rPr>
            </a:br>
            <a:endParaRPr lang="en-GB" sz="3100" dirty="0"/>
          </a:p>
        </p:txBody>
      </p:sp>
      <p:pic>
        <p:nvPicPr>
          <p:cNvPr id="7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D5631712-06AC-4C27-B855-1B552082F8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375621" y="1991635"/>
            <a:ext cx="5580000" cy="3138750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98B96-6045-4603-B102-D9E2A7240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6381" y="1647496"/>
            <a:ext cx="5580000" cy="382702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Versatile settings: offender health (all genders and different category prisons) integrated sexual health and community substance misuse;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Offender health within secure settings presents itself with challenges beyond acute or community;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Prior to the Pilot, Spectrum had reviewed Complaints Policy and aligned to the current NHS Complaints Standards;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 want the gold standard for our patients and staff;</a:t>
            </a:r>
          </a:p>
        </p:txBody>
      </p:sp>
    </p:spTree>
    <p:extLst>
      <p:ext uri="{BB962C8B-B14F-4D97-AF65-F5344CB8AC3E}">
        <p14:creationId xmlns:p14="http://schemas.microsoft.com/office/powerpoint/2010/main" val="311117611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3C3DE6-B44D-425A-868A-5808FE0D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GB" sz="36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 experience of implementing the standards, model procedure and guidance</a:t>
            </a:r>
            <a:b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9101CD-B2B3-44EA-B8DD-D5F240700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HMP Kirkham:</a:t>
            </a:r>
          </a:p>
          <a:p>
            <a:r>
              <a:rPr lang="en-GB" dirty="0"/>
              <a:t>Why we said yes</a:t>
            </a:r>
          </a:p>
          <a:p>
            <a:r>
              <a:rPr lang="en-GB" dirty="0"/>
              <a:t>What is going well </a:t>
            </a:r>
          </a:p>
          <a:p>
            <a:pPr marL="0" indent="0">
              <a:buNone/>
            </a:pPr>
            <a:r>
              <a:rPr lang="en-GB" dirty="0"/>
              <a:t>(early escalation, joint complaints)</a:t>
            </a:r>
          </a:p>
          <a:p>
            <a:r>
              <a:rPr lang="en-GB" dirty="0"/>
              <a:t>What has been a struggle </a:t>
            </a:r>
          </a:p>
          <a:p>
            <a:pPr marL="0" indent="0">
              <a:buNone/>
            </a:pPr>
            <a:r>
              <a:rPr lang="en-GB" dirty="0"/>
              <a:t>(Covid, restrictions)</a:t>
            </a:r>
          </a:p>
        </p:txBody>
      </p:sp>
      <p:sp>
        <p:nvSpPr>
          <p:cNvPr id="2" name="AutoShape 2" descr="See the source image">
            <a:extLst>
              <a:ext uri="{FF2B5EF4-FFF2-40B4-BE49-F238E27FC236}">
                <a16:creationId xmlns:a16="http://schemas.microsoft.com/office/drawing/2014/main" id="{75300E61-CB27-4070-9444-E67BFC5D37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BBE3D-0024-4237-943B-A790C9226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504" y="1618793"/>
            <a:ext cx="58578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0721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3C3DE6-B44D-425A-868A-5808FE0D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GB" sz="36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 experience of implementing the standards, model procedure and guidance</a:t>
            </a:r>
            <a:b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9101CD-B2B3-44EA-B8DD-D5F240700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Support from Senior Leaders and PHSO colleagues</a:t>
            </a:r>
          </a:p>
          <a:p>
            <a:r>
              <a:rPr lang="en-GB" dirty="0"/>
              <a:t>Interim Complaints Policy not far from the new model procedure</a:t>
            </a:r>
          </a:p>
          <a:p>
            <a:r>
              <a:rPr lang="en-GB" dirty="0"/>
              <a:t>Two sites chosen- different regions and cat</a:t>
            </a:r>
          </a:p>
          <a:p>
            <a:r>
              <a:rPr lang="en-GB" dirty="0"/>
              <a:t>HMP Kirkham- proactive, patient centred, </a:t>
            </a:r>
          </a:p>
          <a:p>
            <a:r>
              <a:rPr lang="en-GB" dirty="0"/>
              <a:t>Staff engagement- </a:t>
            </a:r>
          </a:p>
          <a:p>
            <a:r>
              <a:rPr lang="en-GB" dirty="0"/>
              <a:t>Patient day to day engagement impacted by prison category, size of population, vacancies, Covid outbreaks</a:t>
            </a:r>
          </a:p>
          <a:p>
            <a:r>
              <a:rPr lang="en-GB" dirty="0"/>
              <a:t>Staff training- concern vs complaint, all hands on board</a:t>
            </a:r>
          </a:p>
          <a:p>
            <a:endParaRPr lang="en-GB" dirty="0"/>
          </a:p>
        </p:txBody>
      </p:sp>
      <p:pic>
        <p:nvPicPr>
          <p:cNvPr id="3" name="Graphic 2" descr="Old Key with solid fill">
            <a:extLst>
              <a:ext uri="{FF2B5EF4-FFF2-40B4-BE49-F238E27FC236}">
                <a16:creationId xmlns:a16="http://schemas.microsoft.com/office/drawing/2014/main" id="{8249F8BC-98D0-42A8-9115-DDFB4BC2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9602" y="3505160"/>
            <a:ext cx="507547" cy="5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2455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3C3DE6-B44D-425A-868A-5808FE0D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GB" sz="36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 experience of implementing the standards, model procedure and guidance</a:t>
            </a:r>
            <a:b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9101CD-B2B3-44EA-B8DD-D5F240700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Training- useful but time consuming</a:t>
            </a:r>
          </a:p>
          <a:p>
            <a:r>
              <a:rPr lang="en-GB" dirty="0"/>
              <a:t>Two sites chosen but one troubled with staff shortages, vacancies and unable to start as planned</a:t>
            </a:r>
          </a:p>
          <a:p>
            <a:r>
              <a:rPr lang="en-GB" dirty="0"/>
              <a:t>Culture change around how we perceive complaints and concerns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64434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F0C554-A224-4744-AAAA-D19FE6FF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en-GB" sz="36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hat have we learned and how have things improved in our organisation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81FD83-9440-492A-AAE9-0A628C6B2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Barriers around early resolution and face to face contact</a:t>
            </a:r>
          </a:p>
          <a:p>
            <a:r>
              <a:rPr lang="en-GB" dirty="0"/>
              <a:t>Time is what we need and time is the biggest struggle</a:t>
            </a:r>
          </a:p>
          <a:p>
            <a:r>
              <a:rPr lang="en-GB" dirty="0"/>
              <a:t>In house training </a:t>
            </a:r>
          </a:p>
          <a:p>
            <a:r>
              <a:rPr lang="en-GB" dirty="0"/>
              <a:t>Engagement with clinical colleagues</a:t>
            </a:r>
          </a:p>
          <a:p>
            <a:r>
              <a:rPr lang="en-GB" dirty="0"/>
              <a:t>Balance between clinical and patient experience</a:t>
            </a:r>
          </a:p>
          <a:p>
            <a:r>
              <a:rPr lang="en-GB" dirty="0"/>
              <a:t>Firefighting but the passion is there </a:t>
            </a:r>
          </a:p>
          <a:p>
            <a:r>
              <a:rPr lang="en-GB" dirty="0"/>
              <a:t>Evaluation- do we ask patients about their satisfaction post response</a:t>
            </a:r>
          </a:p>
          <a:p>
            <a:r>
              <a:rPr lang="en-GB" dirty="0"/>
              <a:t>Focused on lessons learnt</a:t>
            </a:r>
          </a:p>
        </p:txBody>
      </p:sp>
    </p:spTree>
    <p:extLst>
      <p:ext uri="{BB962C8B-B14F-4D97-AF65-F5344CB8AC3E}">
        <p14:creationId xmlns:p14="http://schemas.microsoft.com/office/powerpoint/2010/main" val="356820717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tressed healthcare worker">
            <a:extLst>
              <a:ext uri="{FF2B5EF4-FFF2-40B4-BE49-F238E27FC236}">
                <a16:creationId xmlns:a16="http://schemas.microsoft.com/office/drawing/2014/main" id="{5D753B6D-F72E-4D0C-93FA-9D8C87D2F7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5700" y="1699685"/>
            <a:ext cx="5580063" cy="3723743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24E3AB-7F80-4E31-9376-5E59090E77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Continue with evaluation and process at HMP Kirkham</a:t>
            </a:r>
          </a:p>
          <a:p>
            <a:r>
              <a:rPr lang="en-GB" dirty="0"/>
              <a:t>Support another site to commence as soon as possible (to reflect different challenges, layout etc)</a:t>
            </a:r>
          </a:p>
          <a:p>
            <a:r>
              <a:rPr lang="en-GB" dirty="0"/>
              <a:t>Rolling out in-house complaints training for all services</a:t>
            </a:r>
          </a:p>
          <a:p>
            <a:r>
              <a:rPr lang="en-GB" dirty="0"/>
              <a:t>Patient centred complaints procedure to feed into new patient engagement strategy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8A7209-1B2A-4025-9688-AAE31AD8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44952411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167C8-CC6A-3B41-967C-F7285C40C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listening.</a:t>
            </a:r>
            <a:br>
              <a:rPr lang="en-US" dirty="0"/>
            </a:br>
            <a:r>
              <a:rPr lang="en-US" sz="2700" dirty="0"/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F8F48-45F1-4686-8466-5B334ED3B51E}"/>
              </a:ext>
            </a:extLst>
          </p:cNvPr>
          <p:cNvSpPr txBox="1"/>
          <p:nvPr/>
        </p:nvSpPr>
        <p:spPr>
          <a:xfrm>
            <a:off x="355600" y="5035536"/>
            <a:ext cx="4828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Agnieszka.wozna@spectrum-cic.nhs.uk</a:t>
            </a:r>
            <a:endParaRPr lang="en-GB" dirty="0"/>
          </a:p>
          <a:p>
            <a:r>
              <a:rPr lang="en-GB" dirty="0"/>
              <a:t>@wozna_ag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9360A-2F72-4A55-A286-6C90B76EB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5681867"/>
            <a:ext cx="604632" cy="6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0804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trum 10 Yrs Presentation Template Apr 2021  -  Read-Only" id="{968ED947-3CC8-4C95-8D4C-5B1E3B2153E7}" vid="{28B763E0-707E-46C5-ABD5-1CCAB820B94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732DF5AF82AF4488B906F61ED7400E" ma:contentTypeVersion="7" ma:contentTypeDescription="Create a new document." ma:contentTypeScope="" ma:versionID="095c19b0c84334f275099fefb135988e">
  <xsd:schema xmlns:xsd="http://www.w3.org/2001/XMLSchema" xmlns:xs="http://www.w3.org/2001/XMLSchema" xmlns:p="http://schemas.microsoft.com/office/2006/metadata/properties" xmlns:ns2="85d1e61f-540c-4904-b75d-d74d95afb762" targetNamespace="http://schemas.microsoft.com/office/2006/metadata/properties" ma:root="true" ma:fieldsID="fac6bf2a498b49a03cda0a5cdd6fad5f" ns2:_="">
    <xsd:import namespace="85d1e61f-540c-4904-b75d-d74d95afb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1e61f-540c-4904-b75d-d74d95afb7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2BBA9A-18BA-445C-9581-310DBB232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d1e61f-540c-4904-b75d-d74d95afb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D14DD0-02C0-4544-B8CC-C60D2599422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23FBCE-B446-4023-B07E-62A0723F0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Spectrum 10 Yrs Presentation NQAS team meeting</Template>
  <TotalTime>3086</TotalTime>
  <Words>431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.Hiragino Kaku Gothic Interface W3</vt:lpstr>
      <vt:lpstr>Arial</vt:lpstr>
      <vt:lpstr>Calibri</vt:lpstr>
      <vt:lpstr>Office Theme</vt:lpstr>
      <vt:lpstr>10 Years of Spectrum Looking back with pride, Looking forward with ambition.</vt:lpstr>
      <vt:lpstr>Who we are</vt:lpstr>
      <vt:lpstr>Why we were chosen for the pilot </vt:lpstr>
      <vt:lpstr>Our experience of implementing the standards, model procedure and guidance </vt:lpstr>
      <vt:lpstr>Our experience of implementing the standards, model procedure and guidance </vt:lpstr>
      <vt:lpstr>Our experience of implementing the standards, model procedure and guidance </vt:lpstr>
      <vt:lpstr>What have we learned and how have things improved in our organisation</vt:lpstr>
      <vt:lpstr>Next steps</vt:lpstr>
      <vt:lpstr>Thank you for listening. Any 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Years of Spectrum Looking back with pride, Looking forward with ambition.</dc:title>
  <dc:subject/>
  <dc:creator>Hina Pervaiz</dc:creator>
  <cp:keywords/>
  <dc:description/>
  <cp:lastModifiedBy>Agnieszka Wozna</cp:lastModifiedBy>
  <cp:revision>15</cp:revision>
  <dcterms:created xsi:type="dcterms:W3CDTF">2021-10-22T10:16:06Z</dcterms:created>
  <dcterms:modified xsi:type="dcterms:W3CDTF">2022-03-01T11:50:25Z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0x010100C8732DF5AF82AF4488B906F61ED7400E</vt:lpwstr>
  </property>
</Properties>
</file>