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1" r:id="rId6"/>
    <p:sldId id="289" r:id="rId7"/>
    <p:sldId id="345" r:id="rId8"/>
    <p:sldId id="353" r:id="rId9"/>
    <p:sldId id="344" r:id="rId10"/>
    <p:sldId id="307" r:id="rId11"/>
    <p:sldId id="346" r:id="rId12"/>
    <p:sldId id="348" r:id="rId13"/>
    <p:sldId id="350" r:id="rId14"/>
    <p:sldId id="351" r:id="rId15"/>
    <p:sldId id="352" r:id="rId1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" panose="020B0603020102020204" pitchFamily="3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National 2 Condensed" panose="020B0806030502020203" pitchFamily="34" charset="77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Work Sans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69" roundtripDataSignature="AMtx7mjKpARWTOoFYpmrUpuyDi31R8f7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A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90"/>
    <p:restoredTop sz="66604"/>
  </p:normalViewPr>
  <p:slideViewPr>
    <p:cSldViewPr snapToGrid="0">
      <p:cViewPr varScale="1">
        <p:scale>
          <a:sx n="57" d="100"/>
          <a:sy n="57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816" y="-14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69" Type="http://customschemas.google.com/relationships/presentationmetadata" Target="metadata"/><Relationship Id="rId8" Type="http://schemas.openxmlformats.org/officeDocument/2006/relationships/slide" Target="slides/slide4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7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BC7F8-10CA-BB4D-BB1F-E331F3EEC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7446F-9598-5F4E-82FC-FDDE890E1F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7AF8-2BDC-F844-AB0B-879D0763FA15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68366-370C-454A-8502-0B5D4B78D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6B00-B9D7-F046-9F6A-D2DCAD8DD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6FA5-2F9B-7144-B2FA-68FDAA26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597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9111A8-C719-AF43-9EA4-180CF3D2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11" y="9390062"/>
            <a:ext cx="932210" cy="358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180CF-ED4B-8D4E-BB59-0C2EC6B5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29" y="248444"/>
            <a:ext cx="1379008" cy="358542"/>
          </a:xfrm>
          <a:prstGeom prst="rect">
            <a:avLst/>
          </a:prstGeom>
        </p:spPr>
      </p:pic>
      <p:sp>
        <p:nvSpPr>
          <p:cNvPr id="24" name="Header Placeholder 23">
            <a:extLst>
              <a:ext uri="{FF2B5EF4-FFF2-40B4-BE49-F238E27FC236}">
                <a16:creationId xmlns:a16="http://schemas.microsoft.com/office/drawing/2014/main" id="{AD018F8C-8430-094A-99FE-A2EDE66C8B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41738" y="116962"/>
            <a:ext cx="38496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National 2 Condensed" panose="020B0806030502020203" pitchFamily="34" charset="77"/>
              </a:defRPr>
            </a:lvl1pPr>
          </a:lstStyle>
          <a:p>
            <a:r>
              <a:rPr lang="en-US" dirty="0"/>
              <a:t>Our Minds Our Future Training – </a:t>
            </a:r>
            <a:r>
              <a:rPr lang="en-US" dirty="0" err="1"/>
              <a:t>Failitator</a:t>
            </a:r>
            <a:r>
              <a:rPr lang="en-US" dirty="0"/>
              <a:t> guide</a:t>
            </a:r>
          </a:p>
          <a:p>
            <a:r>
              <a:rPr lang="en-US" dirty="0"/>
              <a:t>My Rights My Mind</a:t>
            </a:r>
            <a:endParaRPr lang="en-US" dirty="0">
              <a:latin typeface="National 2 Condensed" panose="020B0806030502020203" pitchFamily="34" charset="77"/>
            </a:endParaRPr>
          </a:p>
        </p:txBody>
      </p:sp>
      <p:sp>
        <p:nvSpPr>
          <p:cNvPr id="25" name="Slide Image Placeholder 24">
            <a:extLst>
              <a:ext uri="{FF2B5EF4-FFF2-40B4-BE49-F238E27FC236}">
                <a16:creationId xmlns:a16="http://schemas.microsoft.com/office/drawing/2014/main" id="{4A8C13E7-A3E4-F941-A1A4-47C3B8AEE4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8079" y="653538"/>
            <a:ext cx="2821516" cy="211563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6" name="Notes Placeholder 25">
            <a:extLst>
              <a:ext uri="{FF2B5EF4-FFF2-40B4-BE49-F238E27FC236}">
                <a16:creationId xmlns:a16="http://schemas.microsoft.com/office/drawing/2014/main" id="{E17393FC-4504-2F43-B65D-BC5801704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333" y="2946400"/>
            <a:ext cx="5892799" cy="6265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9242C1-C73B-1243-8F84-EA6C09B4F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71BC5-F53E-8440-BF29-761A62E08B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 baseline="0">
        <a:solidFill>
          <a:srgbClr val="000000"/>
        </a:solidFill>
        <a:latin typeface="Work Sans" pitchFamily="2" charset="77"/>
        <a:ea typeface="Work Sans" pitchFamily="2" charset="7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355600" y="3106208"/>
            <a:ext cx="5858934" cy="696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0" i="0" dirty="0">
                <a:latin typeface="Work Sans" pitchFamily="2" charset="77"/>
                <a:ea typeface="Work Sans"/>
                <a:cs typeface="Work Sans"/>
                <a:sym typeface="Work Sans"/>
              </a:rPr>
              <a:t>Youth Access is a membership organization representing over 180 youth services around the country, nay of which provide the Youth Information Advice and Counselling model, so young people can access a range of support for their mental health and the issues that underpin it, under one roof in their local area.</a:t>
            </a:r>
          </a:p>
          <a:p>
            <a:endParaRPr lang="en-US" b="0" i="0" dirty="0">
              <a:latin typeface="Work Sans" pitchFamily="2" charset="77"/>
              <a:ea typeface="Work Sans"/>
              <a:cs typeface="Work Sans"/>
              <a:sym typeface="Work Sans"/>
            </a:endParaRPr>
          </a:p>
          <a:p>
            <a:endParaRPr lang="en-US" b="0" i="0" dirty="0">
              <a:latin typeface="Work Sans" pitchFamily="2" charset="77"/>
              <a:ea typeface="Work Sans"/>
              <a:cs typeface="Work Sans"/>
              <a:sym typeface="Work Sans"/>
            </a:endParaRPr>
          </a:p>
          <a:p>
            <a:r>
              <a:rPr lang="en-US" b="0" i="0" dirty="0">
                <a:latin typeface="Work Sans" pitchFamily="2" charset="77"/>
                <a:ea typeface="Work Sans"/>
                <a:cs typeface="Work Sans"/>
                <a:sym typeface="Work Sans"/>
              </a:rPr>
              <a:t>Our Minds Our Future is a youth-led campaign calling for a mental health system that meets young people’s human rights</a:t>
            </a: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744538"/>
            <a:ext cx="2909888" cy="2182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FA563-AA85-A048-89AF-BAE9C32B8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98925F70-08E4-A14F-A9AA-FC7BA2194F6E}" type="slidenum">
              <a:rPr lang="en-US" smtClean="0"/>
              <a:t>1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217317C3-1C9C-C946-B5D1-5C61E4BEBE1D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Our Minds Our Future</a:t>
            </a:r>
            <a:br>
              <a:rPr lang="en-GB"/>
            </a:br>
            <a:r>
              <a:rPr lang="en-GB"/>
              <a:t>Is there a human right to mental health (and how can we make sure it’s met)?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404151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120076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br>
              <a:rPr lang="en-GB" dirty="0"/>
            </a:br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19611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c17221eca_0_13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lang="en-GB" dirty="0">
              <a:highlight>
                <a:srgbClr val="00FFFF"/>
              </a:highlight>
              <a:latin typeface="Work Sans" pitchFamily="2" charset="77"/>
            </a:endParaRPr>
          </a:p>
        </p:txBody>
      </p:sp>
      <p:sp>
        <p:nvSpPr>
          <p:cNvPr id="429" name="Google Shape;429;g6c17221ec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62000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4150C-F194-764D-831B-128B580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b="0" i="0" u="none" strike="noStrike" cap="none" baseline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Work Sans" pitchFamily="2" charset="77"/>
                <a:ea typeface="Work Sans" pitchFamily="2" charset="77"/>
                <a:cs typeface="Arial"/>
                <a:sym typeface="Arial"/>
              </a:rPr>
              <a:t>Where did your answer come from?.... </a:t>
            </a:r>
          </a:p>
          <a:p>
            <a:pPr rtl="0"/>
            <a:br>
              <a:rPr lang="en-GB" sz="1200" b="0" dirty="0">
                <a:effectLst/>
                <a:highlight>
                  <a:srgbClr val="00FFFF"/>
                </a:highlight>
              </a:rPr>
            </a:br>
            <a:r>
              <a:rPr lang="en-GB" sz="1200" b="0" i="0" u="none" strike="noStrike" cap="none" baseline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Work Sans" pitchFamily="2" charset="77"/>
                <a:ea typeface="Work Sans" pitchFamily="2" charset="77"/>
                <a:cs typeface="Arial"/>
                <a:sym typeface="Arial"/>
              </a:rPr>
              <a:t>It’s really important when we’re working out how to overcome the massive challenges facing young people today that we are actually listening to what they’ve been through and what they </a:t>
            </a:r>
            <a:r>
              <a:rPr lang="en-GB" sz="1200" b="1" i="0" u="none" strike="noStrike" cap="none" baseline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Work Sans" pitchFamily="2" charset="77"/>
                <a:ea typeface="Work Sans" pitchFamily="2" charset="77"/>
                <a:cs typeface="Arial"/>
                <a:sym typeface="Arial"/>
              </a:rPr>
              <a:t>want.</a:t>
            </a:r>
            <a:endParaRPr lang="en-GB" sz="1200" b="1" dirty="0">
              <a:effectLst/>
              <a:highlight>
                <a:srgbClr val="00FFFF"/>
              </a:highlight>
            </a:endParaRPr>
          </a:p>
          <a:p>
            <a:br>
              <a:rPr lang="en-GB" sz="1200" dirty="0">
                <a:highlight>
                  <a:srgbClr val="00FFFF"/>
                </a:highlight>
              </a:rPr>
            </a:br>
            <a:endParaRPr lang="en-US" sz="1200" dirty="0">
              <a:solidFill>
                <a:srgbClr val="FF0000"/>
              </a:solidFill>
              <a:highlight>
                <a:srgbClr val="00FFFF"/>
              </a:highlight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19398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315324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216676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endParaRPr lang="en-GB" dirty="0"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30AAC76-FD29-F441-88BE-78E90FF6EB23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Our Minds Our Future</a:t>
            </a:r>
            <a:br>
              <a:rPr lang="en-GB"/>
            </a:br>
            <a:r>
              <a:rPr lang="en-GB"/>
              <a:t>Is there a human right to mental health (and how can we make sure it’s met)?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06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:notes"/>
          <p:cNvSpPr txBox="1">
            <a:spLocks noGrp="1"/>
          </p:cNvSpPr>
          <p:nvPr>
            <p:ph type="body" idx="1"/>
          </p:nvPr>
        </p:nvSpPr>
        <p:spPr>
          <a:xfrm>
            <a:off x="444500" y="4714875"/>
            <a:ext cx="60325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indent="-171450">
              <a:buFontTx/>
              <a:buChar char="-"/>
            </a:pPr>
            <a:endParaRPr lang="en-GB" dirty="0">
              <a:latin typeface="Work Sans" pitchFamily="2" charset="77"/>
            </a:endParaRPr>
          </a:p>
          <a:p>
            <a:pPr marL="228600" indent="0">
              <a:buFontTx/>
              <a:buNone/>
            </a:pPr>
            <a:endParaRPr lang="en-GB" dirty="0">
              <a:latin typeface="Work Sans" pitchFamily="2" charset="77"/>
            </a:endParaRPr>
          </a:p>
        </p:txBody>
      </p:sp>
      <p:sp>
        <p:nvSpPr>
          <p:cNvPr id="278" name="Google Shape;2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0F7E0-ECAB-4A45-BF91-A5FA24F56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98925F70-08E4-A14F-A9AA-FC7BA2194F6E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9D95080-28C6-BE44-89A7-3B35CB48D305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Our Minds Our Future</a:t>
            </a:r>
            <a:br>
              <a:rPr lang="en-GB"/>
            </a:br>
            <a:r>
              <a:rPr lang="en-GB"/>
              <a:t>Is there a human right to mental health (and how can we make sure it’s met)?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50048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42950"/>
            <a:ext cx="4311650" cy="3235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7126" y="4184649"/>
            <a:ext cx="6203421" cy="5205413"/>
          </a:xfrm>
          <a:prstGeom prst="rect">
            <a:avLst/>
          </a:prstGeom>
        </p:spPr>
        <p:txBody>
          <a:bodyPr/>
          <a:lstStyle/>
          <a:p>
            <a:pPr rtl="0"/>
            <a:endParaRPr lang="en-US" dirty="0">
              <a:solidFill>
                <a:srgbClr val="FF0000"/>
              </a:solidFill>
              <a:latin typeface="Work Sans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7873A888-92E1-8A4D-BBA8-D0CFEA6F1523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C4C1B55-17DE-A34F-BFB3-B94DEF4D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9688"/>
            <a:ext cx="6796088" cy="496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Our Minds Our Future: Is there a human right to mental health?</a:t>
            </a:r>
          </a:p>
        </p:txBody>
      </p:sp>
    </p:spTree>
    <p:extLst>
      <p:ext uri="{BB962C8B-B14F-4D97-AF65-F5344CB8AC3E}">
        <p14:creationId xmlns:p14="http://schemas.microsoft.com/office/powerpoint/2010/main" val="30413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subTitle" idx="1"/>
          </p:nvPr>
        </p:nvSpPr>
        <p:spPr>
          <a:xfrm>
            <a:off x="1219200" y="407707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4D60A"/>
              </a:buClr>
              <a:buSzPts val="3200"/>
              <a:buFont typeface="Franklin Gothic"/>
              <a:buNone/>
              <a:defRPr>
                <a:solidFill>
                  <a:srgbClr val="94D60A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" name="Google Shape;2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5962" y="404664"/>
            <a:ext cx="2615317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8"/>
          <p:cNvSpPr txBox="1"/>
          <p:nvPr/>
        </p:nvSpPr>
        <p:spPr>
          <a:xfrm>
            <a:off x="1219556" y="232447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0"/>
              </a:buClr>
              <a:buSzPts val="4000"/>
              <a:buFont typeface="Franklin Gothic"/>
              <a:buNone/>
            </a:pPr>
            <a:endParaRPr sz="4000" b="0" i="0" u="none" strike="noStrike" cap="none" dirty="0">
              <a:solidFill>
                <a:srgbClr val="8B169C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37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457200" y="341784"/>
            <a:ext cx="55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8B169C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»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5962" y="404664"/>
            <a:ext cx="2615317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klin Gothic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klin Gothic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anklin Gothic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anklin Gothic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klin Gothic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nklin Gothic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ranklin Gothic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None/>
              <a:defRPr sz="32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None/>
              <a:defRPr sz="2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anklin Gothic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nklin Gothic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ranklin Gothic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Franklin Gothic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nklin Gothic"/>
              <a:buChar char="•"/>
              <a:defRPr sz="32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klin Gothic"/>
              <a:buChar char="–"/>
              <a:defRPr sz="28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anklin Gothic"/>
              <a:buChar char="•"/>
              <a:defRPr sz="24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–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Char char="»"/>
              <a:defRPr sz="20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 dirty="0"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CECEFB-7973-504A-A041-F692F11CDD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30611" y="5614194"/>
            <a:ext cx="2222889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noFill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hra@youthaccess.org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 descr="A close up of text on a white background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720" y="188640"/>
            <a:ext cx="1800200" cy="216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 descr="A picture containing tableware, plate, dishwar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1985" y="1874563"/>
            <a:ext cx="6179388" cy="3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6">
            <a:alphaModFix/>
          </a:blip>
          <a:srcRect l="2847" t="13313" r="6493"/>
          <a:stretch/>
        </p:blipFill>
        <p:spPr>
          <a:xfrm>
            <a:off x="-3" y="0"/>
            <a:ext cx="9144001" cy="56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1A43D-58CB-4CA0-B8A8-6E4806816F21}"/>
              </a:ext>
            </a:extLst>
          </p:cNvPr>
          <p:cNvSpPr txBox="1"/>
          <p:nvPr/>
        </p:nvSpPr>
        <p:spPr>
          <a:xfrm>
            <a:off x="3200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D4363DB-8834-F54A-B484-64EC912437EC}"/>
              </a:ext>
            </a:extLst>
          </p:cNvPr>
          <p:cNvSpPr/>
          <p:nvPr/>
        </p:nvSpPr>
        <p:spPr>
          <a:xfrm>
            <a:off x="-2075028" y="3221759"/>
            <a:ext cx="11219028" cy="3663182"/>
          </a:xfrm>
          <a:custGeom>
            <a:avLst/>
            <a:gdLst>
              <a:gd name="connsiteX0" fmla="*/ 11568223 w 11568223"/>
              <a:gd name="connsiteY0" fmla="*/ 2955851 h 2998382"/>
              <a:gd name="connsiteX1" fmla="*/ 11568223 w 11568223"/>
              <a:gd name="connsiteY1" fmla="*/ 0 h 2998382"/>
              <a:gd name="connsiteX2" fmla="*/ 0 w 11568223"/>
              <a:gd name="connsiteY2" fmla="*/ 1616149 h 2998382"/>
              <a:gd name="connsiteX3" fmla="*/ 0 w 11568223"/>
              <a:gd name="connsiteY3" fmla="*/ 2998382 h 2998382"/>
              <a:gd name="connsiteX4" fmla="*/ 11568223 w 11568223"/>
              <a:gd name="connsiteY4" fmla="*/ 2955851 h 299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8223" h="2998382">
                <a:moveTo>
                  <a:pt x="11568223" y="2955851"/>
                </a:moveTo>
                <a:lnTo>
                  <a:pt x="11568223" y="0"/>
                </a:lnTo>
                <a:lnTo>
                  <a:pt x="0" y="1616149"/>
                </a:lnTo>
                <a:lnTo>
                  <a:pt x="0" y="2998382"/>
                </a:lnTo>
                <a:lnTo>
                  <a:pt x="11568223" y="295585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38FF62-1461-744A-8036-57298B967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599" y="5204046"/>
            <a:ext cx="3206641" cy="1648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25E27-C850-A146-AEA4-D3AC50C57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41" y="5830407"/>
            <a:ext cx="2362329" cy="908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6518-4A92-A14D-9AAD-794CE9A39580}"/>
              </a:ext>
            </a:extLst>
          </p:cNvPr>
          <p:cNvSpPr txBox="1"/>
          <p:nvPr/>
        </p:nvSpPr>
        <p:spPr>
          <a:xfrm>
            <a:off x="199841" y="5008564"/>
            <a:ext cx="638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Franklin Gothic Medium" panose="020B0603020102020204" pitchFamily="34" charset="0"/>
              </a:rPr>
              <a:t>Kahra  Wayland-Larty, </a:t>
            </a:r>
            <a:r>
              <a:rPr lang="en-US" sz="1600" i="1" dirty="0">
                <a:latin typeface="Franklin Gothic Medium" panose="020B0603020102020204" pitchFamily="34" charset="0"/>
              </a:rPr>
              <a:t>Policy and Campaigns Manager , Youth Access</a:t>
            </a:r>
          </a:p>
          <a:p>
            <a:r>
              <a:rPr lang="en-US" sz="1600" b="1" i="1" dirty="0">
                <a:latin typeface="Franklin Gothic Medium" panose="020B0603020102020204" pitchFamily="34" charset="0"/>
              </a:rPr>
              <a:t>Leah Priestley-Black</a:t>
            </a:r>
            <a:r>
              <a:rPr lang="en-US" sz="1600" i="1" dirty="0">
                <a:latin typeface="Franklin Gothic Medium" panose="020B0603020102020204" pitchFamily="34" charset="0"/>
              </a:rPr>
              <a:t>, Rights Advocate with Our Minds Our Future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557561" y="484056"/>
            <a:ext cx="802887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Our current priorities</a:t>
            </a:r>
            <a:endParaRPr lang="en-US" sz="2000" b="1" dirty="0">
              <a:latin typeface="Work Sans" pitchFamily="2" charset="77"/>
            </a:endParaRPr>
          </a:p>
          <a:p>
            <a:pPr algn="ctr"/>
            <a:endParaRPr lang="en-US" sz="2000" b="1" dirty="0">
              <a:latin typeface="Work Sans" pitchFamily="2" charset="77"/>
            </a:endParaRPr>
          </a:p>
          <a:p>
            <a:pPr>
              <a:buChar char="•"/>
            </a:pPr>
            <a:r>
              <a:rPr lang="en-US" sz="2400" b="1" dirty="0">
                <a:latin typeface="Franklin Gothic Medium" panose="020B0603020102020204" pitchFamily="34" charset="0"/>
              </a:rPr>
              <a:t>  Fund the Hubs! </a:t>
            </a:r>
            <a:r>
              <a:rPr lang="en-US" sz="2400" dirty="0">
                <a:latin typeface="Franklin Gothic Medium" panose="020B0603020102020204" pitchFamily="34" charset="0"/>
              </a:rPr>
              <a:t>A joint call for a national rollout of ‘early support hubs’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/>
          </a:p>
          <a:p>
            <a:pPr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3C6C53-55D3-9848-A656-EC9BE3760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7" r="5728"/>
          <a:stretch/>
        </p:blipFill>
        <p:spPr>
          <a:xfrm>
            <a:off x="3742941" y="2130660"/>
            <a:ext cx="2467360" cy="4169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1A970-F3A3-0646-9276-E192CFEFF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" y="5545865"/>
            <a:ext cx="4749133" cy="1146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773BA-91D0-9846-94AB-52CD88D8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8" y="2439015"/>
            <a:ext cx="3645562" cy="3219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7EF72-2613-014A-B772-749F735229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8" r="4887" b="18580"/>
          <a:stretch/>
        </p:blipFill>
        <p:spPr>
          <a:xfrm>
            <a:off x="232223" y="4663514"/>
            <a:ext cx="3423152" cy="778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615A4-CA5A-D94E-AC02-498AB107A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433" y="2010261"/>
            <a:ext cx="2640764" cy="3040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0A754-A41C-B947-9D3F-D5F07EB51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9992" y="4331405"/>
            <a:ext cx="3036150" cy="24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557561" y="484056"/>
            <a:ext cx="8028878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Our current priorities</a:t>
            </a:r>
            <a:endParaRPr lang="en-US" sz="2000" b="1" dirty="0">
              <a:latin typeface="Work Sans" pitchFamily="2" charset="77"/>
            </a:endParaRPr>
          </a:p>
          <a:p>
            <a:pPr algn="ctr"/>
            <a:endParaRPr lang="en-US" sz="2000" b="1" dirty="0">
              <a:latin typeface="Work Sans" pitchFamily="2" charset="77"/>
            </a:endParaRPr>
          </a:p>
          <a:p>
            <a:pPr>
              <a:buChar char="•"/>
            </a:pPr>
            <a:r>
              <a:rPr lang="en-US" sz="2400" b="1" dirty="0">
                <a:latin typeface="Franklin Gothic Medium" panose="020B0603020102020204" pitchFamily="34" charset="0"/>
              </a:rPr>
              <a:t>  Fund the Hubs! </a:t>
            </a:r>
            <a:r>
              <a:rPr lang="en-US" sz="2400" dirty="0">
                <a:latin typeface="Franklin Gothic Medium" panose="020B0603020102020204" pitchFamily="34" charset="0"/>
              </a:rPr>
              <a:t>A joint call for a national rollout of ‘early support hubs’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 Developing </a:t>
            </a:r>
            <a:r>
              <a:rPr lang="en-US" sz="2400" b="1" dirty="0">
                <a:latin typeface="Franklin Gothic Medium" panose="020B0603020102020204" pitchFamily="34" charset="0"/>
              </a:rPr>
              <a:t>‘experts who understand’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 Supporting services and practitioners to better </a:t>
            </a:r>
            <a:r>
              <a:rPr lang="en-US" sz="2400" b="1" dirty="0">
                <a:latin typeface="Franklin Gothic Medium" panose="020B0603020102020204" pitchFamily="34" charset="0"/>
              </a:rPr>
              <a:t>involve young people </a:t>
            </a:r>
            <a:r>
              <a:rPr lang="en-US" sz="2400" dirty="0">
                <a:latin typeface="Franklin Gothic Medium" panose="020B0603020102020204" pitchFamily="34" charset="0"/>
              </a:rPr>
              <a:t>in decisions and collective action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An honest look at </a:t>
            </a:r>
            <a:r>
              <a:rPr lang="en-US" sz="2400" b="1" dirty="0">
                <a:latin typeface="Franklin Gothic Medium" panose="020B0603020102020204" pitchFamily="34" charset="0"/>
              </a:rPr>
              <a:t>equality</a:t>
            </a:r>
          </a:p>
          <a:p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/>
          </a:p>
          <a:p>
            <a:pPr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457050" y="1184940"/>
            <a:ext cx="851549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Consultation on Government mental health plan – big opportunity!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Listen to young people! We have a voice, how can you use it and make sure they’re heard in this process?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The Our Minds Our Future manifesto is for everyone! Use it as a starting point, share your progress, speak to us about it! </a:t>
            </a:r>
          </a:p>
          <a:p>
            <a:pPr lvl="5" algn="ctr"/>
            <a:r>
              <a:rPr lang="en-US" sz="2200" i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#</a:t>
            </a:r>
            <a:r>
              <a:rPr lang="en-US" sz="2200" i="1" dirty="0" err="1">
                <a:solidFill>
                  <a:srgbClr val="842A8A"/>
                </a:solidFill>
                <a:latin typeface="Franklin Gothic Medium" panose="020B0603020102020204" pitchFamily="34" charset="0"/>
              </a:rPr>
              <a:t>OurMindsOurFuture</a:t>
            </a:r>
            <a:r>
              <a:rPr lang="en-US" sz="2200" i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                             </a:t>
            </a:r>
            <a:r>
              <a:rPr lang="en-US" sz="2200" i="1" dirty="0" err="1">
                <a:solidFill>
                  <a:srgbClr val="842A8A"/>
                </a:solidFill>
                <a:latin typeface="Franklin Gothic Medium" panose="020B0603020102020204" pitchFamily="34" charset="0"/>
              </a:rPr>
              <a:t>ourmindsourfuture.uk</a:t>
            </a:r>
            <a:r>
              <a:rPr lang="en-US" sz="2200" i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/England </a:t>
            </a:r>
            <a:r>
              <a:rPr lang="en-US" sz="2200" i="1" dirty="0">
                <a:solidFill>
                  <a:srgbClr val="842A8A"/>
                </a:solidFill>
                <a:latin typeface="Franklin Gothic Medium" panose="020B0603020102020204" pitchFamily="34" charset="0"/>
                <a:hlinkClick r:id="rId3"/>
              </a:rPr>
              <a:t>Kahra@youthaccess.org.uk</a:t>
            </a:r>
            <a:endParaRPr lang="en-US" sz="2200" i="1" dirty="0">
              <a:solidFill>
                <a:srgbClr val="842A8A"/>
              </a:solidFill>
              <a:latin typeface="Franklin Gothic Medium" panose="020B0603020102020204" pitchFamily="34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200" i="1" dirty="0">
              <a:solidFill>
                <a:srgbClr val="842A8A"/>
              </a:solidFill>
              <a:latin typeface="Franklin Gothic Medium" panose="020B0603020102020204" pitchFamily="34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Join the call to </a:t>
            </a:r>
            <a:r>
              <a:rPr lang="en-US" sz="2200" i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#</a:t>
            </a:r>
            <a:r>
              <a:rPr lang="en-US" sz="2200" i="1" dirty="0" err="1">
                <a:solidFill>
                  <a:srgbClr val="842A8A"/>
                </a:solidFill>
                <a:latin typeface="Franklin Gothic Medium" panose="020B0603020102020204" pitchFamily="34" charset="0"/>
              </a:rPr>
              <a:t>FundTheHubs</a:t>
            </a:r>
            <a:endParaRPr lang="en-US" sz="2200" i="1" dirty="0">
              <a:solidFill>
                <a:srgbClr val="842A8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7F6370-4416-E944-B7C1-9ED2F3C871E9}"/>
              </a:ext>
            </a:extLst>
          </p:cNvPr>
          <p:cNvSpPr txBox="1"/>
          <p:nvPr/>
        </p:nvSpPr>
        <p:spPr>
          <a:xfrm>
            <a:off x="2286000" y="17627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What can you do?</a:t>
            </a:r>
            <a:endParaRPr lang="en-US" sz="1800" b="1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6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c17221eca_0_139"/>
          <p:cNvSpPr txBox="1"/>
          <p:nvPr/>
        </p:nvSpPr>
        <p:spPr>
          <a:xfrm>
            <a:off x="900076" y="1283499"/>
            <a:ext cx="58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B536E-F9CC-40F4-BF22-015B74D04EAD}"/>
              </a:ext>
            </a:extLst>
          </p:cNvPr>
          <p:cNvSpPr txBox="1"/>
          <p:nvPr/>
        </p:nvSpPr>
        <p:spPr>
          <a:xfrm>
            <a:off x="557562" y="334766"/>
            <a:ext cx="798427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Why we’re here</a:t>
            </a:r>
          </a:p>
          <a:p>
            <a:pPr>
              <a:buChar char="•"/>
            </a:pPr>
            <a:endParaRPr lang="en-US" sz="2000" b="1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B0603020102020204" pitchFamily="34" charset="0"/>
              </a:rPr>
              <a:t>To remind you of the ‘</a:t>
            </a:r>
            <a:r>
              <a:rPr lang="en-US" sz="3200" i="1" dirty="0">
                <a:latin typeface="Franklin Gothic Medium" panose="020B0603020102020204" pitchFamily="34" charset="0"/>
              </a:rPr>
              <a:t>why?’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B0603020102020204" pitchFamily="34" charset="0"/>
              </a:rPr>
              <a:t>The vision: Our Minds Our Future manifesto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Medium" panose="020B0603020102020204" pitchFamily="34" charset="0"/>
              </a:rPr>
              <a:t>The reality: our priorities for how to get there</a:t>
            </a:r>
          </a:p>
          <a:p>
            <a:pPr>
              <a:buChar char="•"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>
              <a:latin typeface="Franklin Gothic Medium" panose="020B06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3A324-1A8A-1E4A-8AD4-1E6B11D0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1" y="5830407"/>
            <a:ext cx="2362329" cy="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2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1186001" y="484056"/>
            <a:ext cx="6771998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Quick icebreaker</a:t>
            </a:r>
            <a:endParaRPr lang="en-US" sz="2000" b="1" dirty="0">
              <a:latin typeface="Franklin Gothic Medium" panose="020B0603020102020204" pitchFamily="34" charset="0"/>
            </a:endParaRPr>
          </a:p>
          <a:p>
            <a:pPr algn="ctr"/>
            <a:endParaRPr lang="en-US" sz="2000" b="1" dirty="0">
              <a:latin typeface="Franklin Gothic Medium" panose="020B0603020102020204" pitchFamily="34" charset="0"/>
            </a:endParaRPr>
          </a:p>
          <a:p>
            <a:pPr algn="ctr"/>
            <a:endParaRPr lang="en-US" sz="2000" b="1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b="1" dirty="0">
                <a:latin typeface="Franklin Gothic Medium" panose="020B0603020102020204" pitchFamily="34" charset="0"/>
              </a:rPr>
              <a:t>Coming out of the pandemic – what do you think are the biggest challenges and how will we overcome them?</a:t>
            </a:r>
          </a:p>
          <a:p>
            <a:pPr algn="ctr"/>
            <a:endParaRPr lang="en-US" sz="3600" b="1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i="1" dirty="0">
                <a:latin typeface="Franklin Gothic Medium" panose="020B0603020102020204" pitchFamily="34" charset="0"/>
              </a:rPr>
              <a:t>Type your answer in the chat box.</a:t>
            </a:r>
          </a:p>
          <a:p>
            <a:pPr>
              <a:buChar char="•"/>
            </a:pPr>
            <a:endParaRPr lang="en-US" sz="2000" dirty="0"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387692" y="1386439"/>
            <a:ext cx="444629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Young people’s lives have turned upside down!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Professionals are burned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Recent budget all but ignored increased CYP mental health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We’re hopeful about power of local and opportunities for ICSs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Government consultation on new mental health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Medium" panose="020B0603020102020204" pitchFamily="34" charset="0"/>
              </a:rPr>
              <a:t>Only way forward is together!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F2495F-FDA7-7942-AA42-E01A64B9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9119">
            <a:off x="5154964" y="402182"/>
            <a:ext cx="3583952" cy="506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6BDB9-5719-FE48-B286-78BB03C7E182}"/>
              </a:ext>
            </a:extLst>
          </p:cNvPr>
          <p:cNvSpPr txBox="1"/>
          <p:nvPr/>
        </p:nvSpPr>
        <p:spPr>
          <a:xfrm>
            <a:off x="387692" y="186102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Lay of the land</a:t>
            </a:r>
            <a:endParaRPr lang="en-US" sz="2000" b="1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918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1338401" y="1068256"/>
            <a:ext cx="677199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dirty="0">
              <a:latin typeface="Franklin Gothic Medium" panose="020B0603020102020204" pitchFamily="34" charset="0"/>
            </a:endParaRPr>
          </a:p>
          <a:p>
            <a:pPr algn="ctr"/>
            <a:endParaRPr lang="en-US" sz="2000" b="1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4800" b="1" dirty="0">
                <a:latin typeface="Franklin Gothic Medium" panose="020B0603020102020204" pitchFamily="34" charset="0"/>
              </a:rPr>
              <a:t>Young people want to be involved - and have a right to be - but we’re not always!</a:t>
            </a:r>
            <a:endParaRPr lang="en-US" sz="4800" i="1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3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1D5A-1B37-4542-A23C-B7F397C403B4}"/>
              </a:ext>
            </a:extLst>
          </p:cNvPr>
          <p:cNvSpPr/>
          <p:nvPr/>
        </p:nvSpPr>
        <p:spPr>
          <a:xfrm>
            <a:off x="1025011" y="4482273"/>
            <a:ext cx="70939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i="1" dirty="0">
                <a:latin typeface="Franklin Gothic Medium" panose="020B0603020102020204" pitchFamily="34" charset="0"/>
              </a:rPr>
              <a:t>"The service is designed to </a:t>
            </a:r>
            <a:r>
              <a:rPr lang="en-US" sz="1600" b="1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improve, prevent, diagnose </a:t>
            </a:r>
            <a:r>
              <a:rPr lang="en-US" sz="1600" b="1" i="1" u="sng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and</a:t>
            </a:r>
            <a:r>
              <a:rPr lang="en-US" sz="1600" b="1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 treat </a:t>
            </a:r>
            <a:r>
              <a:rPr lang="en-US" sz="1600" b="1" i="1" dirty="0">
                <a:latin typeface="Franklin Gothic Medium" panose="020B0603020102020204" pitchFamily="34" charset="0"/>
              </a:rPr>
              <a:t>both physical and </a:t>
            </a:r>
            <a:r>
              <a:rPr lang="en-US" sz="1600" b="1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mental health </a:t>
            </a:r>
            <a:r>
              <a:rPr lang="en-US" sz="1600" b="1" i="1" dirty="0">
                <a:latin typeface="Franklin Gothic Medium" panose="020B0603020102020204" pitchFamily="34" charset="0"/>
              </a:rPr>
              <a:t>problems with equal regard. It has a duty to each and every individual that it serves and must </a:t>
            </a:r>
            <a:r>
              <a:rPr lang="en-US" sz="1600" b="1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respect their human rights</a:t>
            </a:r>
            <a:r>
              <a:rPr lang="en-US" sz="1600" b="1" i="1" dirty="0">
                <a:latin typeface="Franklin Gothic Medium" panose="020B0603020102020204" pitchFamily="34" charset="0"/>
              </a:rPr>
              <a:t>."</a:t>
            </a:r>
            <a:r>
              <a:rPr lang="en-US" sz="1600" dirty="0">
                <a:latin typeface="Franklin Gothic Medium" panose="020B0603020102020204" pitchFamily="34" charset="0"/>
              </a:rPr>
              <a:t>​</a:t>
            </a:r>
          </a:p>
          <a:p>
            <a:pPr fontAlgn="base"/>
            <a:r>
              <a:rPr lang="en-US" sz="1100" dirty="0">
                <a:latin typeface="Franklin Gothic Medium" panose="020B0603020102020204" pitchFamily="34" charset="0"/>
              </a:rPr>
              <a:t>​</a:t>
            </a:r>
          </a:p>
          <a:p>
            <a:pPr algn="ctr" fontAlgn="base"/>
            <a:r>
              <a:rPr lang="en-US" sz="1600" dirty="0">
                <a:latin typeface="Franklin Gothic Medium" panose="020B0603020102020204" pitchFamily="34" charset="0"/>
              </a:rPr>
              <a:t>NHS Constitution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9D6C8-BDE3-7C4E-8B13-29E7A766E5C7}"/>
              </a:ext>
            </a:extLst>
          </p:cNvPr>
          <p:cNvSpPr/>
          <p:nvPr/>
        </p:nvSpPr>
        <p:spPr>
          <a:xfrm>
            <a:off x="351957" y="342159"/>
            <a:ext cx="84400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A rights-based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C749F-28EA-024B-A1D6-6189E5AD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EFCFD-C518-E447-837C-9E07D0D247EF}"/>
              </a:ext>
            </a:extLst>
          </p:cNvPr>
          <p:cNvSpPr txBox="1"/>
          <p:nvPr/>
        </p:nvSpPr>
        <p:spPr>
          <a:xfrm>
            <a:off x="387692" y="1461956"/>
            <a:ext cx="802887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Young people have the right to </a:t>
            </a:r>
            <a:r>
              <a:rPr lang="en-US" sz="2400" b="1" dirty="0">
                <a:latin typeface="Franklin Gothic Medium" panose="020B0603020102020204" pitchFamily="34" charset="0"/>
              </a:rPr>
              <a:t>”the highest attainable standard of physical and mental health</a:t>
            </a:r>
            <a:r>
              <a:rPr lang="en-US" sz="2400" dirty="0">
                <a:latin typeface="Franklin Gothic Medium" panose="020B0603020102020204" pitchFamily="34" charset="0"/>
              </a:rPr>
              <a:t>” (UNCESCR)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And to be </a:t>
            </a:r>
            <a:r>
              <a:rPr lang="en-US" sz="2400" b="1" dirty="0">
                <a:latin typeface="Franklin Gothic Medium" panose="020B0603020102020204" pitchFamily="34" charset="0"/>
              </a:rPr>
              <a:t>involved in decisions </a:t>
            </a:r>
            <a:r>
              <a:rPr lang="en-US" sz="2400" dirty="0">
                <a:latin typeface="Franklin Gothic Medium" panose="020B0603020102020204" pitchFamily="34" charset="0"/>
              </a:rPr>
              <a:t>that affect them– at the individual and the system level (UNCRC)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And we make </a:t>
            </a:r>
            <a:r>
              <a:rPr lang="en-US" sz="2400" b="1" dirty="0">
                <a:latin typeface="Franklin Gothic Medium" panose="020B0603020102020204" pitchFamily="34" charset="0"/>
              </a:rPr>
              <a:t>better decisions &amp; policies </a:t>
            </a:r>
            <a:r>
              <a:rPr lang="en-US" sz="2400" dirty="0">
                <a:latin typeface="Franklin Gothic Medium" panose="020B0603020102020204" pitchFamily="34" charset="0"/>
              </a:rPr>
              <a:t>when we’re led by them!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81;p31">
            <a:extLst>
              <a:ext uri="{FF2B5EF4-FFF2-40B4-BE49-F238E27FC236}">
                <a16:creationId xmlns:a16="http://schemas.microsoft.com/office/drawing/2014/main" id="{35A62902-2C0B-B24A-AD74-593C492C7DF6}"/>
              </a:ext>
            </a:extLst>
          </p:cNvPr>
          <p:cNvSpPr txBox="1"/>
          <p:nvPr/>
        </p:nvSpPr>
        <p:spPr>
          <a:xfrm>
            <a:off x="224309" y="178385"/>
            <a:ext cx="8750358" cy="72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5400"/>
            </a:pPr>
            <a:r>
              <a:rPr lang="en-US" sz="3600" b="1" i="0" u="none" strike="noStrike" cap="none" dirty="0">
                <a:solidFill>
                  <a:srgbClr val="842A8A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The Our Minds Our Future Manifesto</a:t>
            </a:r>
            <a:br>
              <a:rPr lang="en-US" sz="3600" b="1" i="0" u="none" strike="noStrike" cap="none" dirty="0">
                <a:solidFill>
                  <a:srgbClr val="842A8A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</a:br>
            <a:r>
              <a:rPr lang="en-GB" sz="1800" dirty="0" err="1">
                <a:solidFill>
                  <a:srgbClr val="FF0000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ourmindsourfuture.uk</a:t>
            </a:r>
            <a:r>
              <a:rPr lang="en-GB" sz="1800" dirty="0">
                <a:solidFill>
                  <a:srgbClr val="FF0000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england</a:t>
            </a:r>
            <a:endParaRPr lang="en-GB" sz="1600" dirty="0">
              <a:solidFill>
                <a:srgbClr val="FF0000"/>
              </a:solidFill>
              <a:latin typeface="Franklin Gothic Medium" panose="020B0603020102020204" pitchFamily="34" charset="0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600" b="1" i="0" u="none" strike="noStrike" cap="none" dirty="0">
              <a:solidFill>
                <a:srgbClr val="842A8A"/>
              </a:solidFill>
              <a:latin typeface="Franklin Gothic Medium" panose="020B060302010202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10" name="Google Shape;282;p31">
            <a:extLst>
              <a:ext uri="{FF2B5EF4-FFF2-40B4-BE49-F238E27FC236}">
                <a16:creationId xmlns:a16="http://schemas.microsoft.com/office/drawing/2014/main" id="{99304C4B-0E16-424E-9955-E7470FA0CF6E}"/>
              </a:ext>
            </a:extLst>
          </p:cNvPr>
          <p:cNvSpPr txBox="1"/>
          <p:nvPr/>
        </p:nvSpPr>
        <p:spPr>
          <a:xfrm>
            <a:off x="719550" y="1024466"/>
            <a:ext cx="7704900" cy="33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600" i="1" u="none" strike="noStrike" cap="none" dirty="0">
                <a:solidFill>
                  <a:srgbClr val="000000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We want </a:t>
            </a:r>
            <a:r>
              <a:rPr lang="en-US" sz="1600" i="1" u="none" strike="noStrike" cap="none" dirty="0">
                <a:solidFill>
                  <a:schemeClr val="dk1"/>
                </a:solidFill>
                <a:latin typeface="Franklin Gothic Medium" panose="020B0603020102020204" pitchFamily="34" charset="0"/>
                <a:ea typeface="Work Sans"/>
                <a:cs typeface="Work Sans"/>
                <a:sym typeface="Work Sans"/>
              </a:rPr>
              <a:t>a rights-based approach to mental health care. This means:</a:t>
            </a:r>
            <a:endParaRPr sz="1600" i="1" u="none" strike="noStrike" cap="none" dirty="0">
              <a:solidFill>
                <a:schemeClr val="dk1"/>
              </a:solidFill>
              <a:latin typeface="Franklin Gothic Medium" panose="020B0603020102020204" pitchFamily="34" charset="0"/>
              <a:ea typeface="Work Sans"/>
              <a:cs typeface="Work Sans"/>
              <a:sym typeface="Work Sans"/>
            </a:endParaRPr>
          </a:p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4;p31">
            <a:extLst>
              <a:ext uri="{FF2B5EF4-FFF2-40B4-BE49-F238E27FC236}">
                <a16:creationId xmlns:a16="http://schemas.microsoft.com/office/drawing/2014/main" id="{F394B6DB-24AE-0041-BAA6-6D5A24675A3A}"/>
              </a:ext>
            </a:extLst>
          </p:cNvPr>
          <p:cNvSpPr txBox="1"/>
          <p:nvPr/>
        </p:nvSpPr>
        <p:spPr>
          <a:xfrm>
            <a:off x="224309" y="1271050"/>
            <a:ext cx="8513291" cy="558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Experts who understand </a:t>
            </a:r>
            <a:r>
              <a:rPr lang="en-GB" sz="1900" dirty="0">
                <a:latin typeface="Franklin Gothic Medium" panose="020B0603020102020204" pitchFamily="34" charset="0"/>
              </a:rPr>
              <a:t>the unique issues facing young people in today’s world.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Services made for us </a:t>
            </a:r>
            <a:r>
              <a:rPr lang="en-GB" sz="1900" dirty="0">
                <a:latin typeface="Franklin Gothic Medium" panose="020B0603020102020204" pitchFamily="34" charset="0"/>
              </a:rPr>
              <a:t>- online and in-person, in schools, colleges and unis, and informal settings like youth clubs, drop-ins and text-based support.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Services made with us</a:t>
            </a:r>
            <a:r>
              <a:rPr lang="en-GB" sz="1900" dirty="0">
                <a:latin typeface="Franklin Gothic Medium" panose="020B0603020102020204" pitchFamily="34" charset="0"/>
              </a:rPr>
              <a:t> so we’re part of decisions being made about our own mental health care and the wider system. 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Equity, diversity &amp; accessibility, </a:t>
            </a:r>
            <a:r>
              <a:rPr lang="en-GB" sz="1900" dirty="0">
                <a:latin typeface="Franklin Gothic Medium" panose="020B0603020102020204" pitchFamily="34" charset="0"/>
              </a:rPr>
              <a:t>making sure services cater to everyone, accounting for differences and preferences.</a:t>
            </a:r>
            <a:endParaRPr lang="en-GB" sz="1900" i="1" dirty="0">
              <a:latin typeface="Franklin Gothic Medium" panose="020B0603020102020204" pitchFamily="34" charset="0"/>
            </a:endParaRP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Help when we need It, </a:t>
            </a:r>
            <a:r>
              <a:rPr lang="en-GB" sz="1900" dirty="0">
                <a:latin typeface="Franklin Gothic Medium" panose="020B0603020102020204" pitchFamily="34" charset="0"/>
              </a:rPr>
              <a:t>avoiding long waiting lists, arbitrary thresholds and cut-offs.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Education &amp; training for all</a:t>
            </a:r>
            <a:r>
              <a:rPr lang="en-GB" sz="1900" dirty="0">
                <a:latin typeface="Franklin Gothic Medium" panose="020B0603020102020204" pitchFamily="34" charset="0"/>
              </a:rPr>
              <a:t> – so young people and all professionals working with us understand mental health and where to get help.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r>
              <a:rPr lang="en-GB" sz="1900" b="1" dirty="0">
                <a:latin typeface="Franklin Gothic Medium" panose="020B0603020102020204" pitchFamily="34" charset="0"/>
              </a:rPr>
              <a:t>A ‘whole life approach’ to mental health </a:t>
            </a:r>
            <a:r>
              <a:rPr lang="en-GB" sz="1900" dirty="0">
                <a:latin typeface="Franklin Gothic Medium" panose="020B0603020102020204" pitchFamily="34" charset="0"/>
              </a:rPr>
              <a:t>that extends beyond the counsellors office or clinic, to offer individualised support with the economic, social and cultural issues that affect our wellbeing.</a:t>
            </a:r>
          </a:p>
          <a:p>
            <a:pPr marL="419100" lvl="0" indent="-342900">
              <a:lnSpc>
                <a:spcPct val="115000"/>
              </a:lnSpc>
              <a:buClr>
                <a:schemeClr val="dk1"/>
              </a:buClr>
              <a:buSzPct val="110000"/>
              <a:buAutoNum type="arabicPeriod"/>
            </a:pPr>
            <a:endParaRPr lang="en-GB" sz="1900" dirty="0">
              <a:solidFill>
                <a:schemeClr val="dk1"/>
              </a:solidFill>
              <a:latin typeface="Franklin Gothic Medium" panose="020B0603020102020204" pitchFamily="34" charset="0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3451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557561" y="484056"/>
            <a:ext cx="802887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Our current priorities</a:t>
            </a:r>
            <a:endParaRPr lang="en-US" sz="2000" b="1" dirty="0">
              <a:latin typeface="Work Sans" pitchFamily="2" charset="77"/>
            </a:endParaRPr>
          </a:p>
          <a:p>
            <a:pPr algn="ctr"/>
            <a:endParaRPr lang="en-US" sz="2000" b="1" dirty="0">
              <a:latin typeface="Work Sans" pitchFamily="2" charset="77"/>
            </a:endParaRPr>
          </a:p>
          <a:p>
            <a:pPr>
              <a:buChar char="•"/>
            </a:pPr>
            <a:r>
              <a:rPr lang="en-US" sz="2400" b="1" dirty="0">
                <a:latin typeface="Franklin Gothic Medium" panose="020B0603020102020204" pitchFamily="34" charset="0"/>
              </a:rPr>
              <a:t>  Fund the Hubs! </a:t>
            </a:r>
            <a:r>
              <a:rPr lang="en-US" sz="2400" dirty="0">
                <a:latin typeface="Franklin Gothic Medium" panose="020B0603020102020204" pitchFamily="34" charset="0"/>
              </a:rPr>
              <a:t>A joint call for a national rollout of ‘early support hubs’</a:t>
            </a: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/>
          </a:p>
          <a:p>
            <a:pPr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97A215-B505-1E44-A497-710ACC2B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2" y="4486404"/>
            <a:ext cx="8472896" cy="23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7E3359-868D-7F41-B9AC-EBBADA9C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21" y="2243512"/>
            <a:ext cx="3378200" cy="25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B4E37-D780-3D4E-AD3B-015FB06D52D6}"/>
              </a:ext>
            </a:extLst>
          </p:cNvPr>
          <p:cNvSpPr txBox="1"/>
          <p:nvPr/>
        </p:nvSpPr>
        <p:spPr>
          <a:xfrm>
            <a:off x="200025" y="270934"/>
            <a:ext cx="8743949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b="1" dirty="0">
                <a:solidFill>
                  <a:srgbClr val="842A8A"/>
                </a:solidFill>
                <a:latin typeface="Franklin Gothic Medium" panose="020B0603020102020204" pitchFamily="34" charset="0"/>
              </a:rPr>
              <a:t>Early support hubs/YIACS</a:t>
            </a:r>
            <a:endParaRPr lang="en-US" sz="2000" b="1" dirty="0">
              <a:latin typeface="Work Sans" pitchFamily="2" charset="77"/>
            </a:endParaRPr>
          </a:p>
          <a:p>
            <a:pPr algn="ctr"/>
            <a:endParaRPr lang="en-US" sz="2000" i="1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2400" i="1" dirty="0">
                <a:latin typeface="Franklin Gothic Medium" panose="020B0603020102020204" pitchFamily="34" charset="0"/>
              </a:rPr>
              <a:t>”</a:t>
            </a:r>
            <a:r>
              <a:rPr lang="en-US" sz="2400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I</a:t>
            </a:r>
            <a:r>
              <a:rPr lang="en-GB" sz="2400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 was diagnosed with anorexia, but because I was still a ‘healthy’ weight, I couldn’t access support... In the end I was forced to pay for private treatment.</a:t>
            </a:r>
            <a:r>
              <a:rPr lang="en-US" sz="2400" i="1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”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  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Hubs are:</a:t>
            </a: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 Youth-friendly, non-clinical setting, tailored to young people</a:t>
            </a: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 Easy to access – travel links, walk-in </a:t>
            </a:r>
          </a:p>
          <a:p>
            <a:pPr>
              <a:buChar char="•"/>
            </a:pPr>
            <a:r>
              <a:rPr lang="en-US" sz="2400" dirty="0">
                <a:latin typeface="Franklin Gothic Medium" panose="020B0603020102020204" pitchFamily="34" charset="0"/>
              </a:rPr>
              <a:t> No wrong door, no thresholds, self-referral</a:t>
            </a:r>
          </a:p>
          <a:p>
            <a:endParaRPr lang="en-US" sz="3200" dirty="0">
              <a:latin typeface="Franklin Gothic Medium" panose="020B0603020102020204" pitchFamily="34" charset="0"/>
            </a:endParaRPr>
          </a:p>
          <a:p>
            <a:r>
              <a:rPr lang="en-US" sz="2400" dirty="0">
                <a:latin typeface="Franklin Gothic Medium" panose="020B0603020102020204" pitchFamily="34" charset="0"/>
              </a:rPr>
              <a:t>180 Youth Access members (64 YIACS) cater to 145,000 young people – imagine a full rollout!</a:t>
            </a:r>
          </a:p>
          <a:p>
            <a:endParaRPr lang="en-US" sz="2400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3200" i="1" dirty="0">
              <a:latin typeface="Franklin Gothic Medium" panose="020B0603020102020204" pitchFamily="34" charset="0"/>
            </a:endParaRPr>
          </a:p>
          <a:p>
            <a:pPr>
              <a:buChar char="•"/>
            </a:pPr>
            <a:endParaRPr lang="en-US" sz="2000" dirty="0"/>
          </a:p>
          <a:p>
            <a:pPr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11E36-6E56-B746-AAC5-98563005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" y="5678478"/>
            <a:ext cx="2362329" cy="9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724"/>
      </p:ext>
    </p:extLst>
  </p:cSld>
  <p:clrMapOvr>
    <a:masterClrMapping/>
  </p:clrMapOvr>
</p:sld>
</file>

<file path=ppt/theme/theme1.xml><?xml version="1.0" encoding="utf-8"?>
<a:theme xmlns:a="http://schemas.openxmlformats.org/drawingml/2006/main" name="YA house style">
  <a:themeElements>
    <a:clrScheme name="YA house sty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55D7F46C6FF4FB3978D5E24B3989D" ma:contentTypeVersion="10" ma:contentTypeDescription="Create a new document." ma:contentTypeScope="" ma:versionID="14e2bef0742bf35badbac0dc5584b29c">
  <xsd:schema xmlns:xsd="http://www.w3.org/2001/XMLSchema" xmlns:xs="http://www.w3.org/2001/XMLSchema" xmlns:p="http://schemas.microsoft.com/office/2006/metadata/properties" xmlns:ns2="d9eb1909-007d-4efa-a205-25d7a0e184d0" xmlns:ns3="e2937890-22aa-49cd-b0a0-12dc8e744088" targetNamespace="http://schemas.microsoft.com/office/2006/metadata/properties" ma:root="true" ma:fieldsID="deaba8383f80aeb61991ad2c94c252fc" ns2:_="" ns3:_="">
    <xsd:import namespace="d9eb1909-007d-4efa-a205-25d7a0e184d0"/>
    <xsd:import namespace="e2937890-22aa-49cd-b0a0-12dc8e7440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b1909-007d-4efa-a205-25d7a0e184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37890-22aa-49cd-b0a0-12dc8e744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B6DD9-3DCB-44E1-A5AA-53C1EB689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EC1F0D-06EC-409D-A24D-36152815AEC0}">
  <ds:schemaRefs>
    <ds:schemaRef ds:uri="http://schemas.openxmlformats.org/package/2006/metadata/core-properties"/>
    <ds:schemaRef ds:uri="http://www.w3.org/XML/1998/namespace"/>
    <ds:schemaRef ds:uri="e2937890-22aa-49cd-b0a0-12dc8e74408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d9eb1909-007d-4efa-a205-25d7a0e184d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1FABA0-6A89-4D8A-8C3A-179DD830A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b1909-007d-4efa-a205-25d7a0e184d0"/>
    <ds:schemaRef ds:uri="e2937890-22aa-49cd-b0a0-12dc8e744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36031</TotalTime>
  <Words>1009</Words>
  <Application>Microsoft Macintosh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Source Sans Pro</vt:lpstr>
      <vt:lpstr>Franklin Gothic Medium</vt:lpstr>
      <vt:lpstr>National 2 Condensed</vt:lpstr>
      <vt:lpstr>Calibri</vt:lpstr>
      <vt:lpstr>Franklin Gothic</vt:lpstr>
      <vt:lpstr>Arial</vt:lpstr>
      <vt:lpstr>Work Sans</vt:lpstr>
      <vt:lpstr>YA house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Kahra</dc:creator>
  <cp:lastModifiedBy>Kahra Wayland-Larty</cp:lastModifiedBy>
  <cp:revision>60</cp:revision>
  <cp:lastPrinted>2021-04-09T16:49:01Z</cp:lastPrinted>
  <dcterms:modified xsi:type="dcterms:W3CDTF">2022-03-09T11:22:33Z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0x0101009E555D7F46C6FF4FB3978D5E24B3989D</vt:lpwstr>
  </property>
</Properties>
</file>