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5143500" cx="9144000"/>
  <p:notesSz cx="6858000" cy="9144000"/>
  <p:embeddedFontLst>
    <p:embeddedFont>
      <p:font typeface="Montserrat"/>
      <p:regular r:id="rId23"/>
      <p:bold r:id="rId24"/>
      <p:italic r:id="rId25"/>
      <p:boldItalic r:id="rId26"/>
    </p:embeddedFont>
    <p:embeddedFont>
      <p:font typeface="Oswald"/>
      <p:regular r:id="rId27"/>
      <p:bold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Montserrat-bold.fntdata"/><Relationship Id="rId23" Type="http://schemas.openxmlformats.org/officeDocument/2006/relationships/font" Target="fonts/Montserrat-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ontserrat-boldItalic.fntdata"/><Relationship Id="rId25" Type="http://schemas.openxmlformats.org/officeDocument/2006/relationships/font" Target="fonts/Montserrat-italic.fntdata"/><Relationship Id="rId28" Type="http://schemas.openxmlformats.org/officeDocument/2006/relationships/font" Target="fonts/Oswald-bold.fntdata"/><Relationship Id="rId27" Type="http://schemas.openxmlformats.org/officeDocument/2006/relationships/font" Target="fonts/Oswald-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iicsa.org.uk/investigations-research/investigations/child-sexual-exploitation-by-groups-and-gangs" TargetMode="External"/><Relationship Id="rId3" Type="http://schemas.openxmlformats.org/officeDocument/2006/relationships/hyperlink" Target="https://www.iicsa.org.uk/investigations-research/investigations/sexual-abuse-in-residential-schools"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10f411d0d0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g10f411d0d04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Clr>
                <a:schemeClr val="dk1"/>
              </a:buClr>
              <a:buSzPts val="1100"/>
              <a:buFont typeface="Arial"/>
              <a:buNone/>
            </a:pPr>
            <a:r>
              <a:t/>
            </a:r>
            <a:endParaRPr sz="1100">
              <a:solidFill>
                <a:schemeClr val="dk1"/>
              </a:solidFill>
            </a:endParaRPr>
          </a:p>
          <a:p>
            <a:pPr indent="-298450" lvl="0" marL="457200" rtl="0" algn="just">
              <a:spcBef>
                <a:spcPts val="0"/>
              </a:spcBef>
              <a:spcAft>
                <a:spcPts val="0"/>
              </a:spcAft>
              <a:buClr>
                <a:schemeClr val="dk1"/>
              </a:buClr>
              <a:buSzPts val="1100"/>
              <a:buChar char="-"/>
            </a:pPr>
            <a:r>
              <a:rPr i="1" lang="en-GB" sz="1100">
                <a:solidFill>
                  <a:schemeClr val="dk1"/>
                </a:solidFill>
              </a:rPr>
              <a:t>Thank the audience for inviting/enabling you to speak and share information about the Independent Inquiry into Child Sexual Abuse.</a:t>
            </a:r>
            <a:endParaRPr i="1" sz="1100">
              <a:solidFill>
                <a:schemeClr val="dk1"/>
              </a:solidFill>
            </a:endParaRPr>
          </a:p>
          <a:p>
            <a:pPr indent="-298450" lvl="0" marL="457200" rtl="0" algn="just">
              <a:spcBef>
                <a:spcPts val="0"/>
              </a:spcBef>
              <a:spcAft>
                <a:spcPts val="0"/>
              </a:spcAft>
              <a:buClr>
                <a:schemeClr val="dk1"/>
              </a:buClr>
              <a:buSzPts val="1100"/>
              <a:buChar char="-"/>
            </a:pPr>
            <a:r>
              <a:rPr i="1" lang="en-GB" sz="1100">
                <a:solidFill>
                  <a:schemeClr val="dk1"/>
                </a:solidFill>
              </a:rPr>
              <a:t>Introduce yourself and your role.</a:t>
            </a:r>
            <a:endParaRPr i="1" sz="1100">
              <a:solidFill>
                <a:schemeClr val="dk1"/>
              </a:solidFill>
            </a:endParaRPr>
          </a:p>
          <a:p>
            <a:pPr indent="-298450" lvl="0" marL="457200" rtl="0" algn="just">
              <a:spcBef>
                <a:spcPts val="0"/>
              </a:spcBef>
              <a:spcAft>
                <a:spcPts val="0"/>
              </a:spcAft>
              <a:buClr>
                <a:schemeClr val="dk1"/>
              </a:buClr>
              <a:buSzPts val="1100"/>
              <a:buChar char="-"/>
            </a:pPr>
            <a:r>
              <a:rPr i="1" lang="en-GB" sz="1100">
                <a:solidFill>
                  <a:schemeClr val="dk1"/>
                </a:solidFill>
              </a:rPr>
              <a:t>Objectives of session</a:t>
            </a:r>
            <a:endParaRPr i="1" sz="1100">
              <a:solidFill>
                <a:schemeClr val="dk1"/>
              </a:solidFill>
            </a:endParaRPr>
          </a:p>
          <a:p>
            <a:pPr indent="-298450" lvl="0" marL="457200" rtl="0" algn="just">
              <a:spcBef>
                <a:spcPts val="0"/>
              </a:spcBef>
              <a:spcAft>
                <a:spcPts val="0"/>
              </a:spcAft>
              <a:buClr>
                <a:schemeClr val="dk1"/>
              </a:buClr>
              <a:buSzPts val="1100"/>
              <a:buChar char="-"/>
            </a:pPr>
            <a:r>
              <a:rPr i="1" lang="en-GB" sz="1100">
                <a:solidFill>
                  <a:schemeClr val="dk1"/>
                </a:solidFill>
              </a:rPr>
              <a:t>Trigger warning</a:t>
            </a:r>
            <a:endParaRPr i="1" sz="1100">
              <a:solidFill>
                <a:schemeClr val="dk1"/>
              </a:solidFill>
            </a:endParaRPr>
          </a:p>
          <a:p>
            <a:pPr indent="0" lvl="0" marL="457200" rtl="0" algn="just">
              <a:spcBef>
                <a:spcPts val="0"/>
              </a:spcBef>
              <a:spcAft>
                <a:spcPts val="0"/>
              </a:spcAft>
              <a:buNone/>
            </a:pPr>
            <a:r>
              <a:t/>
            </a:r>
            <a:endParaRPr i="1" sz="11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Clr>
                <a:schemeClr val="dk1"/>
              </a:buClr>
              <a:buSzPts val="1100"/>
              <a:buFont typeface="Arial"/>
              <a:buNone/>
            </a:pPr>
            <a:r>
              <a:t/>
            </a:r>
            <a:endParaRPr sz="1100">
              <a:solidFill>
                <a:schemeClr val="dk1"/>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1174af1e252_0_26:notes"/>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1174af1e252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457200" rtl="0" algn="just">
              <a:spcBef>
                <a:spcPts val="0"/>
              </a:spcBef>
              <a:spcAft>
                <a:spcPts val="0"/>
              </a:spcAft>
              <a:buNone/>
            </a:pPr>
            <a:r>
              <a:rPr b="1" lang="en-GB"/>
              <a:t>Key messages</a:t>
            </a:r>
            <a:endParaRPr b="1"/>
          </a:p>
          <a:p>
            <a:pPr indent="-298450" lvl="0" marL="457200" rtl="0" algn="just">
              <a:spcBef>
                <a:spcPts val="0"/>
              </a:spcBef>
              <a:spcAft>
                <a:spcPts val="0"/>
              </a:spcAft>
              <a:buSzPts val="1100"/>
              <a:buChar char="●"/>
            </a:pPr>
            <a:r>
              <a:t/>
            </a:r>
            <a:endParaRPr/>
          </a:p>
          <a:p>
            <a:pPr indent="0" lvl="0" marL="457200" rtl="0" algn="just">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1175f3288a7_1_0:notes"/>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1175f3288a7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457200" rtl="0" algn="just">
              <a:spcBef>
                <a:spcPts val="0"/>
              </a:spcBef>
              <a:spcAft>
                <a:spcPts val="0"/>
              </a:spcAft>
              <a:buNone/>
            </a:pPr>
            <a:r>
              <a:rPr b="1" lang="en-GB"/>
              <a:t>Key messages</a:t>
            </a:r>
            <a:endParaRPr b="1"/>
          </a:p>
          <a:p>
            <a:pPr indent="-298450" lvl="0" marL="457200" rtl="0" algn="just">
              <a:spcBef>
                <a:spcPts val="0"/>
              </a:spcBef>
              <a:spcAft>
                <a:spcPts val="0"/>
              </a:spcAft>
              <a:buSzPts val="1100"/>
              <a:buChar char="●"/>
            </a:pPr>
            <a:r>
              <a:t/>
            </a:r>
            <a:endParaRPr/>
          </a:p>
          <a:p>
            <a:pPr indent="0" lvl="0" marL="457200" rtl="0" algn="just">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1174af1e252_0_37:notes"/>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1174af1e252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457200" rtl="0" algn="just">
              <a:spcBef>
                <a:spcPts val="0"/>
              </a:spcBef>
              <a:spcAft>
                <a:spcPts val="0"/>
              </a:spcAft>
              <a:buNone/>
            </a:pPr>
            <a:r>
              <a:rPr b="1" lang="en-GB"/>
              <a:t>Key messages</a:t>
            </a:r>
            <a:endParaRPr b="1"/>
          </a:p>
          <a:p>
            <a:pPr indent="-298450" lvl="0" marL="457200" rtl="0" algn="just">
              <a:spcBef>
                <a:spcPts val="0"/>
              </a:spcBef>
              <a:spcAft>
                <a:spcPts val="0"/>
              </a:spcAft>
              <a:buSzPts val="1100"/>
              <a:buChar char="●"/>
            </a:pPr>
            <a:r>
              <a:t/>
            </a:r>
            <a:endParaRPr/>
          </a:p>
          <a:p>
            <a:pPr indent="0" lvl="0" marL="457200" rtl="0" algn="just">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1174af1e252_0_44:notes"/>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1174af1e252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457200" rtl="0" algn="just">
              <a:spcBef>
                <a:spcPts val="0"/>
              </a:spcBef>
              <a:spcAft>
                <a:spcPts val="0"/>
              </a:spcAft>
              <a:buNone/>
            </a:pPr>
            <a:r>
              <a:rPr b="1" lang="en-GB"/>
              <a:t>Key messages</a:t>
            </a:r>
            <a:endParaRPr b="1"/>
          </a:p>
          <a:p>
            <a:pPr indent="-298450" lvl="0" marL="457200" rtl="0" algn="just">
              <a:spcBef>
                <a:spcPts val="0"/>
              </a:spcBef>
              <a:spcAft>
                <a:spcPts val="0"/>
              </a:spcAft>
              <a:buSzPts val="1100"/>
              <a:buChar char="●"/>
            </a:pPr>
            <a:r>
              <a:t/>
            </a:r>
            <a:endParaRPr/>
          </a:p>
          <a:p>
            <a:pPr indent="0" lvl="0" marL="457200" rtl="0" algn="just">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1181b3136df_0_0:notes"/>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1181b3136d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457200" rtl="0" algn="just">
              <a:spcBef>
                <a:spcPts val="0"/>
              </a:spcBef>
              <a:spcAft>
                <a:spcPts val="0"/>
              </a:spcAft>
              <a:buNone/>
            </a:pPr>
            <a:r>
              <a:rPr b="1" lang="en-GB"/>
              <a:t>Key messages</a:t>
            </a:r>
            <a:endParaRPr b="1"/>
          </a:p>
          <a:p>
            <a:pPr indent="-298450" lvl="0" marL="457200" rtl="0" algn="just">
              <a:spcBef>
                <a:spcPts val="0"/>
              </a:spcBef>
              <a:spcAft>
                <a:spcPts val="0"/>
              </a:spcAft>
              <a:buSzPts val="1100"/>
              <a:buChar char="●"/>
            </a:pPr>
            <a:r>
              <a:t/>
            </a:r>
            <a:endParaRPr/>
          </a:p>
          <a:p>
            <a:pPr indent="0" lvl="0" marL="457200" rtl="0" algn="just">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1174af1e252_0_51:notes"/>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1174af1e252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457200" rtl="0" algn="just">
              <a:spcBef>
                <a:spcPts val="0"/>
              </a:spcBef>
              <a:spcAft>
                <a:spcPts val="0"/>
              </a:spcAft>
              <a:buNone/>
            </a:pPr>
            <a:r>
              <a:rPr b="1" lang="en-GB"/>
              <a:t>Key messages</a:t>
            </a:r>
            <a:endParaRPr b="1"/>
          </a:p>
          <a:p>
            <a:pPr indent="-298450" lvl="0" marL="457200" rtl="0" algn="just">
              <a:spcBef>
                <a:spcPts val="0"/>
              </a:spcBef>
              <a:spcAft>
                <a:spcPts val="0"/>
              </a:spcAft>
              <a:buSzPts val="1100"/>
              <a:buChar char="●"/>
            </a:pPr>
            <a:r>
              <a:t/>
            </a:r>
            <a:endParaRPr/>
          </a:p>
          <a:p>
            <a:pPr indent="0" lvl="0" marL="457200" rtl="0" algn="just">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10dc5366134_0_1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2" name="Google Shape;172;g10dc5366134_0_1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t/>
            </a:r>
            <a:endParaRPr sz="11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Clr>
                <a:schemeClr val="dk1"/>
              </a:buClr>
              <a:buSzPts val="1100"/>
              <a:buFont typeface="Arial"/>
              <a:buNone/>
            </a:pPr>
            <a:r>
              <a:t/>
            </a:r>
            <a:endParaRPr sz="1100">
              <a:solidFill>
                <a:schemeClr val="dk1"/>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10dc5366134_0_1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9" name="Google Shape;179;g10dc5366134_0_1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n-GB" sz="1100">
                <a:solidFill>
                  <a:schemeClr val="dk1"/>
                </a:solidFill>
              </a:rPr>
              <a:t>Call to action?</a:t>
            </a:r>
            <a:endParaRPr sz="11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Clr>
                <a:schemeClr val="dk1"/>
              </a:buClr>
              <a:buSzPts val="1100"/>
              <a:buFont typeface="Arial"/>
              <a:buNone/>
            </a:pPr>
            <a:r>
              <a:t/>
            </a:r>
            <a:endParaRPr sz="1100">
              <a:solidFill>
                <a:schemeClr val="dk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1183310e7c3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0" name="Google Shape;60;g1183310e7c3_2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Clr>
                <a:schemeClr val="dk1"/>
              </a:buClr>
              <a:buSzPts val="1100"/>
              <a:buFont typeface="Arial"/>
              <a:buNone/>
            </a:pPr>
            <a:r>
              <a:t/>
            </a:r>
            <a:endParaRPr sz="1100">
              <a:solidFill>
                <a:schemeClr val="dk1"/>
              </a:solidFill>
            </a:endParaRPr>
          </a:p>
          <a:p>
            <a:pPr indent="-298450" lvl="0" marL="457200" rtl="0" algn="just">
              <a:spcBef>
                <a:spcPts val="0"/>
              </a:spcBef>
              <a:spcAft>
                <a:spcPts val="0"/>
              </a:spcAft>
              <a:buClr>
                <a:schemeClr val="dk1"/>
              </a:buClr>
              <a:buSzPts val="1100"/>
              <a:buChar char="-"/>
            </a:pPr>
            <a:r>
              <a:rPr i="1" lang="en-GB" sz="1100">
                <a:solidFill>
                  <a:schemeClr val="dk1"/>
                </a:solidFill>
              </a:rPr>
              <a:t>Thank the audience for inviting/enabling you to speak and share information about the Independent Inquiry into Child Sexual Abuse.</a:t>
            </a:r>
            <a:endParaRPr i="1" sz="1100">
              <a:solidFill>
                <a:schemeClr val="dk1"/>
              </a:solidFill>
            </a:endParaRPr>
          </a:p>
          <a:p>
            <a:pPr indent="-298450" lvl="0" marL="457200" rtl="0" algn="just">
              <a:spcBef>
                <a:spcPts val="0"/>
              </a:spcBef>
              <a:spcAft>
                <a:spcPts val="0"/>
              </a:spcAft>
              <a:buClr>
                <a:schemeClr val="dk1"/>
              </a:buClr>
              <a:buSzPts val="1100"/>
              <a:buChar char="-"/>
            </a:pPr>
            <a:r>
              <a:rPr i="1" lang="en-GB" sz="1100">
                <a:solidFill>
                  <a:schemeClr val="dk1"/>
                </a:solidFill>
              </a:rPr>
              <a:t>Introduce yourself and your role.</a:t>
            </a:r>
            <a:endParaRPr i="1" sz="1100">
              <a:solidFill>
                <a:schemeClr val="dk1"/>
              </a:solidFill>
            </a:endParaRPr>
          </a:p>
          <a:p>
            <a:pPr indent="-298450" lvl="0" marL="457200" rtl="0" algn="just">
              <a:spcBef>
                <a:spcPts val="0"/>
              </a:spcBef>
              <a:spcAft>
                <a:spcPts val="0"/>
              </a:spcAft>
              <a:buClr>
                <a:schemeClr val="dk1"/>
              </a:buClr>
              <a:buSzPts val="1100"/>
              <a:buChar char="-"/>
            </a:pPr>
            <a:r>
              <a:rPr i="1" lang="en-GB" sz="1100">
                <a:solidFill>
                  <a:schemeClr val="dk1"/>
                </a:solidFill>
              </a:rPr>
              <a:t>Objectives of session</a:t>
            </a:r>
            <a:endParaRPr i="1" sz="1100">
              <a:solidFill>
                <a:schemeClr val="dk1"/>
              </a:solidFill>
            </a:endParaRPr>
          </a:p>
          <a:p>
            <a:pPr indent="-298450" lvl="0" marL="457200" rtl="0" algn="just">
              <a:spcBef>
                <a:spcPts val="0"/>
              </a:spcBef>
              <a:spcAft>
                <a:spcPts val="0"/>
              </a:spcAft>
              <a:buClr>
                <a:schemeClr val="dk1"/>
              </a:buClr>
              <a:buSzPts val="1100"/>
              <a:buChar char="-"/>
            </a:pPr>
            <a:r>
              <a:rPr i="1" lang="en-GB" sz="1100">
                <a:solidFill>
                  <a:schemeClr val="dk1"/>
                </a:solidFill>
              </a:rPr>
              <a:t>Trigger warning</a:t>
            </a:r>
            <a:endParaRPr i="1" sz="1100">
              <a:solidFill>
                <a:schemeClr val="dk1"/>
              </a:solidFill>
            </a:endParaRPr>
          </a:p>
          <a:p>
            <a:pPr indent="0" lvl="0" marL="457200" rtl="0" algn="just">
              <a:spcBef>
                <a:spcPts val="0"/>
              </a:spcBef>
              <a:spcAft>
                <a:spcPts val="0"/>
              </a:spcAft>
              <a:buNone/>
            </a:pPr>
            <a:r>
              <a:t/>
            </a:r>
            <a:endParaRPr i="1" sz="11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Clr>
                <a:schemeClr val="dk1"/>
              </a:buClr>
              <a:buSzPts val="1100"/>
              <a:buFont typeface="Arial"/>
              <a:buNone/>
            </a:pPr>
            <a:r>
              <a:t/>
            </a:r>
            <a:endParaRPr sz="1100">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1183310e7c3_2_7:notes"/>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1183310e7c3_2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457200" rtl="0" algn="just">
              <a:spcBef>
                <a:spcPts val="0"/>
              </a:spcBef>
              <a:spcAft>
                <a:spcPts val="0"/>
              </a:spcAft>
              <a:buNone/>
            </a:pPr>
            <a:r>
              <a:rPr b="1" lang="en-GB"/>
              <a:t>Key messages</a:t>
            </a:r>
            <a:endParaRPr b="1"/>
          </a:p>
          <a:p>
            <a:pPr indent="-298450" lvl="0" marL="457200" rtl="0" algn="just">
              <a:spcBef>
                <a:spcPts val="0"/>
              </a:spcBef>
              <a:spcAft>
                <a:spcPts val="0"/>
              </a:spcAft>
              <a:buSzPts val="1100"/>
              <a:buChar char="●"/>
            </a:pPr>
            <a:r>
              <a:rPr lang="en-GB"/>
              <a:t>The Inquiry is now drawing to a close</a:t>
            </a:r>
            <a:endParaRPr/>
          </a:p>
          <a:p>
            <a:pPr indent="-298450" lvl="0" marL="457200" rtl="0" algn="just">
              <a:spcBef>
                <a:spcPts val="0"/>
              </a:spcBef>
              <a:spcAft>
                <a:spcPts val="0"/>
              </a:spcAft>
              <a:buSzPts val="1100"/>
              <a:buChar char="●"/>
            </a:pPr>
            <a:r>
              <a:rPr lang="en-GB"/>
              <a:t>Once the Final Report is published, the Inquiry’s work is complete</a:t>
            </a:r>
            <a:endParaRPr/>
          </a:p>
          <a:p>
            <a:pPr indent="-298450" lvl="0" marL="457200" rtl="0" algn="just">
              <a:spcBef>
                <a:spcPts val="0"/>
              </a:spcBef>
              <a:spcAft>
                <a:spcPts val="0"/>
              </a:spcAft>
              <a:buSzPts val="1100"/>
              <a:buChar char="●"/>
            </a:pPr>
            <a:r>
              <a:rPr lang="en-GB"/>
              <a:t>The Inquiry’s final investigation (Effective Leadership) will feature in the Final Report and will not be published as a stand alone report</a:t>
            </a:r>
            <a:endParaRPr/>
          </a:p>
          <a:p>
            <a:pPr indent="-298450" lvl="0" marL="457200" rtl="0" algn="just">
              <a:spcBef>
                <a:spcPts val="0"/>
              </a:spcBef>
              <a:spcAft>
                <a:spcPts val="0"/>
              </a:spcAft>
              <a:buSzPts val="1100"/>
              <a:buChar char="●"/>
            </a:pPr>
            <a:r>
              <a:rPr lang="en-GB"/>
              <a:t>The Inquiry will notify stakeholders as soon as the date of publication for the Final Report is confirmed</a:t>
            </a:r>
            <a:endParaRPr/>
          </a:p>
          <a:p>
            <a:pPr indent="-298450" lvl="0" marL="457200" rtl="0" algn="just">
              <a:spcBef>
                <a:spcPts val="0"/>
              </a:spcBef>
              <a:spcAft>
                <a:spcPts val="0"/>
              </a:spcAft>
              <a:buSzPts val="1100"/>
              <a:buChar char="●"/>
            </a:pPr>
            <a:r>
              <a:rPr lang="en-GB"/>
              <a:t>The Truth Project has now ended</a:t>
            </a:r>
            <a:endParaRPr/>
          </a:p>
          <a:p>
            <a:pPr indent="0" lvl="0" marL="457200" rtl="0" algn="just">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1183310e7c3_2_13:notes"/>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1183310e7c3_2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1183310e7c3_2_19:notes"/>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1183310e7c3_2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lang="en-GB" sz="1200"/>
              <a:t>INVESTIGATIONS - </a:t>
            </a:r>
            <a:r>
              <a:rPr lang="en-GB" sz="1200">
                <a:solidFill>
                  <a:srgbClr val="333333"/>
                </a:solidFill>
              </a:rPr>
              <a:t>The Inquiry is examining what went wrong and why, and will challenge those institutions responsible. The evidence will inform the Inquiry’s recommendations to help protect children in the future.</a:t>
            </a:r>
            <a:endParaRPr sz="1200">
              <a:solidFill>
                <a:schemeClr val="dk1"/>
              </a:solidFill>
            </a:endParaRPr>
          </a:p>
          <a:p>
            <a:pPr indent="0" lvl="0" marL="0" rtl="0" algn="just">
              <a:spcBef>
                <a:spcPts val="0"/>
              </a:spcBef>
              <a:spcAft>
                <a:spcPts val="0"/>
              </a:spcAft>
              <a:buNone/>
            </a:pPr>
            <a:r>
              <a:t/>
            </a:r>
            <a:endParaRPr sz="1200"/>
          </a:p>
          <a:p>
            <a:pPr indent="-304800" lvl="0" marL="457200" rtl="0" algn="l">
              <a:spcBef>
                <a:spcPts val="0"/>
              </a:spcBef>
              <a:spcAft>
                <a:spcPts val="0"/>
              </a:spcAft>
              <a:buClr>
                <a:schemeClr val="dk1"/>
              </a:buClr>
              <a:buSzPts val="1200"/>
              <a:buChar char="●"/>
            </a:pPr>
            <a:r>
              <a:rPr lang="en-GB" sz="1200">
                <a:solidFill>
                  <a:schemeClr val="dk1"/>
                </a:solidFill>
                <a:highlight>
                  <a:schemeClr val="lt1"/>
                </a:highlight>
              </a:rPr>
              <a:t>All 15 investigations </a:t>
            </a:r>
            <a:r>
              <a:rPr lang="en-GB" sz="1200">
                <a:solidFill>
                  <a:schemeClr val="dk1"/>
                </a:solidFill>
                <a:highlight>
                  <a:schemeClr val="lt1"/>
                </a:highlight>
              </a:rPr>
              <a:t>co</a:t>
            </a:r>
            <a:r>
              <a:rPr lang="en-GB" sz="1200">
                <a:solidFill>
                  <a:schemeClr val="dk1"/>
                </a:solidFill>
              </a:rPr>
              <a:t>ncluded in December 2020. 16 investigation reports have been published with three remaining during 2021. </a:t>
            </a:r>
            <a:r>
              <a:rPr lang="en-GB" sz="1200">
                <a:solidFill>
                  <a:schemeClr val="dk1"/>
                </a:solidFill>
              </a:rPr>
              <a:t>These include: </a:t>
            </a:r>
            <a:r>
              <a:rPr i="1" lang="en-GB" sz="1200">
                <a:solidFill>
                  <a:schemeClr val="dk1"/>
                </a:solidFill>
              </a:rPr>
              <a:t>The Internet</a:t>
            </a:r>
            <a:r>
              <a:rPr lang="en-GB" sz="1200">
                <a:solidFill>
                  <a:schemeClr val="dk1"/>
                </a:solidFill>
              </a:rPr>
              <a:t> and the </a:t>
            </a:r>
            <a:r>
              <a:rPr i="1" lang="en-GB" sz="1200">
                <a:solidFill>
                  <a:schemeClr val="dk1"/>
                </a:solidFill>
              </a:rPr>
              <a:t>Cambridge House, Knowle View and Rochdale Investigation report</a:t>
            </a:r>
            <a:br>
              <a:rPr i="1" lang="en-GB" sz="1200">
                <a:solidFill>
                  <a:schemeClr val="dk1"/>
                </a:solidFill>
              </a:rPr>
            </a:br>
            <a:endParaRPr sz="1200">
              <a:solidFill>
                <a:schemeClr val="dk1"/>
              </a:solidFill>
            </a:endParaRPr>
          </a:p>
          <a:p>
            <a:pPr indent="-304800" lvl="0" marL="457200" rtl="0" algn="l">
              <a:spcBef>
                <a:spcPts val="0"/>
              </a:spcBef>
              <a:spcAft>
                <a:spcPts val="0"/>
              </a:spcAft>
              <a:buClr>
                <a:schemeClr val="dk1"/>
              </a:buClr>
              <a:buSzPts val="1200"/>
              <a:buFont typeface="Montserrat"/>
              <a:buChar char="●"/>
            </a:pPr>
            <a:r>
              <a:rPr lang="en-GB" sz="1200">
                <a:solidFill>
                  <a:schemeClr val="dk1"/>
                </a:solidFill>
                <a:highlight>
                  <a:schemeClr val="lt1"/>
                </a:highlight>
              </a:rPr>
              <a:t>So far</a:t>
            </a:r>
            <a:r>
              <a:rPr b="1" lang="en-GB" sz="1200">
                <a:solidFill>
                  <a:schemeClr val="dk1"/>
                </a:solidFill>
                <a:highlight>
                  <a:schemeClr val="lt1"/>
                </a:highlight>
              </a:rPr>
              <a:t>, 74</a:t>
            </a:r>
            <a:r>
              <a:rPr lang="en-GB" sz="1200">
                <a:solidFill>
                  <a:schemeClr val="dk1"/>
                </a:solidFill>
                <a:highlight>
                  <a:schemeClr val="lt1"/>
                </a:highlight>
              </a:rPr>
              <a:t> </a:t>
            </a:r>
            <a:r>
              <a:rPr lang="en-GB" sz="1200">
                <a:solidFill>
                  <a:schemeClr val="dk1"/>
                </a:solidFill>
                <a:highlight>
                  <a:schemeClr val="lt1"/>
                </a:highlight>
              </a:rPr>
              <a:t>recommendations have been made in investigation </a:t>
            </a:r>
            <a:r>
              <a:rPr lang="en-GB" sz="1200">
                <a:solidFill>
                  <a:schemeClr val="dk1"/>
                </a:solidFill>
                <a:highlight>
                  <a:schemeClr val="lt1"/>
                </a:highlight>
              </a:rPr>
              <a:t>report</a:t>
            </a:r>
            <a:r>
              <a:rPr lang="en-GB" sz="1200">
                <a:solidFill>
                  <a:schemeClr val="dk1"/>
                </a:solidFill>
                <a:highlight>
                  <a:schemeClr val="lt1"/>
                </a:highlight>
              </a:rPr>
              <a:t>s and the Interim Report.</a:t>
            </a:r>
            <a:br>
              <a:rPr lang="en-GB" sz="1200">
                <a:solidFill>
                  <a:schemeClr val="dk1"/>
                </a:solidFill>
              </a:rPr>
            </a:br>
            <a:endParaRPr sz="1200">
              <a:solidFill>
                <a:schemeClr val="dk1"/>
              </a:solidFill>
            </a:endParaRPr>
          </a:p>
          <a:p>
            <a:pPr indent="-304800" lvl="0" marL="457200" rtl="0" algn="l">
              <a:spcBef>
                <a:spcPts val="0"/>
              </a:spcBef>
              <a:spcAft>
                <a:spcPts val="0"/>
              </a:spcAft>
              <a:buClr>
                <a:schemeClr val="dk1"/>
              </a:buClr>
              <a:buSzPts val="1200"/>
              <a:buChar char="●"/>
            </a:pPr>
            <a:r>
              <a:rPr lang="en-GB" sz="1200">
                <a:solidFill>
                  <a:schemeClr val="dk1"/>
                </a:solidFill>
              </a:rPr>
              <a:t>All recommendations and responses can be tracked on the Inquiry’s website </a:t>
            </a:r>
            <a:br>
              <a:rPr lang="en-GB" sz="1200">
                <a:solidFill>
                  <a:schemeClr val="dk1"/>
                </a:solidFill>
              </a:rPr>
            </a:br>
            <a:endParaRPr sz="1200"/>
          </a:p>
          <a:p>
            <a:pPr indent="0" lvl="0" marL="0" rtl="0" algn="just">
              <a:spcBef>
                <a:spcPts val="0"/>
              </a:spcBef>
              <a:spcAft>
                <a:spcPts val="0"/>
              </a:spcAft>
              <a:buNone/>
            </a:pPr>
            <a:r>
              <a:rPr lang="en-GB"/>
              <a:t>TRUTH PROJECT -  </a:t>
            </a:r>
            <a:r>
              <a:rPr lang="en-GB" sz="1200">
                <a:solidFill>
                  <a:schemeClr val="dk1"/>
                </a:solidFill>
              </a:rPr>
              <a:t>The Truth Project offers victims and survivors the opportunity to share their experience and be respectfully heard and acknowledged. Their contribution will help the Inquiry to better understand the long term impact of abuse. </a:t>
            </a:r>
            <a:endParaRPr sz="1200">
              <a:solidFill>
                <a:schemeClr val="dk1"/>
              </a:solidFill>
            </a:endParaRPr>
          </a:p>
          <a:p>
            <a:pPr indent="0" lvl="0" marL="0" rtl="0" algn="just">
              <a:spcBef>
                <a:spcPts val="0"/>
              </a:spcBef>
              <a:spcAft>
                <a:spcPts val="0"/>
              </a:spcAft>
              <a:buNone/>
            </a:pPr>
            <a:r>
              <a:t/>
            </a:r>
            <a:endParaRPr sz="1200">
              <a:solidFill>
                <a:schemeClr val="dk1"/>
              </a:solidFill>
            </a:endParaRPr>
          </a:p>
          <a:p>
            <a:pPr indent="0" lvl="0" marL="0" rtl="0" algn="just">
              <a:spcBef>
                <a:spcPts val="0"/>
              </a:spcBef>
              <a:spcAft>
                <a:spcPts val="0"/>
              </a:spcAft>
              <a:buNone/>
            </a:pPr>
            <a:r>
              <a:rPr lang="en-GB" sz="1200">
                <a:solidFill>
                  <a:schemeClr val="dk1"/>
                </a:solidFill>
              </a:rPr>
              <a:t>Anna/Helen will discuss in more detail in their section</a:t>
            </a:r>
            <a:endParaRPr sz="1200">
              <a:solidFill>
                <a:schemeClr val="dk1"/>
              </a:solidFill>
            </a:endParaRPr>
          </a:p>
          <a:p>
            <a:pPr indent="0" lvl="0" marL="0" rtl="0" algn="just">
              <a:spcBef>
                <a:spcPts val="0"/>
              </a:spcBef>
              <a:spcAft>
                <a:spcPts val="0"/>
              </a:spcAft>
              <a:buNone/>
            </a:pPr>
            <a:r>
              <a:t/>
            </a:r>
            <a:endParaRPr sz="1200">
              <a:solidFill>
                <a:schemeClr val="dk1"/>
              </a:solidFill>
            </a:endParaRPr>
          </a:p>
          <a:p>
            <a:pPr indent="0" lvl="0" marL="0" rtl="0" algn="just">
              <a:spcBef>
                <a:spcPts val="0"/>
              </a:spcBef>
              <a:spcAft>
                <a:spcPts val="0"/>
              </a:spcAft>
              <a:buNone/>
            </a:pPr>
            <a:r>
              <a:rPr lang="en-GB" sz="1200">
                <a:solidFill>
                  <a:schemeClr val="dk1"/>
                </a:solidFill>
              </a:rPr>
              <a:t>Victims and survivors forum</a:t>
            </a:r>
            <a:endParaRPr sz="1200">
              <a:solidFill>
                <a:schemeClr val="dk1"/>
              </a:solidFill>
            </a:endParaRPr>
          </a:p>
          <a:p>
            <a:pPr indent="0" lvl="0" marL="0" rtl="0" algn="just">
              <a:spcBef>
                <a:spcPts val="0"/>
              </a:spcBef>
              <a:spcAft>
                <a:spcPts val="0"/>
              </a:spcAft>
              <a:buNone/>
            </a:pPr>
            <a:r>
              <a:t/>
            </a:r>
            <a:endParaRPr sz="1200">
              <a:solidFill>
                <a:schemeClr val="dk1"/>
              </a:solidFill>
            </a:endParaRPr>
          </a:p>
          <a:p>
            <a:pPr indent="-304800" lvl="0" marL="457200" rtl="0" algn="l">
              <a:lnSpc>
                <a:spcPct val="150000"/>
              </a:lnSpc>
              <a:spcBef>
                <a:spcPts val="0"/>
              </a:spcBef>
              <a:spcAft>
                <a:spcPts val="0"/>
              </a:spcAft>
              <a:buClr>
                <a:schemeClr val="dk1"/>
              </a:buClr>
              <a:buSzPts val="1200"/>
              <a:buFont typeface="Montserrat"/>
              <a:buChar char="●"/>
            </a:pPr>
            <a:r>
              <a:rPr lang="en-GB" sz="1200">
                <a:solidFill>
                  <a:schemeClr val="dk1"/>
                </a:solidFill>
              </a:rPr>
              <a:t>Approximately </a:t>
            </a:r>
            <a:r>
              <a:rPr b="1" lang="en-GB" sz="1200">
                <a:solidFill>
                  <a:schemeClr val="dk1"/>
                </a:solidFill>
              </a:rPr>
              <a:t>1600</a:t>
            </a:r>
            <a:r>
              <a:rPr lang="en-GB" sz="1200">
                <a:solidFill>
                  <a:schemeClr val="dk1"/>
                </a:solidFill>
              </a:rPr>
              <a:t> </a:t>
            </a:r>
            <a:r>
              <a:rPr lang="en-GB" sz="1200">
                <a:solidFill>
                  <a:schemeClr val="dk1"/>
                </a:solidFill>
              </a:rPr>
              <a:t>members</a:t>
            </a:r>
            <a:r>
              <a:rPr lang="en-GB" sz="1200">
                <a:solidFill>
                  <a:schemeClr val="dk1"/>
                </a:solidFill>
              </a:rPr>
              <a:t> have registered to join the Victims and Survivors Forum</a:t>
            </a:r>
            <a:endParaRPr sz="1200">
              <a:solidFill>
                <a:schemeClr val="dk1"/>
              </a:solidFill>
            </a:endParaRPr>
          </a:p>
          <a:p>
            <a:pPr indent="-304800" lvl="0" marL="457200" rtl="0" algn="l">
              <a:spcBef>
                <a:spcPts val="0"/>
              </a:spcBef>
              <a:spcAft>
                <a:spcPts val="0"/>
              </a:spcAft>
              <a:buClr>
                <a:schemeClr val="dk1"/>
              </a:buClr>
              <a:buSzPts val="1200"/>
              <a:buFont typeface="Montserrat"/>
              <a:buChar char="●"/>
            </a:pPr>
            <a:r>
              <a:rPr lang="en-GB" sz="1200">
                <a:solidFill>
                  <a:schemeClr val="dk1"/>
                </a:solidFill>
              </a:rPr>
              <a:t>To date, over </a:t>
            </a:r>
            <a:r>
              <a:rPr b="1" lang="en-GB" sz="1200">
                <a:solidFill>
                  <a:schemeClr val="dk1"/>
                </a:solidFill>
              </a:rPr>
              <a:t>40</a:t>
            </a:r>
            <a:r>
              <a:rPr lang="en-GB" sz="1200">
                <a:solidFill>
                  <a:schemeClr val="dk1"/>
                </a:solidFill>
              </a:rPr>
              <a:t> face-to-face and live-streamed events have taken place across England and Wales. Topics have included </a:t>
            </a:r>
            <a:r>
              <a:rPr i="1" lang="en-GB" sz="1200">
                <a:solidFill>
                  <a:schemeClr val="dk1"/>
                </a:solidFill>
              </a:rPr>
              <a:t>the criminal justice system</a:t>
            </a:r>
            <a:r>
              <a:rPr lang="en-GB" sz="1200">
                <a:solidFill>
                  <a:schemeClr val="dk1"/>
                </a:solidFill>
              </a:rPr>
              <a:t>,</a:t>
            </a:r>
            <a:r>
              <a:rPr i="1" lang="en-GB" sz="1200">
                <a:solidFill>
                  <a:schemeClr val="dk1"/>
                </a:solidFill>
              </a:rPr>
              <a:t> culture change</a:t>
            </a:r>
            <a:r>
              <a:rPr lang="en-GB" sz="1200">
                <a:solidFill>
                  <a:schemeClr val="dk1"/>
                </a:solidFill>
              </a:rPr>
              <a:t> and </a:t>
            </a:r>
            <a:r>
              <a:rPr i="1" lang="en-GB" sz="1200">
                <a:solidFill>
                  <a:schemeClr val="dk1"/>
                </a:solidFill>
              </a:rPr>
              <a:t>redress </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GB" sz="1200">
                <a:solidFill>
                  <a:schemeClr val="dk1"/>
                </a:solidFill>
              </a:rPr>
              <a:t>Due to the impacts of COVID 19, we have been providing members with an opportunity to share their thoughts, views and experiences with us via online surveys</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GB" sz="1200">
                <a:solidFill>
                  <a:schemeClr val="dk1"/>
                </a:solidFill>
              </a:rPr>
              <a:t>In our most recent online survey, Forum members shared with us how their protected characteristics may have affected their experiences of being a victim and survivor of child sexual abuse</a:t>
            </a:r>
            <a:endParaRPr sz="1200">
              <a:solidFill>
                <a:schemeClr val="dk1"/>
              </a:solidFill>
            </a:endParaRPr>
          </a:p>
          <a:p>
            <a:pPr indent="0" lvl="0" marL="0" rtl="0" algn="just">
              <a:spcBef>
                <a:spcPts val="0"/>
              </a:spcBef>
              <a:spcAft>
                <a:spcPts val="0"/>
              </a:spcAft>
              <a:buNone/>
            </a:pPr>
            <a:r>
              <a:t/>
            </a:r>
            <a:endParaRPr sz="1200">
              <a:solidFill>
                <a:schemeClr val="dk1"/>
              </a:solidFill>
            </a:endParaRPr>
          </a:p>
          <a:p>
            <a:pPr indent="0" lvl="0" marL="0" rtl="0" algn="just">
              <a:spcBef>
                <a:spcPts val="0"/>
              </a:spcBef>
              <a:spcAft>
                <a:spcPts val="0"/>
              </a:spcAft>
              <a:buNone/>
            </a:pPr>
            <a:r>
              <a:t/>
            </a:r>
            <a:endParaRPr sz="1200">
              <a:solidFill>
                <a:schemeClr val="dk1"/>
              </a:solidFill>
            </a:endParaRPr>
          </a:p>
          <a:p>
            <a:pPr indent="0" lvl="0" marL="0" rtl="0" algn="just">
              <a:spcBef>
                <a:spcPts val="0"/>
              </a:spcBef>
              <a:spcAft>
                <a:spcPts val="0"/>
              </a:spcAft>
              <a:buNone/>
            </a:pPr>
            <a:r>
              <a:rPr lang="en-GB" sz="1200">
                <a:solidFill>
                  <a:schemeClr val="dk1"/>
                </a:solidFill>
              </a:rPr>
              <a:t>RESEARCH - </a:t>
            </a:r>
            <a:r>
              <a:rPr lang="en-GB" sz="1200">
                <a:solidFill>
                  <a:srgbClr val="333333"/>
                </a:solidFill>
              </a:rPr>
              <a:t>The Inquiry’s research programme which will fill gaps in the knowledge about child sexual abuse and make sure recommendations are informed by the latest learning.</a:t>
            </a:r>
            <a:endParaRPr sz="1200">
              <a:solidFill>
                <a:srgbClr val="333333"/>
              </a:solidFill>
            </a:endParaRPr>
          </a:p>
          <a:p>
            <a:pPr indent="0" lvl="0" marL="0" rtl="0" algn="just">
              <a:spcBef>
                <a:spcPts val="0"/>
              </a:spcBef>
              <a:spcAft>
                <a:spcPts val="0"/>
              </a:spcAft>
              <a:buNone/>
            </a:pPr>
            <a:r>
              <a:t/>
            </a:r>
            <a:endParaRPr sz="1200">
              <a:solidFill>
                <a:srgbClr val="333333"/>
              </a:solidFill>
            </a:endParaRPr>
          </a:p>
          <a:p>
            <a:pPr indent="-304800" lvl="0" marL="457200" rtl="0" algn="l">
              <a:spcBef>
                <a:spcPts val="0"/>
              </a:spcBef>
              <a:spcAft>
                <a:spcPts val="0"/>
              </a:spcAft>
              <a:buClr>
                <a:schemeClr val="dk1"/>
              </a:buClr>
              <a:buSzPts val="1200"/>
              <a:buChar char="●"/>
            </a:pPr>
            <a:r>
              <a:rPr lang="en-GB" sz="1200">
                <a:solidFill>
                  <a:schemeClr val="dk1"/>
                </a:solidFill>
              </a:rPr>
              <a:t>Increase the Inquiry’s understandings of child sexual abuse and identify gaps in knowledge and current literature</a:t>
            </a:r>
            <a:endParaRPr sz="1200">
              <a:solidFill>
                <a:schemeClr val="dk1"/>
              </a:solidFill>
            </a:endParaRPr>
          </a:p>
          <a:p>
            <a:pPr indent="-304800" lvl="0" marL="457200" rtl="0" algn="l">
              <a:spcBef>
                <a:spcPts val="0"/>
              </a:spcBef>
              <a:spcAft>
                <a:spcPts val="0"/>
              </a:spcAft>
              <a:buClr>
                <a:schemeClr val="dk1"/>
              </a:buClr>
              <a:buSzPts val="1200"/>
              <a:buChar char="●"/>
            </a:pPr>
            <a:r>
              <a:rPr lang="en-GB" sz="1200">
                <a:solidFill>
                  <a:schemeClr val="dk1"/>
                </a:solidFill>
              </a:rPr>
              <a:t>Analyse the information the Inquiry receives through the Truth Project, providing a rich source of quality data from victims and survivors experiences</a:t>
            </a:r>
            <a:endParaRPr sz="1200">
              <a:solidFill>
                <a:schemeClr val="dk1"/>
              </a:solidFill>
            </a:endParaRPr>
          </a:p>
          <a:p>
            <a:pPr indent="-304800" lvl="0" marL="457200" rtl="0" algn="l">
              <a:spcBef>
                <a:spcPts val="0"/>
              </a:spcBef>
              <a:spcAft>
                <a:spcPts val="0"/>
              </a:spcAft>
              <a:buClr>
                <a:schemeClr val="dk1"/>
              </a:buClr>
              <a:buSzPts val="1200"/>
              <a:buChar char="●"/>
            </a:pPr>
            <a:r>
              <a:rPr lang="en-GB" sz="1200">
                <a:solidFill>
                  <a:schemeClr val="dk1"/>
                </a:solidFill>
              </a:rPr>
              <a:t>Carry out new research, draw together cross discipline perspectives and develop research methods</a:t>
            </a:r>
            <a:endParaRPr sz="1200">
              <a:solidFill>
                <a:schemeClr val="dk1"/>
              </a:solidFill>
            </a:endParaRPr>
          </a:p>
          <a:p>
            <a:pPr indent="-304800" lvl="0" marL="457200" rtl="0" algn="l">
              <a:spcBef>
                <a:spcPts val="0"/>
              </a:spcBef>
              <a:spcAft>
                <a:spcPts val="0"/>
              </a:spcAft>
              <a:buClr>
                <a:schemeClr val="dk1"/>
              </a:buClr>
              <a:buSzPts val="1200"/>
              <a:buChar char="●"/>
            </a:pPr>
            <a:r>
              <a:rPr lang="en-GB" sz="1200">
                <a:solidFill>
                  <a:schemeClr val="dk1"/>
                </a:solidFill>
              </a:rPr>
              <a:t>Support the Inquiry to ask the right questions.</a:t>
            </a:r>
            <a:endParaRPr sz="1200">
              <a:solidFill>
                <a:schemeClr val="dk1"/>
              </a:solidFill>
            </a:endParaRPr>
          </a:p>
          <a:p>
            <a:pPr indent="-304800" lvl="0" marL="457200" rtl="0" algn="l">
              <a:spcBef>
                <a:spcPts val="0"/>
              </a:spcBef>
              <a:spcAft>
                <a:spcPts val="0"/>
              </a:spcAft>
              <a:buClr>
                <a:schemeClr val="dk1"/>
              </a:buClr>
              <a:buSzPts val="1200"/>
              <a:buChar char="●"/>
            </a:pPr>
            <a:r>
              <a:rPr lang="en-GB" sz="1200">
                <a:solidFill>
                  <a:schemeClr val="dk1"/>
                </a:solidFill>
              </a:rPr>
              <a:t>To date, 24 research reports have been published including primary research, Truth thematic reports and rapid evidence assessments</a:t>
            </a:r>
            <a:endParaRPr sz="1200">
              <a:solidFill>
                <a:schemeClr val="dk1"/>
              </a:solidFill>
            </a:endParaRPr>
          </a:p>
          <a:p>
            <a:pPr indent="-304800" lvl="0" marL="457200" rtl="0" algn="l">
              <a:spcBef>
                <a:spcPts val="0"/>
              </a:spcBef>
              <a:spcAft>
                <a:spcPts val="0"/>
              </a:spcAft>
              <a:buClr>
                <a:schemeClr val="dk1"/>
              </a:buClr>
              <a:buSzPts val="1200"/>
              <a:buChar char="●"/>
            </a:pPr>
            <a:r>
              <a:rPr lang="en-GB" sz="1200">
                <a:solidFill>
                  <a:schemeClr val="dk1"/>
                </a:solidFill>
              </a:rPr>
              <a:t>The most recent publications are ‘Child sexual abuse in contemporary institutional contexts’ and ‘Child sexual abuse in the context of schools’</a:t>
            </a:r>
            <a:endParaRPr sz="1200">
              <a:solidFill>
                <a:schemeClr val="dk1"/>
              </a:solidFill>
            </a:endParaRPr>
          </a:p>
          <a:p>
            <a:pPr indent="-304800" lvl="0" marL="457200" rtl="0" algn="l">
              <a:spcBef>
                <a:spcPts val="0"/>
              </a:spcBef>
              <a:spcAft>
                <a:spcPts val="0"/>
              </a:spcAft>
              <a:buClr>
                <a:schemeClr val="dk1"/>
              </a:buClr>
              <a:buSzPts val="1200"/>
              <a:buChar char="●"/>
            </a:pPr>
            <a:r>
              <a:rPr lang="en-GB" sz="1200">
                <a:solidFill>
                  <a:schemeClr val="dk1"/>
                </a:solidFill>
              </a:rPr>
              <a:t>The Truth Dashboard is published twice a year</a:t>
            </a:r>
            <a:endParaRPr sz="1200">
              <a:solidFill>
                <a:schemeClr val="dk1"/>
              </a:solidFill>
            </a:endParaRPr>
          </a:p>
          <a:p>
            <a:pPr indent="0" lvl="0" marL="457200" rtl="0" algn="l">
              <a:spcBef>
                <a:spcPts val="0"/>
              </a:spcBef>
              <a:spcAft>
                <a:spcPts val="0"/>
              </a:spcAft>
              <a:buNone/>
            </a:pPr>
            <a:r>
              <a:t/>
            </a:r>
            <a:endParaRPr sz="1200">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1183310e7c3_2_36:notes"/>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1183310e7c3_2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lang="en-GB"/>
              <a:t>CSEN - </a:t>
            </a:r>
            <a:r>
              <a:rPr lang="en-GB" sz="1050">
                <a:solidFill>
                  <a:srgbClr val="333333"/>
                </a:solidFill>
              </a:rPr>
              <a:t>The Inquiry published its 18th investigation report, Child Sexual Exploitation by Organised Networks, on 1 February 2022. </a:t>
            </a:r>
            <a:endParaRPr sz="1050">
              <a:solidFill>
                <a:srgbClr val="333333"/>
              </a:solidFill>
            </a:endParaRPr>
          </a:p>
          <a:p>
            <a:pPr indent="0" lvl="0" marL="0" rtl="0" algn="l">
              <a:lnSpc>
                <a:spcPct val="143181"/>
              </a:lnSpc>
              <a:spcBef>
                <a:spcPts val="0"/>
              </a:spcBef>
              <a:spcAft>
                <a:spcPts val="0"/>
              </a:spcAft>
              <a:buClr>
                <a:schemeClr val="dk1"/>
              </a:buClr>
              <a:buSzPts val="1100"/>
              <a:buFont typeface="Arial"/>
              <a:buNone/>
            </a:pPr>
            <a:r>
              <a:rPr lang="en-GB" sz="1050">
                <a:solidFill>
                  <a:srgbClr val="333333"/>
                </a:solidFill>
              </a:rPr>
              <a:t> </a:t>
            </a:r>
            <a:endParaRPr sz="1050">
              <a:solidFill>
                <a:srgbClr val="333333"/>
              </a:solidFill>
            </a:endParaRPr>
          </a:p>
          <a:p>
            <a:pPr indent="0" lvl="0" marL="0" rtl="0" algn="l">
              <a:lnSpc>
                <a:spcPct val="143181"/>
              </a:lnSpc>
              <a:spcBef>
                <a:spcPts val="0"/>
              </a:spcBef>
              <a:spcAft>
                <a:spcPts val="0"/>
              </a:spcAft>
              <a:buNone/>
            </a:pPr>
            <a:r>
              <a:rPr lang="en-GB" sz="1050">
                <a:solidFill>
                  <a:srgbClr val="333333"/>
                </a:solidFill>
              </a:rPr>
              <a:t>For </a:t>
            </a:r>
            <a:r>
              <a:rPr lang="en-GB" sz="1050" u="sng">
                <a:solidFill>
                  <a:srgbClr val="3D85C6"/>
                </a:solidFill>
                <a:hlinkClick r:id="rId2">
                  <a:extLst>
                    <a:ext uri="{A12FA001-AC4F-418D-AE19-62706E023703}">
                      <ahyp:hlinkClr val="tx"/>
                    </a:ext>
                  </a:extLst>
                </a:hlinkClick>
              </a:rPr>
              <a:t>this investigation </a:t>
            </a:r>
            <a:r>
              <a:rPr lang="en-GB" sz="1050">
                <a:solidFill>
                  <a:srgbClr val="333333"/>
                </a:solidFill>
              </a:rPr>
              <a:t>the Inquiry identified eight themes related to child sexual exploitation by organised networks in the context of the police, local authority and other institutions within six local authority areas. </a:t>
            </a:r>
            <a:endParaRPr sz="1050">
              <a:solidFill>
                <a:srgbClr val="333333"/>
              </a:solidFill>
            </a:endParaRPr>
          </a:p>
          <a:p>
            <a:pPr indent="0" lvl="0" marL="0" rtl="0" algn="l">
              <a:lnSpc>
                <a:spcPct val="143181"/>
              </a:lnSpc>
              <a:spcBef>
                <a:spcPts val="0"/>
              </a:spcBef>
              <a:spcAft>
                <a:spcPts val="0"/>
              </a:spcAft>
              <a:buNone/>
            </a:pPr>
            <a:r>
              <a:t/>
            </a:r>
            <a:endParaRPr sz="1050">
              <a:solidFill>
                <a:srgbClr val="333333"/>
              </a:solidFill>
            </a:endParaRPr>
          </a:p>
          <a:p>
            <a:pPr indent="0" lvl="0" marL="0" rtl="0" algn="l">
              <a:lnSpc>
                <a:spcPct val="143181"/>
              </a:lnSpc>
              <a:spcBef>
                <a:spcPts val="0"/>
              </a:spcBef>
              <a:spcAft>
                <a:spcPts val="0"/>
              </a:spcAft>
              <a:buClr>
                <a:schemeClr val="dk1"/>
              </a:buClr>
              <a:buSzPts val="1100"/>
              <a:buFont typeface="Arial"/>
              <a:buNone/>
            </a:pPr>
            <a:r>
              <a:rPr lang="en-GB" sz="1050">
                <a:solidFill>
                  <a:srgbClr val="333333"/>
                </a:solidFill>
              </a:rPr>
              <a:t>RESI - </a:t>
            </a:r>
            <a:r>
              <a:rPr lang="en-GB" sz="1050">
                <a:solidFill>
                  <a:srgbClr val="333333"/>
                </a:solidFill>
                <a:highlight>
                  <a:srgbClr val="FFFFFF"/>
                </a:highlight>
              </a:rPr>
              <a:t>The 19th and final investigation report, Residential Schools, will be published at midday on 1 March 2022. This</a:t>
            </a:r>
            <a:r>
              <a:rPr lang="en-GB" sz="1050" u="sng">
                <a:solidFill>
                  <a:srgbClr val="3D85C6"/>
                </a:solidFill>
                <a:highlight>
                  <a:srgbClr val="FFFFFF"/>
                </a:highlight>
                <a:hlinkClick r:id="rId3">
                  <a:extLst>
                    <a:ext uri="{A12FA001-AC4F-418D-AE19-62706E023703}">
                      <ahyp:hlinkClr val="tx"/>
                    </a:ext>
                  </a:extLst>
                </a:hlinkClick>
              </a:rPr>
              <a:t> investigation </a:t>
            </a:r>
            <a:r>
              <a:rPr lang="en-GB" sz="1050">
                <a:solidFill>
                  <a:srgbClr val="333333"/>
                </a:solidFill>
                <a:highlight>
                  <a:srgbClr val="FFFFFF"/>
                </a:highlight>
              </a:rPr>
              <a:t>explored how schools and other institutions responded to allegations of sexual abuse by school staff, and addressed broad questions of school culture, governance, leadership, training and recruitment.</a:t>
            </a:r>
            <a:endParaRPr sz="1050">
              <a:solidFill>
                <a:srgbClr val="333333"/>
              </a:solidFill>
            </a:endParaRPr>
          </a:p>
          <a:p>
            <a:pPr indent="0" lvl="0" marL="457200" rtl="0" algn="just">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1143908085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7" name="Google Shape;107;g11439080850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Clr>
                <a:schemeClr val="dk1"/>
              </a:buClr>
              <a:buSzPts val="1100"/>
              <a:buFont typeface="Arial"/>
              <a:buNone/>
            </a:pPr>
            <a:r>
              <a:t/>
            </a:r>
            <a:endParaRPr sz="1100">
              <a:solidFill>
                <a:schemeClr val="dk1"/>
              </a:solidFill>
            </a:endParaRPr>
          </a:p>
          <a:p>
            <a:pPr indent="-298450" lvl="0" marL="457200" rtl="0" algn="just">
              <a:spcBef>
                <a:spcPts val="0"/>
              </a:spcBef>
              <a:spcAft>
                <a:spcPts val="0"/>
              </a:spcAft>
              <a:buClr>
                <a:schemeClr val="dk1"/>
              </a:buClr>
              <a:buSzPts val="1100"/>
              <a:buChar char="-"/>
            </a:pPr>
            <a:r>
              <a:rPr i="1" lang="en-GB" sz="1100">
                <a:solidFill>
                  <a:schemeClr val="dk1"/>
                </a:solidFill>
              </a:rPr>
              <a:t>Thank the audience for inviting/enabling you to speak and share information about the Independent Inquiry into Child Sexual Abuse.</a:t>
            </a:r>
            <a:endParaRPr i="1" sz="1100">
              <a:solidFill>
                <a:schemeClr val="dk1"/>
              </a:solidFill>
            </a:endParaRPr>
          </a:p>
          <a:p>
            <a:pPr indent="-298450" lvl="0" marL="457200" rtl="0" algn="just">
              <a:spcBef>
                <a:spcPts val="0"/>
              </a:spcBef>
              <a:spcAft>
                <a:spcPts val="0"/>
              </a:spcAft>
              <a:buClr>
                <a:schemeClr val="dk1"/>
              </a:buClr>
              <a:buSzPts val="1100"/>
              <a:buChar char="-"/>
            </a:pPr>
            <a:r>
              <a:rPr i="1" lang="en-GB" sz="1100">
                <a:solidFill>
                  <a:schemeClr val="dk1"/>
                </a:solidFill>
              </a:rPr>
              <a:t>Introduce yourself and your role.</a:t>
            </a:r>
            <a:endParaRPr i="1" sz="1100">
              <a:solidFill>
                <a:schemeClr val="dk1"/>
              </a:solidFill>
            </a:endParaRPr>
          </a:p>
          <a:p>
            <a:pPr indent="-298450" lvl="0" marL="457200" rtl="0" algn="just">
              <a:spcBef>
                <a:spcPts val="0"/>
              </a:spcBef>
              <a:spcAft>
                <a:spcPts val="0"/>
              </a:spcAft>
              <a:buClr>
                <a:schemeClr val="dk1"/>
              </a:buClr>
              <a:buSzPts val="1100"/>
              <a:buChar char="-"/>
            </a:pPr>
            <a:r>
              <a:rPr i="1" lang="en-GB" sz="1100">
                <a:solidFill>
                  <a:schemeClr val="dk1"/>
                </a:solidFill>
              </a:rPr>
              <a:t>Objectives of session</a:t>
            </a:r>
            <a:endParaRPr i="1" sz="1100">
              <a:solidFill>
                <a:schemeClr val="dk1"/>
              </a:solidFill>
            </a:endParaRPr>
          </a:p>
          <a:p>
            <a:pPr indent="-298450" lvl="0" marL="457200" rtl="0" algn="just">
              <a:spcBef>
                <a:spcPts val="0"/>
              </a:spcBef>
              <a:spcAft>
                <a:spcPts val="0"/>
              </a:spcAft>
              <a:buClr>
                <a:schemeClr val="dk1"/>
              </a:buClr>
              <a:buSzPts val="1100"/>
              <a:buChar char="-"/>
            </a:pPr>
            <a:r>
              <a:rPr i="1" lang="en-GB" sz="1100">
                <a:solidFill>
                  <a:schemeClr val="dk1"/>
                </a:solidFill>
              </a:rPr>
              <a:t>Trigger warning</a:t>
            </a:r>
            <a:endParaRPr i="1" sz="1100">
              <a:solidFill>
                <a:schemeClr val="dk1"/>
              </a:solidFill>
            </a:endParaRPr>
          </a:p>
          <a:p>
            <a:pPr indent="0" lvl="0" marL="457200" rtl="0" algn="just">
              <a:spcBef>
                <a:spcPts val="0"/>
              </a:spcBef>
              <a:spcAft>
                <a:spcPts val="0"/>
              </a:spcAft>
              <a:buNone/>
            </a:pPr>
            <a:r>
              <a:t/>
            </a:r>
            <a:endParaRPr i="1" sz="11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Clr>
                <a:schemeClr val="dk1"/>
              </a:buClr>
              <a:buSzPts val="1100"/>
              <a:buFont typeface="Arial"/>
              <a:buNone/>
            </a:pPr>
            <a:r>
              <a:t/>
            </a:r>
            <a:endParaRPr sz="1100">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1174af1e252_0_2:notes"/>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1174af1e252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457200" rtl="0" algn="just">
              <a:spcBef>
                <a:spcPts val="0"/>
              </a:spcBef>
              <a:spcAft>
                <a:spcPts val="0"/>
              </a:spcAft>
              <a:buNone/>
            </a:pPr>
            <a:r>
              <a:rPr b="1" lang="en-GB"/>
              <a:t>Key messages</a:t>
            </a:r>
            <a:endParaRPr b="1"/>
          </a:p>
          <a:p>
            <a:pPr indent="-298450" lvl="0" marL="457200" rtl="0" algn="just">
              <a:spcBef>
                <a:spcPts val="0"/>
              </a:spcBef>
              <a:spcAft>
                <a:spcPts val="0"/>
              </a:spcAft>
              <a:buSzPts val="1100"/>
              <a:buChar char="●"/>
            </a:pPr>
            <a:r>
              <a:t/>
            </a:r>
            <a:endParaRPr/>
          </a:p>
          <a:p>
            <a:pPr indent="0" lvl="0" marL="457200" rtl="0" algn="just">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1174af1e252_0_17:notes"/>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1174af1e252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457200" rtl="0" algn="just">
              <a:spcBef>
                <a:spcPts val="0"/>
              </a:spcBef>
              <a:spcAft>
                <a:spcPts val="0"/>
              </a:spcAft>
              <a:buNone/>
            </a:pPr>
            <a:r>
              <a:rPr b="1" lang="en-GB"/>
              <a:t>Key messages</a:t>
            </a:r>
            <a:endParaRPr b="1"/>
          </a:p>
          <a:p>
            <a:pPr indent="-298450" lvl="0" marL="457200" rtl="0" algn="just">
              <a:spcBef>
                <a:spcPts val="0"/>
              </a:spcBef>
              <a:spcAft>
                <a:spcPts val="0"/>
              </a:spcAft>
              <a:buSzPts val="1100"/>
              <a:buChar char="●"/>
            </a:pPr>
            <a:r>
              <a:t/>
            </a:r>
            <a:endParaRPr/>
          </a:p>
          <a:p>
            <a:pPr indent="0" lvl="0" marL="457200" rtl="0" algn="just">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hyperlink" Target="https://www.iicsa.org.uk/" TargetMode="External"/><Relationship Id="rId4" Type="http://schemas.openxmlformats.org/officeDocument/2006/relationships/hyperlink" Target="https://www.iicsa.org.uk/reports-recommendations/publications" TargetMode="External"/><Relationship Id="rId5" Type="http://schemas.openxmlformats.org/officeDocument/2006/relationships/hyperlink" Target="mailto:Engagement@iicsa.org.uk" TargetMode="External"/><Relationship Id="rId6"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hyperlink" Target="https://www.truthproject.org.uk/glossary/institution" TargetMode="Externa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jpg"/><Relationship Id="rId4" Type="http://schemas.openxmlformats.org/officeDocument/2006/relationships/image" Target="../media/image8.png"/><Relationship Id="rId5"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5.jp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idx="1" type="subTitle"/>
          </p:nvPr>
        </p:nvSpPr>
        <p:spPr>
          <a:xfrm>
            <a:off x="588150" y="3064225"/>
            <a:ext cx="5115300" cy="1936500"/>
          </a:xfrm>
          <a:prstGeom prst="rect">
            <a:avLst/>
          </a:prstGeom>
          <a:noFill/>
          <a:ln>
            <a:noFill/>
          </a:ln>
        </p:spPr>
        <p:txBody>
          <a:bodyPr anchorCtr="0" anchor="t" bIns="91425" lIns="91425" spcFirstLastPara="1" rIns="91425" wrap="square" tIns="91425">
            <a:normAutofit fontScale="85000" lnSpcReduction="20000"/>
          </a:bodyPr>
          <a:lstStyle/>
          <a:p>
            <a:pPr indent="0" lvl="0" marL="0" marR="0" rtl="0" algn="l">
              <a:lnSpc>
                <a:spcPct val="100000"/>
              </a:lnSpc>
              <a:spcBef>
                <a:spcPts val="0"/>
              </a:spcBef>
              <a:spcAft>
                <a:spcPts val="0"/>
              </a:spcAft>
              <a:buClr>
                <a:schemeClr val="dk2"/>
              </a:buClr>
              <a:buFont typeface="Arial"/>
              <a:buNone/>
            </a:pPr>
            <a:r>
              <a:rPr lang="en-GB" sz="2000">
                <a:solidFill>
                  <a:srgbClr val="000000"/>
                </a:solidFill>
                <a:latin typeface="Montserrat"/>
                <a:ea typeface="Montserrat"/>
                <a:cs typeface="Montserrat"/>
                <a:sym typeface="Montserrat"/>
              </a:rPr>
              <a:t>Russell Knight</a:t>
            </a:r>
            <a:endParaRPr sz="2000">
              <a:solidFill>
                <a:srgbClr val="000000"/>
              </a:solidFill>
              <a:latin typeface="Montserrat"/>
              <a:ea typeface="Montserrat"/>
              <a:cs typeface="Montserrat"/>
              <a:sym typeface="Montserrat"/>
            </a:endParaRPr>
          </a:p>
          <a:p>
            <a:pPr indent="0" lvl="0" marL="0" marR="0" rtl="0" algn="l">
              <a:lnSpc>
                <a:spcPct val="100000"/>
              </a:lnSpc>
              <a:spcBef>
                <a:spcPts val="0"/>
              </a:spcBef>
              <a:spcAft>
                <a:spcPts val="0"/>
              </a:spcAft>
              <a:buClr>
                <a:schemeClr val="dk2"/>
              </a:buClr>
              <a:buFont typeface="Arial"/>
              <a:buNone/>
            </a:pPr>
            <a:r>
              <a:rPr lang="en-GB" sz="2000">
                <a:solidFill>
                  <a:srgbClr val="000000"/>
                </a:solidFill>
                <a:latin typeface="Montserrat"/>
                <a:ea typeface="Montserrat"/>
                <a:cs typeface="Montserrat"/>
                <a:sym typeface="Montserrat"/>
              </a:rPr>
              <a:t>Head of Engagement</a:t>
            </a:r>
            <a:endParaRPr sz="2000">
              <a:solidFill>
                <a:srgbClr val="000000"/>
              </a:solidFill>
              <a:latin typeface="Montserrat"/>
              <a:ea typeface="Montserrat"/>
              <a:cs typeface="Montserrat"/>
              <a:sym typeface="Montserrat"/>
            </a:endParaRPr>
          </a:p>
          <a:p>
            <a:pPr indent="0" lvl="0" marL="0" marR="0" rtl="0" algn="l">
              <a:lnSpc>
                <a:spcPct val="100000"/>
              </a:lnSpc>
              <a:spcBef>
                <a:spcPts val="0"/>
              </a:spcBef>
              <a:spcAft>
                <a:spcPts val="0"/>
              </a:spcAft>
              <a:buClr>
                <a:schemeClr val="dk2"/>
              </a:buClr>
              <a:buFont typeface="Arial"/>
              <a:buNone/>
            </a:pPr>
            <a:r>
              <a:t/>
            </a:r>
            <a:endParaRPr sz="2000">
              <a:solidFill>
                <a:srgbClr val="000000"/>
              </a:solidFill>
              <a:latin typeface="Montserrat"/>
              <a:ea typeface="Montserrat"/>
              <a:cs typeface="Montserrat"/>
              <a:sym typeface="Montserrat"/>
            </a:endParaRPr>
          </a:p>
          <a:p>
            <a:pPr indent="0" lvl="0" marL="0" marR="0" rtl="0" algn="l">
              <a:lnSpc>
                <a:spcPct val="100000"/>
              </a:lnSpc>
              <a:spcBef>
                <a:spcPts val="0"/>
              </a:spcBef>
              <a:spcAft>
                <a:spcPts val="0"/>
              </a:spcAft>
              <a:buClr>
                <a:schemeClr val="dk2"/>
              </a:buClr>
              <a:buFont typeface="Arial"/>
              <a:buNone/>
            </a:pPr>
            <a:r>
              <a:rPr lang="en-GB" sz="2000">
                <a:solidFill>
                  <a:srgbClr val="000000"/>
                </a:solidFill>
                <a:latin typeface="Montserrat"/>
                <a:ea typeface="Montserrat"/>
                <a:cs typeface="Montserrat"/>
                <a:sym typeface="Montserrat"/>
              </a:rPr>
              <a:t>Alan Fransman </a:t>
            </a:r>
            <a:endParaRPr sz="2000">
              <a:solidFill>
                <a:srgbClr val="000000"/>
              </a:solidFill>
              <a:latin typeface="Montserrat"/>
              <a:ea typeface="Montserrat"/>
              <a:cs typeface="Montserrat"/>
              <a:sym typeface="Montserrat"/>
            </a:endParaRPr>
          </a:p>
          <a:p>
            <a:pPr indent="0" lvl="0" marL="0" marR="0" rtl="0" algn="l">
              <a:lnSpc>
                <a:spcPct val="100000"/>
              </a:lnSpc>
              <a:spcBef>
                <a:spcPts val="0"/>
              </a:spcBef>
              <a:spcAft>
                <a:spcPts val="0"/>
              </a:spcAft>
              <a:buClr>
                <a:schemeClr val="dk2"/>
              </a:buClr>
              <a:buFont typeface="Arial"/>
              <a:buNone/>
            </a:pPr>
            <a:r>
              <a:rPr lang="en-GB" sz="2000">
                <a:solidFill>
                  <a:srgbClr val="000000"/>
                </a:solidFill>
                <a:latin typeface="Montserrat"/>
                <a:ea typeface="Montserrat"/>
                <a:cs typeface="Montserrat"/>
                <a:sym typeface="Montserrat"/>
              </a:rPr>
              <a:t>Senior Engagement Officer</a:t>
            </a:r>
            <a:endParaRPr sz="2000">
              <a:solidFill>
                <a:srgbClr val="000000"/>
              </a:solidFill>
              <a:latin typeface="Montserrat"/>
              <a:ea typeface="Montserrat"/>
              <a:cs typeface="Montserrat"/>
              <a:sym typeface="Montserrat"/>
            </a:endParaRPr>
          </a:p>
          <a:p>
            <a:pPr indent="0" lvl="0" marL="0" marR="0" rtl="0" algn="l">
              <a:lnSpc>
                <a:spcPct val="100000"/>
              </a:lnSpc>
              <a:spcBef>
                <a:spcPts val="0"/>
              </a:spcBef>
              <a:spcAft>
                <a:spcPts val="0"/>
              </a:spcAft>
              <a:buClr>
                <a:schemeClr val="dk2"/>
              </a:buClr>
              <a:buFont typeface="Arial"/>
              <a:buNone/>
            </a:pPr>
            <a:r>
              <a:t/>
            </a:r>
            <a:endParaRPr sz="2000">
              <a:solidFill>
                <a:srgbClr val="000000"/>
              </a:solidFill>
              <a:latin typeface="Montserrat"/>
              <a:ea typeface="Montserrat"/>
              <a:cs typeface="Montserrat"/>
              <a:sym typeface="Montserrat"/>
            </a:endParaRPr>
          </a:p>
          <a:p>
            <a:pPr indent="0" lvl="0" marL="0" marR="0" rtl="0" algn="l">
              <a:lnSpc>
                <a:spcPct val="100000"/>
              </a:lnSpc>
              <a:spcBef>
                <a:spcPts val="0"/>
              </a:spcBef>
              <a:spcAft>
                <a:spcPts val="0"/>
              </a:spcAft>
              <a:buClr>
                <a:schemeClr val="dk1"/>
              </a:buClr>
              <a:buSzPct val="55000"/>
              <a:buFont typeface="Arial"/>
              <a:buNone/>
            </a:pPr>
            <a:r>
              <a:rPr lang="en-GB" sz="2000">
                <a:solidFill>
                  <a:srgbClr val="000000"/>
                </a:solidFill>
                <a:latin typeface="Montserrat"/>
                <a:ea typeface="Montserrat"/>
                <a:cs typeface="Montserrat"/>
                <a:sym typeface="Montserrat"/>
              </a:rPr>
              <a:t>Stephanie Ford</a:t>
            </a:r>
            <a:endParaRPr sz="2000">
              <a:solidFill>
                <a:srgbClr val="000000"/>
              </a:solidFill>
              <a:latin typeface="Montserrat"/>
              <a:ea typeface="Montserrat"/>
              <a:cs typeface="Montserrat"/>
              <a:sym typeface="Montserrat"/>
            </a:endParaRPr>
          </a:p>
          <a:p>
            <a:pPr indent="0" lvl="0" marL="0" marR="0" rtl="0" algn="l">
              <a:lnSpc>
                <a:spcPct val="100000"/>
              </a:lnSpc>
              <a:spcBef>
                <a:spcPts val="0"/>
              </a:spcBef>
              <a:spcAft>
                <a:spcPts val="0"/>
              </a:spcAft>
              <a:buClr>
                <a:schemeClr val="dk1"/>
              </a:buClr>
              <a:buSzPct val="55000"/>
              <a:buFont typeface="Arial"/>
              <a:buNone/>
            </a:pPr>
            <a:r>
              <a:rPr lang="en-GB" sz="2000">
                <a:solidFill>
                  <a:srgbClr val="000000"/>
                </a:solidFill>
                <a:latin typeface="Montserrat"/>
                <a:ea typeface="Montserrat"/>
                <a:cs typeface="Montserrat"/>
                <a:sym typeface="Montserrat"/>
              </a:rPr>
              <a:t>Practitioner Psychologist</a:t>
            </a:r>
            <a:endParaRPr sz="2000">
              <a:solidFill>
                <a:srgbClr val="000000"/>
              </a:solidFill>
              <a:latin typeface="Montserrat"/>
              <a:ea typeface="Montserrat"/>
              <a:cs typeface="Montserrat"/>
              <a:sym typeface="Montserrat"/>
            </a:endParaRPr>
          </a:p>
        </p:txBody>
      </p:sp>
      <p:sp>
        <p:nvSpPr>
          <p:cNvPr id="55" name="Google Shape;55;p13"/>
          <p:cNvSpPr txBox="1"/>
          <p:nvPr>
            <p:ph type="ctrTitle"/>
          </p:nvPr>
        </p:nvSpPr>
        <p:spPr>
          <a:xfrm>
            <a:off x="409050" y="2179350"/>
            <a:ext cx="8325900" cy="7848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dk1"/>
              </a:buClr>
              <a:buSzPts val="990"/>
              <a:buFont typeface="Arial"/>
              <a:buNone/>
            </a:pPr>
            <a:r>
              <a:rPr b="1" lang="en-GB" sz="2240">
                <a:solidFill>
                  <a:srgbClr val="4A86E8"/>
                </a:solidFill>
                <a:latin typeface="Montserrat"/>
                <a:ea typeface="Montserrat"/>
                <a:cs typeface="Montserrat"/>
                <a:sym typeface="Montserrat"/>
              </a:rPr>
              <a:t>Engagement with children and young people - Report</a:t>
            </a:r>
            <a:endParaRPr b="1" sz="2240">
              <a:solidFill>
                <a:srgbClr val="4A86E8"/>
              </a:solidFill>
              <a:latin typeface="Montserrat"/>
              <a:ea typeface="Montserrat"/>
              <a:cs typeface="Montserrat"/>
              <a:sym typeface="Montserrat"/>
            </a:endParaRPr>
          </a:p>
          <a:p>
            <a:pPr indent="0" lvl="0" marL="0" marR="0" rtl="0" algn="l">
              <a:lnSpc>
                <a:spcPct val="100000"/>
              </a:lnSpc>
              <a:spcBef>
                <a:spcPts val="0"/>
              </a:spcBef>
              <a:spcAft>
                <a:spcPts val="0"/>
              </a:spcAft>
              <a:buClr>
                <a:schemeClr val="dk1"/>
              </a:buClr>
              <a:buSzPts val="990"/>
              <a:buFont typeface="Arial"/>
              <a:buNone/>
            </a:pPr>
            <a:r>
              <a:rPr b="1" lang="en-GB" sz="2240">
                <a:solidFill>
                  <a:schemeClr val="accent4"/>
                </a:solidFill>
                <a:latin typeface="Montserrat"/>
                <a:ea typeface="Montserrat"/>
                <a:cs typeface="Montserrat"/>
                <a:sym typeface="Montserrat"/>
              </a:rPr>
              <a:t>Published: June 2021</a:t>
            </a:r>
            <a:endParaRPr b="1" sz="2240">
              <a:solidFill>
                <a:schemeClr val="accent4"/>
              </a:solidFill>
              <a:latin typeface="Montserrat"/>
              <a:ea typeface="Montserrat"/>
              <a:cs typeface="Montserrat"/>
              <a:sym typeface="Montserrat"/>
            </a:endParaRPr>
          </a:p>
        </p:txBody>
      </p:sp>
      <p:pic>
        <p:nvPicPr>
          <p:cNvPr id="56" name="Google Shape;56;p13"/>
          <p:cNvPicPr preferRelativeResize="0"/>
          <p:nvPr/>
        </p:nvPicPr>
        <p:blipFill rotWithShape="1">
          <a:blip r:embed="rId3">
            <a:alphaModFix/>
          </a:blip>
          <a:srcRect b="0" l="0" r="14588" t="1787"/>
          <a:stretch/>
        </p:blipFill>
        <p:spPr>
          <a:xfrm>
            <a:off x="0" y="-18400"/>
            <a:ext cx="9144001" cy="1936500"/>
          </a:xfrm>
          <a:prstGeom prst="rect">
            <a:avLst/>
          </a:prstGeom>
          <a:noFill/>
          <a:ln>
            <a:noFill/>
          </a:ln>
        </p:spPr>
      </p:pic>
      <p:pic>
        <p:nvPicPr>
          <p:cNvPr id="57" name="Google Shape;57;p13"/>
          <p:cNvPicPr preferRelativeResize="0"/>
          <p:nvPr/>
        </p:nvPicPr>
        <p:blipFill>
          <a:blip r:embed="rId4">
            <a:alphaModFix/>
          </a:blip>
          <a:stretch>
            <a:fillRect/>
          </a:stretch>
        </p:blipFill>
        <p:spPr>
          <a:xfrm>
            <a:off x="6846575" y="2693001"/>
            <a:ext cx="1600799" cy="225295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2"/>
          <p:cNvSpPr txBox="1"/>
          <p:nvPr/>
        </p:nvSpPr>
        <p:spPr>
          <a:xfrm>
            <a:off x="302850" y="1388163"/>
            <a:ext cx="8181900" cy="352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1"/>
              </a:solidFill>
              <a:latin typeface="Montserrat"/>
              <a:ea typeface="Montserrat"/>
              <a:cs typeface="Montserrat"/>
              <a:sym typeface="Montserrat"/>
            </a:endParaRPr>
          </a:p>
          <a:p>
            <a:pPr indent="-361950" lvl="0" marL="457200" rtl="0" algn="l">
              <a:spcBef>
                <a:spcPts val="0"/>
              </a:spcBef>
              <a:spcAft>
                <a:spcPts val="0"/>
              </a:spcAft>
              <a:buClr>
                <a:schemeClr val="accent4"/>
              </a:buClr>
              <a:buSzPts val="2100"/>
              <a:buFont typeface="Montserrat"/>
              <a:buChar char="●"/>
            </a:pPr>
            <a:r>
              <a:rPr lang="en-GB" sz="2100">
                <a:solidFill>
                  <a:schemeClr val="dk1"/>
                </a:solidFill>
                <a:latin typeface="Montserrat"/>
                <a:ea typeface="Montserrat"/>
                <a:cs typeface="Montserrat"/>
                <a:sym typeface="Montserrat"/>
              </a:rPr>
              <a:t>How society talks about child sexual abuse</a:t>
            </a:r>
            <a:endParaRPr sz="2100">
              <a:solidFill>
                <a:schemeClr val="dk1"/>
              </a:solidFill>
              <a:latin typeface="Montserrat"/>
              <a:ea typeface="Montserrat"/>
              <a:cs typeface="Montserrat"/>
              <a:sym typeface="Montserrat"/>
            </a:endParaRPr>
          </a:p>
          <a:p>
            <a:pPr indent="0" lvl="0" marL="457200" rtl="0" algn="l">
              <a:spcBef>
                <a:spcPts val="0"/>
              </a:spcBef>
              <a:spcAft>
                <a:spcPts val="0"/>
              </a:spcAft>
              <a:buNone/>
            </a:pPr>
            <a:r>
              <a:t/>
            </a:r>
            <a:endParaRPr sz="2100">
              <a:solidFill>
                <a:schemeClr val="dk1"/>
              </a:solidFill>
              <a:latin typeface="Montserrat"/>
              <a:ea typeface="Montserrat"/>
              <a:cs typeface="Montserrat"/>
              <a:sym typeface="Montserrat"/>
            </a:endParaRPr>
          </a:p>
          <a:p>
            <a:pPr indent="-361950" lvl="0" marL="457200" rtl="0" algn="l">
              <a:spcBef>
                <a:spcPts val="0"/>
              </a:spcBef>
              <a:spcAft>
                <a:spcPts val="0"/>
              </a:spcAft>
              <a:buClr>
                <a:schemeClr val="accent4"/>
              </a:buClr>
              <a:buSzPts val="2100"/>
              <a:buFont typeface="Montserrat"/>
              <a:buChar char="●"/>
            </a:pPr>
            <a:r>
              <a:rPr lang="en-GB" sz="2100">
                <a:solidFill>
                  <a:schemeClr val="dk1"/>
                </a:solidFill>
                <a:latin typeface="Montserrat"/>
                <a:ea typeface="Montserrat"/>
                <a:cs typeface="Montserrat"/>
                <a:sym typeface="Montserrat"/>
              </a:rPr>
              <a:t>How society responds to child sexual abuse</a:t>
            </a:r>
            <a:endParaRPr sz="2100">
              <a:solidFill>
                <a:schemeClr val="dk1"/>
              </a:solidFill>
              <a:latin typeface="Montserrat"/>
              <a:ea typeface="Montserrat"/>
              <a:cs typeface="Montserrat"/>
              <a:sym typeface="Montserrat"/>
            </a:endParaRPr>
          </a:p>
          <a:p>
            <a:pPr indent="0" lvl="0" marL="457200" rtl="0" algn="l">
              <a:spcBef>
                <a:spcPts val="0"/>
              </a:spcBef>
              <a:spcAft>
                <a:spcPts val="0"/>
              </a:spcAft>
              <a:buNone/>
            </a:pPr>
            <a:r>
              <a:t/>
            </a:r>
            <a:endParaRPr sz="2100">
              <a:solidFill>
                <a:schemeClr val="dk1"/>
              </a:solidFill>
              <a:latin typeface="Montserrat"/>
              <a:ea typeface="Montserrat"/>
              <a:cs typeface="Montserrat"/>
              <a:sym typeface="Montserrat"/>
            </a:endParaRPr>
          </a:p>
          <a:p>
            <a:pPr indent="-361950" lvl="0" marL="457200" rtl="0" algn="l">
              <a:spcBef>
                <a:spcPts val="0"/>
              </a:spcBef>
              <a:spcAft>
                <a:spcPts val="0"/>
              </a:spcAft>
              <a:buClr>
                <a:schemeClr val="accent4"/>
              </a:buClr>
              <a:buSzPts val="2100"/>
              <a:buFont typeface="Montserrat"/>
              <a:buChar char="●"/>
            </a:pPr>
            <a:r>
              <a:rPr lang="en-GB" sz="2100">
                <a:solidFill>
                  <a:schemeClr val="dk1"/>
                </a:solidFill>
                <a:latin typeface="Montserrat"/>
                <a:ea typeface="Montserrat"/>
                <a:cs typeface="Montserrat"/>
                <a:sym typeface="Montserrat"/>
              </a:rPr>
              <a:t>The internet and social media</a:t>
            </a:r>
            <a:endParaRPr sz="2100">
              <a:solidFill>
                <a:schemeClr val="dk1"/>
              </a:solidFill>
              <a:latin typeface="Montserrat"/>
              <a:ea typeface="Montserrat"/>
              <a:cs typeface="Montserrat"/>
              <a:sym typeface="Montserrat"/>
            </a:endParaRPr>
          </a:p>
          <a:p>
            <a:pPr indent="0" lvl="0" marL="457200" rtl="0" algn="l">
              <a:spcBef>
                <a:spcPts val="0"/>
              </a:spcBef>
              <a:spcAft>
                <a:spcPts val="0"/>
              </a:spcAft>
              <a:buNone/>
            </a:pPr>
            <a:r>
              <a:t/>
            </a:r>
            <a:endParaRPr sz="2100">
              <a:solidFill>
                <a:schemeClr val="dk1"/>
              </a:solidFill>
              <a:latin typeface="Montserrat"/>
              <a:ea typeface="Montserrat"/>
              <a:cs typeface="Montserrat"/>
              <a:sym typeface="Montserrat"/>
            </a:endParaRPr>
          </a:p>
          <a:p>
            <a:pPr indent="-361950" lvl="0" marL="457200" rtl="0" algn="l">
              <a:spcBef>
                <a:spcPts val="0"/>
              </a:spcBef>
              <a:spcAft>
                <a:spcPts val="0"/>
              </a:spcAft>
              <a:buClr>
                <a:schemeClr val="accent4"/>
              </a:buClr>
              <a:buSzPts val="2100"/>
              <a:buFont typeface="Montserrat"/>
              <a:buChar char="●"/>
            </a:pPr>
            <a:r>
              <a:rPr lang="en-GB" sz="2100">
                <a:solidFill>
                  <a:schemeClr val="dk1"/>
                </a:solidFill>
                <a:latin typeface="Montserrat"/>
                <a:ea typeface="Montserrat"/>
                <a:cs typeface="Montserrat"/>
                <a:sym typeface="Montserrat"/>
              </a:rPr>
              <a:t>Suggestions for change</a:t>
            </a:r>
            <a:endParaRPr sz="2100">
              <a:solidFill>
                <a:schemeClr val="dk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t/>
            </a:r>
            <a:endParaRPr b="1" sz="1800">
              <a:solidFill>
                <a:schemeClr val="dk1"/>
              </a:solidFill>
            </a:endParaRPr>
          </a:p>
          <a:p>
            <a:pPr indent="0" lvl="0" marL="0" rtl="0" algn="l">
              <a:spcBef>
                <a:spcPts val="0"/>
              </a:spcBef>
              <a:spcAft>
                <a:spcPts val="0"/>
              </a:spcAft>
              <a:buNone/>
            </a:pPr>
            <a:r>
              <a:t/>
            </a:r>
            <a:endParaRPr b="1" sz="1800">
              <a:solidFill>
                <a:schemeClr val="dk1"/>
              </a:solidFill>
            </a:endParaRPr>
          </a:p>
        </p:txBody>
      </p:sp>
      <p:pic>
        <p:nvPicPr>
          <p:cNvPr id="133" name="Google Shape;133;p22"/>
          <p:cNvPicPr preferRelativeResize="0"/>
          <p:nvPr/>
        </p:nvPicPr>
        <p:blipFill rotWithShape="1">
          <a:blip r:embed="rId3">
            <a:alphaModFix/>
          </a:blip>
          <a:srcRect b="-11839" l="85965" r="4361" t="11840"/>
          <a:stretch/>
        </p:blipFill>
        <p:spPr>
          <a:xfrm>
            <a:off x="0" y="-15075"/>
            <a:ext cx="9144000" cy="1288200"/>
          </a:xfrm>
          <a:prstGeom prst="rect">
            <a:avLst/>
          </a:prstGeom>
          <a:noFill/>
          <a:ln>
            <a:noFill/>
          </a:ln>
        </p:spPr>
      </p:pic>
      <p:sp>
        <p:nvSpPr>
          <p:cNvPr id="134" name="Google Shape;134;p22"/>
          <p:cNvSpPr txBox="1"/>
          <p:nvPr/>
        </p:nvSpPr>
        <p:spPr>
          <a:xfrm>
            <a:off x="740350" y="212400"/>
            <a:ext cx="7626000" cy="57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2600">
                <a:solidFill>
                  <a:schemeClr val="dk1"/>
                </a:solidFill>
                <a:latin typeface="Montserrat"/>
                <a:ea typeface="Montserrat"/>
                <a:cs typeface="Montserrat"/>
                <a:sym typeface="Montserrat"/>
              </a:rPr>
              <a:t>Discussion topics:</a:t>
            </a:r>
            <a:endParaRPr sz="26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sz="3300">
              <a:latin typeface="Oswald"/>
              <a:ea typeface="Oswald"/>
              <a:cs typeface="Oswald"/>
              <a:sym typeface="Oswa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3"/>
          <p:cNvSpPr txBox="1"/>
          <p:nvPr/>
        </p:nvSpPr>
        <p:spPr>
          <a:xfrm>
            <a:off x="302850" y="1273125"/>
            <a:ext cx="8661900" cy="380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1"/>
              </a:solidFill>
              <a:latin typeface="Montserrat"/>
              <a:ea typeface="Montserrat"/>
              <a:cs typeface="Montserrat"/>
              <a:sym typeface="Montserrat"/>
            </a:endParaRPr>
          </a:p>
          <a:p>
            <a:pPr indent="-342900" lvl="0" marL="457200" rtl="0" algn="l">
              <a:spcBef>
                <a:spcPts val="0"/>
              </a:spcBef>
              <a:spcAft>
                <a:spcPts val="0"/>
              </a:spcAft>
              <a:buClr>
                <a:srgbClr val="4A86E8"/>
              </a:buClr>
              <a:buSzPts val="1800"/>
              <a:buFont typeface="Montserrat"/>
              <a:buAutoNum type="arabicPeriod"/>
            </a:pPr>
            <a:r>
              <a:rPr b="1" lang="en-GB" sz="1800">
                <a:solidFill>
                  <a:srgbClr val="4A86E8"/>
                </a:solidFill>
                <a:latin typeface="Montserrat"/>
                <a:ea typeface="Montserrat"/>
                <a:cs typeface="Montserrat"/>
                <a:sym typeface="Montserrat"/>
              </a:rPr>
              <a:t>Young victims and survivors face delays in accessing support</a:t>
            </a:r>
            <a:endParaRPr b="1" sz="1800">
              <a:solidFill>
                <a:srgbClr val="4A86E8"/>
              </a:solidFill>
              <a:latin typeface="Montserrat"/>
              <a:ea typeface="Montserrat"/>
              <a:cs typeface="Montserrat"/>
              <a:sym typeface="Montserrat"/>
            </a:endParaRPr>
          </a:p>
          <a:p>
            <a:pPr indent="0" lvl="0" marL="457200" rtl="0" algn="l">
              <a:spcBef>
                <a:spcPts val="0"/>
              </a:spcBef>
              <a:spcAft>
                <a:spcPts val="0"/>
              </a:spcAft>
              <a:buNone/>
            </a:pPr>
            <a:r>
              <a:rPr lang="en-GB" sz="1800">
                <a:solidFill>
                  <a:schemeClr val="dk1"/>
                </a:solidFill>
                <a:latin typeface="Montserrat"/>
                <a:ea typeface="Montserrat"/>
                <a:cs typeface="Montserrat"/>
                <a:sym typeface="Montserrat"/>
              </a:rPr>
              <a:t>We also heard that the government should consider the long-term negative impacts for victims and survivors who have not received earlier support.</a:t>
            </a:r>
            <a:endParaRPr sz="18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sz="1800">
              <a:solidFill>
                <a:schemeClr val="dk1"/>
              </a:solidFill>
              <a:latin typeface="Montserrat"/>
              <a:ea typeface="Montserrat"/>
              <a:cs typeface="Montserrat"/>
              <a:sym typeface="Montserrat"/>
            </a:endParaRPr>
          </a:p>
          <a:p>
            <a:pPr indent="-342900" lvl="0" marL="457200" rtl="0" algn="l">
              <a:spcBef>
                <a:spcPts val="0"/>
              </a:spcBef>
              <a:spcAft>
                <a:spcPts val="0"/>
              </a:spcAft>
              <a:buClr>
                <a:srgbClr val="4A86E8"/>
              </a:buClr>
              <a:buSzPts val="1800"/>
              <a:buFont typeface="Montserrat"/>
              <a:buAutoNum type="arabicPeriod"/>
            </a:pPr>
            <a:r>
              <a:rPr b="1" lang="en-GB" sz="1800">
                <a:solidFill>
                  <a:srgbClr val="4A86E8"/>
                </a:solidFill>
                <a:latin typeface="Montserrat"/>
                <a:ea typeface="Montserrat"/>
                <a:cs typeface="Montserrat"/>
                <a:sym typeface="Montserrat"/>
              </a:rPr>
              <a:t>Young victims and survivors told us that the introduction of mandatory reporting could discourage children from disclosing their experiences of child sexual abuse.</a:t>
            </a:r>
            <a:endParaRPr b="1" sz="1800">
              <a:solidFill>
                <a:srgbClr val="4A86E8"/>
              </a:solidFill>
              <a:latin typeface="Montserrat"/>
              <a:ea typeface="Montserrat"/>
              <a:cs typeface="Montserrat"/>
              <a:sym typeface="Montserrat"/>
            </a:endParaRPr>
          </a:p>
          <a:p>
            <a:pPr indent="0" lvl="0" marL="457200" rtl="0" algn="l">
              <a:spcBef>
                <a:spcPts val="0"/>
              </a:spcBef>
              <a:spcAft>
                <a:spcPts val="0"/>
              </a:spcAft>
              <a:buClr>
                <a:schemeClr val="dk1"/>
              </a:buClr>
              <a:buSzPts val="1100"/>
              <a:buFont typeface="Arial"/>
              <a:buNone/>
            </a:pPr>
            <a:r>
              <a:rPr lang="en-GB" sz="1800">
                <a:solidFill>
                  <a:schemeClr val="dk1"/>
                </a:solidFill>
                <a:latin typeface="Montserrat"/>
                <a:ea typeface="Montserrat"/>
                <a:cs typeface="Montserrat"/>
                <a:sym typeface="Montserrat"/>
              </a:rPr>
              <a:t>Many young victims and survivors told us that they were looking for psychological support, rather than action through the criminal justice system.</a:t>
            </a:r>
            <a:endParaRPr sz="1800">
              <a:latin typeface="Montserrat"/>
              <a:ea typeface="Montserrat"/>
              <a:cs typeface="Montserrat"/>
              <a:sym typeface="Montserrat"/>
            </a:endParaRPr>
          </a:p>
        </p:txBody>
      </p:sp>
      <p:pic>
        <p:nvPicPr>
          <p:cNvPr id="140" name="Google Shape;140;p23"/>
          <p:cNvPicPr preferRelativeResize="0"/>
          <p:nvPr/>
        </p:nvPicPr>
        <p:blipFill rotWithShape="1">
          <a:blip r:embed="rId3">
            <a:alphaModFix/>
          </a:blip>
          <a:srcRect b="-11839" l="85965" r="4361" t="11840"/>
          <a:stretch/>
        </p:blipFill>
        <p:spPr>
          <a:xfrm>
            <a:off x="0" y="-15075"/>
            <a:ext cx="9144000" cy="1288200"/>
          </a:xfrm>
          <a:prstGeom prst="rect">
            <a:avLst/>
          </a:prstGeom>
          <a:noFill/>
          <a:ln>
            <a:noFill/>
          </a:ln>
        </p:spPr>
      </p:pic>
      <p:sp>
        <p:nvSpPr>
          <p:cNvPr id="141" name="Google Shape;141;p23"/>
          <p:cNvSpPr txBox="1"/>
          <p:nvPr/>
        </p:nvSpPr>
        <p:spPr>
          <a:xfrm>
            <a:off x="740350" y="212400"/>
            <a:ext cx="7626000" cy="57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2600">
                <a:solidFill>
                  <a:schemeClr val="dk1"/>
                </a:solidFill>
                <a:latin typeface="Montserrat"/>
                <a:ea typeface="Montserrat"/>
                <a:cs typeface="Montserrat"/>
                <a:sym typeface="Montserrat"/>
              </a:rPr>
              <a:t>Six key points </a:t>
            </a:r>
            <a:endParaRPr sz="2600">
              <a:solidFill>
                <a:schemeClr val="dk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t/>
            </a:r>
            <a:endParaRPr sz="2600">
              <a:solidFill>
                <a:schemeClr val="dk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t/>
            </a:r>
            <a:endParaRPr sz="26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sz="3300">
              <a:latin typeface="Oswald"/>
              <a:ea typeface="Oswald"/>
              <a:cs typeface="Oswald"/>
              <a:sym typeface="Oswa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4"/>
          <p:cNvSpPr txBox="1"/>
          <p:nvPr/>
        </p:nvSpPr>
        <p:spPr>
          <a:xfrm>
            <a:off x="302850" y="1388163"/>
            <a:ext cx="8181900" cy="352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1"/>
              </a:solidFill>
              <a:latin typeface="Montserrat"/>
              <a:ea typeface="Montserrat"/>
              <a:cs typeface="Montserrat"/>
              <a:sym typeface="Montserrat"/>
            </a:endParaRPr>
          </a:p>
          <a:p>
            <a:pPr indent="-342900" lvl="0" marL="457200" rtl="0" algn="l">
              <a:spcBef>
                <a:spcPts val="0"/>
              </a:spcBef>
              <a:spcAft>
                <a:spcPts val="0"/>
              </a:spcAft>
              <a:buClr>
                <a:srgbClr val="4A86E8"/>
              </a:buClr>
              <a:buSzPts val="1800"/>
              <a:buFont typeface="Montserrat"/>
              <a:buAutoNum type="arabicPeriod" startAt="3"/>
            </a:pPr>
            <a:r>
              <a:rPr b="1" lang="en-GB" sz="1800">
                <a:solidFill>
                  <a:srgbClr val="4A86E8"/>
                </a:solidFill>
                <a:latin typeface="Montserrat"/>
                <a:ea typeface="Montserrat"/>
                <a:cs typeface="Montserrat"/>
                <a:sym typeface="Montserrat"/>
              </a:rPr>
              <a:t>Statutory bodies should improve their response to child sexual abuse and exploitation.</a:t>
            </a:r>
            <a:endParaRPr sz="1800">
              <a:solidFill>
                <a:srgbClr val="4A86E8"/>
              </a:solidFill>
              <a:latin typeface="Montserrat"/>
              <a:ea typeface="Montserrat"/>
              <a:cs typeface="Montserrat"/>
              <a:sym typeface="Montserrat"/>
            </a:endParaRPr>
          </a:p>
          <a:p>
            <a:pPr indent="0" lvl="0" marL="457200" rtl="0" algn="l">
              <a:spcBef>
                <a:spcPts val="0"/>
              </a:spcBef>
              <a:spcAft>
                <a:spcPts val="0"/>
              </a:spcAft>
              <a:buNone/>
            </a:pPr>
            <a:r>
              <a:rPr lang="en-GB" sz="1800">
                <a:solidFill>
                  <a:schemeClr val="dk1"/>
                </a:solidFill>
                <a:latin typeface="Montserrat"/>
                <a:ea typeface="Montserrat"/>
                <a:cs typeface="Montserrat"/>
                <a:sym typeface="Montserrat"/>
              </a:rPr>
              <a:t>Many young victims and survivors said their experience of the statutory services was traumatising and disempowering.</a:t>
            </a:r>
            <a:endParaRPr sz="18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sz="1800">
              <a:solidFill>
                <a:schemeClr val="dk1"/>
              </a:solidFill>
              <a:highlight>
                <a:schemeClr val="accent3"/>
              </a:highlight>
              <a:latin typeface="Montserrat"/>
              <a:ea typeface="Montserrat"/>
              <a:cs typeface="Montserrat"/>
              <a:sym typeface="Montserrat"/>
            </a:endParaRPr>
          </a:p>
          <a:p>
            <a:pPr indent="-342900" lvl="0" marL="457200" rtl="0" algn="l">
              <a:spcBef>
                <a:spcPts val="0"/>
              </a:spcBef>
              <a:spcAft>
                <a:spcPts val="0"/>
              </a:spcAft>
              <a:buClr>
                <a:srgbClr val="4A86E8"/>
              </a:buClr>
              <a:buSzPts val="1800"/>
              <a:buFont typeface="Montserrat"/>
              <a:buAutoNum type="arabicPeriod" startAt="4"/>
            </a:pPr>
            <a:r>
              <a:rPr b="1" lang="en-GB" sz="1800">
                <a:solidFill>
                  <a:srgbClr val="4A86E8"/>
                </a:solidFill>
                <a:highlight>
                  <a:schemeClr val="lt1"/>
                </a:highlight>
                <a:latin typeface="Montserrat"/>
                <a:ea typeface="Montserrat"/>
                <a:cs typeface="Montserrat"/>
                <a:sym typeface="Montserrat"/>
              </a:rPr>
              <a:t>There needs to be a cultural shift, so that talking about sexual abuse becomes more acceptable</a:t>
            </a:r>
            <a:endParaRPr b="1" sz="1800">
              <a:solidFill>
                <a:srgbClr val="4A86E8"/>
              </a:solidFill>
              <a:highlight>
                <a:schemeClr val="lt1"/>
              </a:highlight>
              <a:latin typeface="Montserrat"/>
              <a:ea typeface="Montserrat"/>
              <a:cs typeface="Montserrat"/>
              <a:sym typeface="Montserrat"/>
            </a:endParaRPr>
          </a:p>
          <a:p>
            <a:pPr indent="0" lvl="0" marL="457200" rtl="0" algn="l">
              <a:spcBef>
                <a:spcPts val="0"/>
              </a:spcBef>
              <a:spcAft>
                <a:spcPts val="0"/>
              </a:spcAft>
              <a:buNone/>
            </a:pPr>
            <a:r>
              <a:rPr lang="en-GB" sz="1800">
                <a:solidFill>
                  <a:schemeClr val="dk1"/>
                </a:solidFill>
                <a:latin typeface="Montserrat"/>
                <a:ea typeface="Montserrat"/>
                <a:cs typeface="Montserrat"/>
                <a:sym typeface="Montserrat"/>
              </a:rPr>
              <a:t>We heard that the media’s tendency to sensationalise child sexual abuse and focus on the perpetrator detracts from the impacts on the child. </a:t>
            </a:r>
            <a:endParaRPr sz="18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sz="1700">
              <a:solidFill>
                <a:schemeClr val="dk1"/>
              </a:solidFill>
            </a:endParaRPr>
          </a:p>
        </p:txBody>
      </p:sp>
      <p:pic>
        <p:nvPicPr>
          <p:cNvPr id="147" name="Google Shape;147;p24"/>
          <p:cNvPicPr preferRelativeResize="0"/>
          <p:nvPr/>
        </p:nvPicPr>
        <p:blipFill rotWithShape="1">
          <a:blip r:embed="rId3">
            <a:alphaModFix/>
          </a:blip>
          <a:srcRect b="-11839" l="85965" r="4361" t="11840"/>
          <a:stretch/>
        </p:blipFill>
        <p:spPr>
          <a:xfrm>
            <a:off x="0" y="-15075"/>
            <a:ext cx="9144000" cy="1288200"/>
          </a:xfrm>
          <a:prstGeom prst="rect">
            <a:avLst/>
          </a:prstGeom>
          <a:noFill/>
          <a:ln>
            <a:noFill/>
          </a:ln>
        </p:spPr>
      </p:pic>
      <p:sp>
        <p:nvSpPr>
          <p:cNvPr id="148" name="Google Shape;148;p24"/>
          <p:cNvSpPr txBox="1"/>
          <p:nvPr/>
        </p:nvSpPr>
        <p:spPr>
          <a:xfrm>
            <a:off x="740350" y="212400"/>
            <a:ext cx="7626000" cy="57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2600">
                <a:solidFill>
                  <a:schemeClr val="dk1"/>
                </a:solidFill>
                <a:latin typeface="Montserrat"/>
                <a:ea typeface="Montserrat"/>
                <a:cs typeface="Montserrat"/>
                <a:sym typeface="Montserrat"/>
              </a:rPr>
              <a:t>Six key points</a:t>
            </a:r>
            <a:endParaRPr sz="26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sz="3300">
              <a:latin typeface="Oswald"/>
              <a:ea typeface="Oswald"/>
              <a:cs typeface="Oswald"/>
              <a:sym typeface="Oswa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5"/>
          <p:cNvSpPr txBox="1"/>
          <p:nvPr/>
        </p:nvSpPr>
        <p:spPr>
          <a:xfrm>
            <a:off x="302850" y="1388163"/>
            <a:ext cx="8181900" cy="352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accent1"/>
              </a:solidFill>
              <a:latin typeface="Montserrat"/>
              <a:ea typeface="Montserrat"/>
              <a:cs typeface="Montserrat"/>
              <a:sym typeface="Montserrat"/>
            </a:endParaRPr>
          </a:p>
          <a:p>
            <a:pPr indent="-342900" lvl="0" marL="457200" rtl="0" algn="l">
              <a:spcBef>
                <a:spcPts val="0"/>
              </a:spcBef>
              <a:spcAft>
                <a:spcPts val="0"/>
              </a:spcAft>
              <a:buClr>
                <a:schemeClr val="accent1"/>
              </a:buClr>
              <a:buSzPts val="1800"/>
              <a:buFont typeface="Montserrat"/>
              <a:buAutoNum type="arabicPeriod" startAt="5"/>
            </a:pPr>
            <a:r>
              <a:rPr b="1" lang="en-GB" sz="1800">
                <a:solidFill>
                  <a:schemeClr val="accent1"/>
                </a:solidFill>
                <a:latin typeface="Montserrat"/>
                <a:ea typeface="Montserrat"/>
                <a:cs typeface="Montserrat"/>
                <a:sym typeface="Montserrat"/>
              </a:rPr>
              <a:t>R</a:t>
            </a:r>
            <a:r>
              <a:rPr b="1" lang="en-GB" sz="1800">
                <a:solidFill>
                  <a:schemeClr val="accent1"/>
                </a:solidFill>
                <a:latin typeface="Montserrat"/>
                <a:ea typeface="Montserrat"/>
                <a:cs typeface="Montserrat"/>
                <a:sym typeface="Montserrat"/>
              </a:rPr>
              <a:t>elationships and sex education (RSE) in schools does not reflect current challenges facing children, and is mostly inconsistent and inadequate.</a:t>
            </a:r>
            <a:endParaRPr b="1" sz="1800">
              <a:solidFill>
                <a:schemeClr val="accent1"/>
              </a:solidFill>
              <a:latin typeface="Montserrat"/>
              <a:ea typeface="Montserrat"/>
              <a:cs typeface="Montserrat"/>
              <a:sym typeface="Montserrat"/>
            </a:endParaRPr>
          </a:p>
          <a:p>
            <a:pPr indent="0" lvl="0" marL="457200" rtl="0" algn="l">
              <a:spcBef>
                <a:spcPts val="0"/>
              </a:spcBef>
              <a:spcAft>
                <a:spcPts val="0"/>
              </a:spcAft>
              <a:buNone/>
            </a:pPr>
            <a:r>
              <a:rPr lang="en-GB" sz="1800">
                <a:solidFill>
                  <a:schemeClr val="dk1"/>
                </a:solidFill>
                <a:latin typeface="Montserrat"/>
                <a:ea typeface="Montserrat"/>
                <a:cs typeface="Montserrat"/>
                <a:sym typeface="Montserrat"/>
              </a:rPr>
              <a:t>We heard that RSE should focus on appropriate touch and consent, and should start younger.</a:t>
            </a:r>
            <a:endParaRPr sz="18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sz="1800">
              <a:solidFill>
                <a:schemeClr val="dk1"/>
              </a:solidFill>
              <a:latin typeface="Montserrat"/>
              <a:ea typeface="Montserrat"/>
              <a:cs typeface="Montserrat"/>
              <a:sym typeface="Montserrat"/>
            </a:endParaRPr>
          </a:p>
          <a:p>
            <a:pPr indent="-342900" lvl="0" marL="457200" rtl="0" algn="l">
              <a:spcBef>
                <a:spcPts val="0"/>
              </a:spcBef>
              <a:spcAft>
                <a:spcPts val="0"/>
              </a:spcAft>
              <a:buClr>
                <a:srgbClr val="4A86E8"/>
              </a:buClr>
              <a:buSzPts val="1800"/>
              <a:buFont typeface="Montserrat"/>
              <a:buAutoNum type="arabicPeriod" startAt="6"/>
            </a:pPr>
            <a:r>
              <a:rPr b="1" lang="en-GB" sz="1800">
                <a:solidFill>
                  <a:srgbClr val="4A86E8"/>
                </a:solidFill>
                <a:latin typeface="Montserrat"/>
                <a:ea typeface="Montserrat"/>
                <a:cs typeface="Montserrat"/>
                <a:sym typeface="Montserrat"/>
              </a:rPr>
              <a:t>Creators of social media apps and internet platforms must take greater responsibility. </a:t>
            </a:r>
            <a:endParaRPr b="1" sz="1800">
              <a:solidFill>
                <a:srgbClr val="4A86E8"/>
              </a:solidFill>
              <a:latin typeface="Montserrat"/>
              <a:ea typeface="Montserrat"/>
              <a:cs typeface="Montserrat"/>
              <a:sym typeface="Montserrat"/>
            </a:endParaRPr>
          </a:p>
          <a:p>
            <a:pPr indent="0" lvl="0" marL="457200" rtl="0" algn="l">
              <a:spcBef>
                <a:spcPts val="0"/>
              </a:spcBef>
              <a:spcAft>
                <a:spcPts val="0"/>
              </a:spcAft>
              <a:buNone/>
            </a:pPr>
            <a:r>
              <a:rPr lang="en-GB" sz="1800">
                <a:solidFill>
                  <a:schemeClr val="dk1"/>
                </a:solidFill>
                <a:latin typeface="Montserrat"/>
                <a:ea typeface="Montserrat"/>
                <a:cs typeface="Montserrat"/>
                <a:sym typeface="Montserrat"/>
              </a:rPr>
              <a:t>We heard that social media companies have a duty to better protect the children and young people using their apps.</a:t>
            </a:r>
            <a:endParaRPr sz="18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sz="1700">
              <a:solidFill>
                <a:schemeClr val="dk1"/>
              </a:solidFill>
            </a:endParaRPr>
          </a:p>
        </p:txBody>
      </p:sp>
      <p:pic>
        <p:nvPicPr>
          <p:cNvPr id="154" name="Google Shape;154;p25"/>
          <p:cNvPicPr preferRelativeResize="0"/>
          <p:nvPr/>
        </p:nvPicPr>
        <p:blipFill rotWithShape="1">
          <a:blip r:embed="rId3">
            <a:alphaModFix/>
          </a:blip>
          <a:srcRect b="-11839" l="85965" r="4361" t="11840"/>
          <a:stretch/>
        </p:blipFill>
        <p:spPr>
          <a:xfrm>
            <a:off x="0" y="-15075"/>
            <a:ext cx="9144000" cy="1288200"/>
          </a:xfrm>
          <a:prstGeom prst="rect">
            <a:avLst/>
          </a:prstGeom>
          <a:noFill/>
          <a:ln>
            <a:noFill/>
          </a:ln>
        </p:spPr>
      </p:pic>
      <p:sp>
        <p:nvSpPr>
          <p:cNvPr id="155" name="Google Shape;155;p25"/>
          <p:cNvSpPr txBox="1"/>
          <p:nvPr/>
        </p:nvSpPr>
        <p:spPr>
          <a:xfrm>
            <a:off x="740350" y="212400"/>
            <a:ext cx="7626000" cy="57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2600">
                <a:solidFill>
                  <a:schemeClr val="dk1"/>
                </a:solidFill>
                <a:latin typeface="Montserrat"/>
                <a:ea typeface="Montserrat"/>
                <a:cs typeface="Montserrat"/>
                <a:sym typeface="Montserrat"/>
              </a:rPr>
              <a:t>Six key points</a:t>
            </a:r>
            <a:endParaRPr sz="26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sz="3300">
              <a:latin typeface="Oswald"/>
              <a:ea typeface="Oswald"/>
              <a:cs typeface="Oswald"/>
              <a:sym typeface="Oswa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pic>
        <p:nvPicPr>
          <p:cNvPr id="160" name="Google Shape;160;p26"/>
          <p:cNvPicPr preferRelativeResize="0"/>
          <p:nvPr/>
        </p:nvPicPr>
        <p:blipFill rotWithShape="1">
          <a:blip r:embed="rId3">
            <a:alphaModFix/>
          </a:blip>
          <a:srcRect b="-11839" l="85965" r="4361" t="11840"/>
          <a:stretch/>
        </p:blipFill>
        <p:spPr>
          <a:xfrm>
            <a:off x="0" y="-15075"/>
            <a:ext cx="9144000" cy="1288200"/>
          </a:xfrm>
          <a:prstGeom prst="rect">
            <a:avLst/>
          </a:prstGeom>
          <a:noFill/>
          <a:ln>
            <a:noFill/>
          </a:ln>
        </p:spPr>
      </p:pic>
      <p:sp>
        <p:nvSpPr>
          <p:cNvPr id="161" name="Google Shape;161;p26"/>
          <p:cNvSpPr txBox="1"/>
          <p:nvPr/>
        </p:nvSpPr>
        <p:spPr>
          <a:xfrm>
            <a:off x="302850" y="1143238"/>
            <a:ext cx="8181900" cy="352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1700">
              <a:solidFill>
                <a:schemeClr val="accent1"/>
              </a:solidFill>
              <a:latin typeface="Montserrat"/>
              <a:ea typeface="Montserrat"/>
              <a:cs typeface="Montserrat"/>
              <a:sym typeface="Montserrat"/>
            </a:endParaRPr>
          </a:p>
          <a:p>
            <a:pPr indent="-336550" lvl="0" marL="457200" rtl="0" algn="l">
              <a:spcBef>
                <a:spcPts val="0"/>
              </a:spcBef>
              <a:spcAft>
                <a:spcPts val="0"/>
              </a:spcAft>
              <a:buClr>
                <a:schemeClr val="accent4"/>
              </a:buClr>
              <a:buSzPts val="1700"/>
              <a:buFont typeface="Montserrat"/>
              <a:buChar char="●"/>
            </a:pPr>
            <a:r>
              <a:rPr lang="en-GB" sz="1700">
                <a:solidFill>
                  <a:schemeClr val="dk1"/>
                </a:solidFill>
                <a:latin typeface="Montserrat"/>
                <a:ea typeface="Montserrat"/>
                <a:cs typeface="Montserrat"/>
                <a:sym typeface="Montserrat"/>
              </a:rPr>
              <a:t>The overwhelming majority of young victims and survivors we heard from shared negative experiences of their involvement with CAMHS.</a:t>
            </a:r>
            <a:endParaRPr sz="1700">
              <a:solidFill>
                <a:schemeClr val="dk1"/>
              </a:solidFill>
              <a:latin typeface="Montserrat"/>
              <a:ea typeface="Montserrat"/>
              <a:cs typeface="Montserrat"/>
              <a:sym typeface="Montserrat"/>
            </a:endParaRPr>
          </a:p>
          <a:p>
            <a:pPr indent="0" lvl="0" marL="457200" rtl="0" algn="l">
              <a:spcBef>
                <a:spcPts val="0"/>
              </a:spcBef>
              <a:spcAft>
                <a:spcPts val="0"/>
              </a:spcAft>
              <a:buNone/>
            </a:pPr>
            <a:r>
              <a:t/>
            </a:r>
            <a:endParaRPr sz="1100">
              <a:solidFill>
                <a:schemeClr val="dk1"/>
              </a:solidFill>
              <a:latin typeface="Montserrat"/>
              <a:ea typeface="Montserrat"/>
              <a:cs typeface="Montserrat"/>
              <a:sym typeface="Montserrat"/>
            </a:endParaRPr>
          </a:p>
          <a:p>
            <a:pPr indent="-336550" lvl="0" marL="457200" rtl="0" algn="l">
              <a:spcBef>
                <a:spcPts val="0"/>
              </a:spcBef>
              <a:spcAft>
                <a:spcPts val="0"/>
              </a:spcAft>
              <a:buClr>
                <a:schemeClr val="accent4"/>
              </a:buClr>
              <a:buSzPts val="1700"/>
              <a:buFont typeface="Montserrat"/>
              <a:buChar char="●"/>
            </a:pPr>
            <a:r>
              <a:rPr lang="en-GB" sz="1700">
                <a:solidFill>
                  <a:schemeClr val="dk1"/>
                </a:solidFill>
                <a:latin typeface="Montserrat"/>
                <a:ea typeface="Montserrat"/>
                <a:cs typeface="Montserrat"/>
                <a:sym typeface="Montserrat"/>
              </a:rPr>
              <a:t>They felt that most CAMHS services did not understand the impact of child sexual abuse on a child’s emotional and mental health.</a:t>
            </a:r>
            <a:endParaRPr sz="1700">
              <a:solidFill>
                <a:schemeClr val="dk1"/>
              </a:solidFill>
              <a:latin typeface="Montserrat"/>
              <a:ea typeface="Montserrat"/>
              <a:cs typeface="Montserrat"/>
              <a:sym typeface="Montserrat"/>
            </a:endParaRPr>
          </a:p>
          <a:p>
            <a:pPr indent="0" lvl="0" marL="457200" rtl="0" algn="l">
              <a:spcBef>
                <a:spcPts val="0"/>
              </a:spcBef>
              <a:spcAft>
                <a:spcPts val="0"/>
              </a:spcAft>
              <a:buNone/>
            </a:pPr>
            <a:r>
              <a:t/>
            </a:r>
            <a:endParaRPr sz="1100">
              <a:solidFill>
                <a:schemeClr val="dk1"/>
              </a:solidFill>
              <a:latin typeface="Montserrat"/>
              <a:ea typeface="Montserrat"/>
              <a:cs typeface="Montserrat"/>
              <a:sym typeface="Montserrat"/>
            </a:endParaRPr>
          </a:p>
          <a:p>
            <a:pPr indent="-336550" lvl="0" marL="457200" rtl="0" algn="l">
              <a:spcBef>
                <a:spcPts val="0"/>
              </a:spcBef>
              <a:spcAft>
                <a:spcPts val="0"/>
              </a:spcAft>
              <a:buClr>
                <a:schemeClr val="accent4"/>
              </a:buClr>
              <a:buSzPts val="1700"/>
              <a:buFont typeface="Montserrat"/>
              <a:buChar char="●"/>
            </a:pPr>
            <a:r>
              <a:rPr lang="en-GB" sz="1700">
                <a:solidFill>
                  <a:schemeClr val="dk1"/>
                </a:solidFill>
                <a:latin typeface="Montserrat"/>
                <a:ea typeface="Montserrat"/>
                <a:cs typeface="Montserrat"/>
                <a:sym typeface="Montserrat"/>
              </a:rPr>
              <a:t>We heard that CAMHS services are severely underfunded and that there are high thresholds for accessing CAMHS services and the support was limited once it started.</a:t>
            </a:r>
            <a:endParaRPr sz="1700">
              <a:solidFill>
                <a:schemeClr val="dk1"/>
              </a:solidFill>
              <a:latin typeface="Montserrat"/>
              <a:ea typeface="Montserrat"/>
              <a:cs typeface="Montserrat"/>
              <a:sym typeface="Montserrat"/>
            </a:endParaRPr>
          </a:p>
          <a:p>
            <a:pPr indent="0" lvl="0" marL="457200" rtl="0" algn="l">
              <a:spcBef>
                <a:spcPts val="0"/>
              </a:spcBef>
              <a:spcAft>
                <a:spcPts val="0"/>
              </a:spcAft>
              <a:buNone/>
            </a:pPr>
            <a:r>
              <a:t/>
            </a:r>
            <a:endParaRPr sz="1100">
              <a:solidFill>
                <a:schemeClr val="dk1"/>
              </a:solidFill>
              <a:latin typeface="Montserrat"/>
              <a:ea typeface="Montserrat"/>
              <a:cs typeface="Montserrat"/>
              <a:sym typeface="Montserrat"/>
            </a:endParaRPr>
          </a:p>
          <a:p>
            <a:pPr indent="-336550" lvl="0" marL="457200" rtl="0" algn="l">
              <a:spcBef>
                <a:spcPts val="0"/>
              </a:spcBef>
              <a:spcAft>
                <a:spcPts val="0"/>
              </a:spcAft>
              <a:buClr>
                <a:schemeClr val="accent4"/>
              </a:buClr>
              <a:buSzPts val="1700"/>
              <a:buFont typeface="Montserrat"/>
              <a:buChar char="●"/>
            </a:pPr>
            <a:r>
              <a:rPr lang="en-GB" sz="1700">
                <a:solidFill>
                  <a:schemeClr val="dk1"/>
                </a:solidFill>
                <a:latin typeface="Montserrat"/>
                <a:ea typeface="Montserrat"/>
                <a:cs typeface="Montserrat"/>
                <a:sym typeface="Montserrat"/>
              </a:rPr>
              <a:t>We also heard from one CAMHS service which is aware of these practices and criticisms, and has made an effort to operate in a different way, which was welcomed by its clients.</a:t>
            </a:r>
            <a:endParaRPr sz="17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sz="1800">
              <a:solidFill>
                <a:schemeClr val="dk1"/>
              </a:solidFill>
            </a:endParaRPr>
          </a:p>
        </p:txBody>
      </p:sp>
      <p:sp>
        <p:nvSpPr>
          <p:cNvPr id="162" name="Google Shape;162;p26"/>
          <p:cNvSpPr txBox="1"/>
          <p:nvPr/>
        </p:nvSpPr>
        <p:spPr>
          <a:xfrm>
            <a:off x="740350" y="212400"/>
            <a:ext cx="7626000" cy="57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2600">
                <a:solidFill>
                  <a:schemeClr val="dk1"/>
                </a:solidFill>
                <a:latin typeface="Montserrat"/>
                <a:ea typeface="Montserrat"/>
                <a:cs typeface="Montserrat"/>
                <a:sym typeface="Montserrat"/>
              </a:rPr>
              <a:t>Child and Adolescent Mental Health Services (CAMHS)</a:t>
            </a:r>
            <a:endParaRPr sz="26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sz="3300">
              <a:latin typeface="Oswald"/>
              <a:ea typeface="Oswald"/>
              <a:cs typeface="Oswald"/>
              <a:sym typeface="Oswa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27"/>
          <p:cNvSpPr txBox="1"/>
          <p:nvPr/>
        </p:nvSpPr>
        <p:spPr>
          <a:xfrm>
            <a:off x="302850" y="1223276"/>
            <a:ext cx="8181900" cy="36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chemeClr val="dk1"/>
                </a:solidFill>
                <a:latin typeface="Montserrat"/>
                <a:ea typeface="Montserrat"/>
                <a:cs typeface="Montserrat"/>
                <a:sym typeface="Montserrat"/>
              </a:rPr>
              <a:t>The young victims and survivors we spoke to all shared the same simple, yet very powerful requests:</a:t>
            </a:r>
            <a:endParaRPr sz="18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sz="1800">
              <a:solidFill>
                <a:schemeClr val="dk1"/>
              </a:solidFill>
              <a:latin typeface="Montserrat"/>
              <a:ea typeface="Montserrat"/>
              <a:cs typeface="Montserrat"/>
              <a:sym typeface="Montserrat"/>
            </a:endParaRPr>
          </a:p>
          <a:p>
            <a:pPr indent="-368300" lvl="0" marL="457200" rtl="0" algn="l">
              <a:lnSpc>
                <a:spcPct val="150000"/>
              </a:lnSpc>
              <a:spcBef>
                <a:spcPts val="0"/>
              </a:spcBef>
              <a:spcAft>
                <a:spcPts val="0"/>
              </a:spcAft>
              <a:buClr>
                <a:schemeClr val="accent4"/>
              </a:buClr>
              <a:buSzPts val="2200"/>
              <a:buFont typeface="Montserrat"/>
              <a:buChar char="●"/>
            </a:pPr>
            <a:r>
              <a:rPr lang="en-GB" sz="2200">
                <a:solidFill>
                  <a:schemeClr val="dk1"/>
                </a:solidFill>
                <a:latin typeface="Montserrat"/>
                <a:ea typeface="Montserrat"/>
                <a:cs typeface="Montserrat"/>
                <a:sym typeface="Montserrat"/>
              </a:rPr>
              <a:t>believe us</a:t>
            </a:r>
            <a:endParaRPr sz="2200">
              <a:solidFill>
                <a:schemeClr val="dk1"/>
              </a:solidFill>
              <a:latin typeface="Montserrat"/>
              <a:ea typeface="Montserrat"/>
              <a:cs typeface="Montserrat"/>
              <a:sym typeface="Montserrat"/>
            </a:endParaRPr>
          </a:p>
          <a:p>
            <a:pPr indent="-368300" lvl="0" marL="457200" rtl="0" algn="l">
              <a:lnSpc>
                <a:spcPct val="150000"/>
              </a:lnSpc>
              <a:spcBef>
                <a:spcPts val="0"/>
              </a:spcBef>
              <a:spcAft>
                <a:spcPts val="0"/>
              </a:spcAft>
              <a:buClr>
                <a:schemeClr val="accent4"/>
              </a:buClr>
              <a:buSzPts val="2200"/>
              <a:buFont typeface="Montserrat"/>
              <a:buChar char="●"/>
            </a:pPr>
            <a:r>
              <a:rPr lang="en-GB" sz="2200">
                <a:solidFill>
                  <a:schemeClr val="dk1"/>
                </a:solidFill>
                <a:latin typeface="Montserrat"/>
                <a:ea typeface="Montserrat"/>
                <a:cs typeface="Montserrat"/>
                <a:sym typeface="Montserrat"/>
              </a:rPr>
              <a:t>give us choices</a:t>
            </a:r>
            <a:endParaRPr sz="2200">
              <a:solidFill>
                <a:schemeClr val="dk1"/>
              </a:solidFill>
              <a:latin typeface="Montserrat"/>
              <a:ea typeface="Montserrat"/>
              <a:cs typeface="Montserrat"/>
              <a:sym typeface="Montserrat"/>
            </a:endParaRPr>
          </a:p>
          <a:p>
            <a:pPr indent="-368300" lvl="0" marL="457200" rtl="0" algn="l">
              <a:lnSpc>
                <a:spcPct val="150000"/>
              </a:lnSpc>
              <a:spcBef>
                <a:spcPts val="0"/>
              </a:spcBef>
              <a:spcAft>
                <a:spcPts val="0"/>
              </a:spcAft>
              <a:buClr>
                <a:schemeClr val="accent4"/>
              </a:buClr>
              <a:buSzPts val="2200"/>
              <a:buFont typeface="Montserrat"/>
              <a:buChar char="●"/>
            </a:pPr>
            <a:r>
              <a:rPr lang="en-GB" sz="2200">
                <a:solidFill>
                  <a:schemeClr val="dk1"/>
                </a:solidFill>
                <a:latin typeface="Montserrat"/>
                <a:ea typeface="Montserrat"/>
                <a:cs typeface="Montserrat"/>
                <a:sym typeface="Montserrat"/>
              </a:rPr>
              <a:t>listen to us</a:t>
            </a:r>
            <a:endParaRPr sz="2200">
              <a:solidFill>
                <a:schemeClr val="dk1"/>
              </a:solidFill>
              <a:latin typeface="Montserrat"/>
              <a:ea typeface="Montserrat"/>
              <a:cs typeface="Montserrat"/>
              <a:sym typeface="Montserrat"/>
            </a:endParaRPr>
          </a:p>
          <a:p>
            <a:pPr indent="-368300" lvl="0" marL="457200" rtl="0" algn="l">
              <a:lnSpc>
                <a:spcPct val="150000"/>
              </a:lnSpc>
              <a:spcBef>
                <a:spcPts val="0"/>
              </a:spcBef>
              <a:spcAft>
                <a:spcPts val="0"/>
              </a:spcAft>
              <a:buClr>
                <a:schemeClr val="accent4"/>
              </a:buClr>
              <a:buSzPts val="2200"/>
              <a:buFont typeface="Montserrat"/>
              <a:buChar char="●"/>
            </a:pPr>
            <a:r>
              <a:rPr lang="en-GB" sz="2200">
                <a:solidFill>
                  <a:schemeClr val="dk1"/>
                </a:solidFill>
                <a:latin typeface="Montserrat"/>
                <a:ea typeface="Montserrat"/>
                <a:cs typeface="Montserrat"/>
                <a:sym typeface="Montserrat"/>
              </a:rPr>
              <a:t>respect us</a:t>
            </a:r>
            <a:endParaRPr sz="2200">
              <a:solidFill>
                <a:schemeClr val="dk1"/>
              </a:solidFill>
              <a:latin typeface="Montserrat"/>
              <a:ea typeface="Montserrat"/>
              <a:cs typeface="Montserrat"/>
              <a:sym typeface="Montserrat"/>
            </a:endParaRPr>
          </a:p>
          <a:p>
            <a:pPr indent="-368300" lvl="0" marL="457200" rtl="0" algn="l">
              <a:lnSpc>
                <a:spcPct val="150000"/>
              </a:lnSpc>
              <a:spcBef>
                <a:spcPts val="0"/>
              </a:spcBef>
              <a:spcAft>
                <a:spcPts val="0"/>
              </a:spcAft>
              <a:buClr>
                <a:schemeClr val="accent4"/>
              </a:buClr>
              <a:buSzPts val="2200"/>
              <a:buFont typeface="Montserrat"/>
              <a:buChar char="●"/>
            </a:pPr>
            <a:r>
              <a:rPr lang="en-GB" sz="2200">
                <a:solidFill>
                  <a:schemeClr val="dk1"/>
                </a:solidFill>
                <a:latin typeface="Montserrat"/>
                <a:ea typeface="Montserrat"/>
                <a:cs typeface="Montserrat"/>
                <a:sym typeface="Montserrat"/>
              </a:rPr>
              <a:t>support us</a:t>
            </a:r>
            <a:endParaRPr sz="22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b="1" sz="1700">
              <a:solidFill>
                <a:schemeClr val="dk1"/>
              </a:solidFill>
            </a:endParaRPr>
          </a:p>
          <a:p>
            <a:pPr indent="0" lvl="0" marL="0" rtl="0" algn="l">
              <a:spcBef>
                <a:spcPts val="0"/>
              </a:spcBef>
              <a:spcAft>
                <a:spcPts val="0"/>
              </a:spcAft>
              <a:buNone/>
            </a:pPr>
            <a:r>
              <a:t/>
            </a:r>
            <a:endParaRPr sz="1700">
              <a:solidFill>
                <a:schemeClr val="dk1"/>
              </a:solidFill>
            </a:endParaRPr>
          </a:p>
        </p:txBody>
      </p:sp>
      <p:pic>
        <p:nvPicPr>
          <p:cNvPr id="168" name="Google Shape;168;p27"/>
          <p:cNvPicPr preferRelativeResize="0"/>
          <p:nvPr/>
        </p:nvPicPr>
        <p:blipFill rotWithShape="1">
          <a:blip r:embed="rId3">
            <a:alphaModFix/>
          </a:blip>
          <a:srcRect b="-11839" l="85965" r="4361" t="11840"/>
          <a:stretch/>
        </p:blipFill>
        <p:spPr>
          <a:xfrm>
            <a:off x="0" y="-15075"/>
            <a:ext cx="9144000" cy="1288200"/>
          </a:xfrm>
          <a:prstGeom prst="rect">
            <a:avLst/>
          </a:prstGeom>
          <a:noFill/>
          <a:ln>
            <a:noFill/>
          </a:ln>
        </p:spPr>
      </p:pic>
      <p:sp>
        <p:nvSpPr>
          <p:cNvPr id="169" name="Google Shape;169;p27"/>
          <p:cNvSpPr txBox="1"/>
          <p:nvPr/>
        </p:nvSpPr>
        <p:spPr>
          <a:xfrm>
            <a:off x="740350" y="212400"/>
            <a:ext cx="7626000" cy="57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2600">
                <a:solidFill>
                  <a:schemeClr val="dk1"/>
                </a:solidFill>
                <a:latin typeface="Montserrat"/>
                <a:ea typeface="Montserrat"/>
                <a:cs typeface="Montserrat"/>
                <a:sym typeface="Montserrat"/>
              </a:rPr>
              <a:t>Final comments and reflections</a:t>
            </a:r>
            <a:endParaRPr sz="2600">
              <a:solidFill>
                <a:schemeClr val="dk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t/>
            </a:r>
            <a:endParaRPr sz="2600">
              <a:solidFill>
                <a:schemeClr val="dk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t/>
            </a:r>
            <a:endParaRPr sz="26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sz="3300">
              <a:latin typeface="Oswald"/>
              <a:ea typeface="Oswald"/>
              <a:cs typeface="Oswald"/>
              <a:sym typeface="Oswa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28"/>
          <p:cNvSpPr txBox="1"/>
          <p:nvPr/>
        </p:nvSpPr>
        <p:spPr>
          <a:xfrm>
            <a:off x="572175" y="4614300"/>
            <a:ext cx="5313900" cy="41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2"/>
              </a:buClr>
              <a:buFont typeface="Arial"/>
              <a:buNone/>
            </a:pPr>
            <a:r>
              <a:t/>
            </a:r>
            <a:endParaRPr>
              <a:solidFill>
                <a:srgbClr val="999999"/>
              </a:solidFill>
              <a:latin typeface="Montserrat"/>
              <a:ea typeface="Montserrat"/>
              <a:cs typeface="Montserrat"/>
              <a:sym typeface="Montserrat"/>
            </a:endParaRPr>
          </a:p>
        </p:txBody>
      </p:sp>
      <p:sp>
        <p:nvSpPr>
          <p:cNvPr id="175" name="Google Shape;175;p28"/>
          <p:cNvSpPr txBox="1"/>
          <p:nvPr>
            <p:ph type="ctrTitle"/>
          </p:nvPr>
        </p:nvSpPr>
        <p:spPr>
          <a:xfrm>
            <a:off x="3014825" y="1928850"/>
            <a:ext cx="3206100" cy="1285800"/>
          </a:xfrm>
          <a:prstGeom prst="rect">
            <a:avLst/>
          </a:prstGeom>
          <a:noFill/>
          <a:ln>
            <a:noFill/>
          </a:ln>
        </p:spPr>
        <p:txBody>
          <a:bodyPr anchorCtr="0" anchor="b" bIns="91425" lIns="91425" spcFirstLastPara="1" rIns="91425" wrap="square" tIns="91425">
            <a:normAutofit/>
          </a:bodyPr>
          <a:lstStyle/>
          <a:p>
            <a:pPr indent="0" lvl="0" marL="0" marR="0" rtl="0" algn="l">
              <a:lnSpc>
                <a:spcPct val="100000"/>
              </a:lnSpc>
              <a:spcBef>
                <a:spcPts val="0"/>
              </a:spcBef>
              <a:spcAft>
                <a:spcPts val="0"/>
              </a:spcAft>
              <a:buClr>
                <a:schemeClr val="dk1"/>
              </a:buClr>
              <a:buFont typeface="Arial"/>
              <a:buNone/>
            </a:pPr>
            <a:r>
              <a:rPr lang="en-GB" sz="4300">
                <a:solidFill>
                  <a:srgbClr val="000000"/>
                </a:solidFill>
                <a:latin typeface="Montserrat"/>
                <a:ea typeface="Montserrat"/>
                <a:cs typeface="Montserrat"/>
                <a:sym typeface="Montserrat"/>
              </a:rPr>
              <a:t>Questions</a:t>
            </a:r>
            <a:endParaRPr sz="5900">
              <a:solidFill>
                <a:srgbClr val="000000"/>
              </a:solidFill>
              <a:latin typeface="Montserrat"/>
              <a:ea typeface="Montserrat"/>
              <a:cs typeface="Montserrat"/>
              <a:sym typeface="Montserrat"/>
            </a:endParaRPr>
          </a:p>
        </p:txBody>
      </p:sp>
      <p:pic>
        <p:nvPicPr>
          <p:cNvPr id="176" name="Google Shape;176;p28"/>
          <p:cNvPicPr preferRelativeResize="0"/>
          <p:nvPr/>
        </p:nvPicPr>
        <p:blipFill rotWithShape="1">
          <a:blip r:embed="rId3">
            <a:alphaModFix/>
          </a:blip>
          <a:srcRect b="0" l="0" r="14588" t="1787"/>
          <a:stretch/>
        </p:blipFill>
        <p:spPr>
          <a:xfrm>
            <a:off x="0" y="0"/>
            <a:ext cx="9144001" cy="19365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29"/>
          <p:cNvSpPr txBox="1"/>
          <p:nvPr/>
        </p:nvSpPr>
        <p:spPr>
          <a:xfrm>
            <a:off x="572175" y="4614300"/>
            <a:ext cx="5313900" cy="41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2"/>
              </a:buClr>
              <a:buFont typeface="Arial"/>
              <a:buNone/>
            </a:pPr>
            <a:r>
              <a:t/>
            </a:r>
            <a:endParaRPr>
              <a:solidFill>
                <a:srgbClr val="999999"/>
              </a:solidFill>
              <a:latin typeface="Montserrat"/>
              <a:ea typeface="Montserrat"/>
              <a:cs typeface="Montserrat"/>
              <a:sym typeface="Montserrat"/>
            </a:endParaRPr>
          </a:p>
        </p:txBody>
      </p:sp>
      <p:sp>
        <p:nvSpPr>
          <p:cNvPr id="182" name="Google Shape;182;p29"/>
          <p:cNvSpPr txBox="1"/>
          <p:nvPr>
            <p:ph type="ctrTitle"/>
          </p:nvPr>
        </p:nvSpPr>
        <p:spPr>
          <a:xfrm>
            <a:off x="491725" y="2232900"/>
            <a:ext cx="7876500" cy="2797200"/>
          </a:xfrm>
          <a:prstGeom prst="rect">
            <a:avLst/>
          </a:prstGeom>
          <a:noFill/>
          <a:ln>
            <a:noFill/>
          </a:ln>
        </p:spPr>
        <p:txBody>
          <a:bodyPr anchorCtr="0" anchor="t" bIns="91425" lIns="91425" spcFirstLastPara="1" rIns="91425" wrap="square" tIns="91425">
            <a:normAutofit/>
          </a:bodyPr>
          <a:lstStyle/>
          <a:p>
            <a:pPr indent="0" lvl="0" marL="0" marR="0" rtl="0" algn="l">
              <a:lnSpc>
                <a:spcPct val="100000"/>
              </a:lnSpc>
              <a:spcBef>
                <a:spcPts val="0"/>
              </a:spcBef>
              <a:spcAft>
                <a:spcPts val="0"/>
              </a:spcAft>
              <a:buClr>
                <a:schemeClr val="dk1"/>
              </a:buClr>
              <a:buFont typeface="Arial"/>
              <a:buNone/>
            </a:pPr>
            <a:r>
              <a:rPr lang="en-GB" sz="1800">
                <a:solidFill>
                  <a:srgbClr val="000000"/>
                </a:solidFill>
                <a:latin typeface="Montserrat"/>
                <a:ea typeface="Montserrat"/>
                <a:cs typeface="Montserrat"/>
                <a:sym typeface="Montserrat"/>
              </a:rPr>
              <a:t>For further information please visit our website:</a:t>
            </a:r>
            <a:r>
              <a:rPr lang="en-GB" sz="1800" u="sng">
                <a:solidFill>
                  <a:schemeClr val="hlink"/>
                </a:solidFill>
                <a:latin typeface="Montserrat"/>
                <a:ea typeface="Montserrat"/>
                <a:cs typeface="Montserrat"/>
                <a:sym typeface="Montserrat"/>
                <a:hlinkClick r:id="rId3"/>
              </a:rPr>
              <a:t>iicsa.org.uk</a:t>
            </a:r>
            <a:endParaRPr sz="1800">
              <a:solidFill>
                <a:srgbClr val="000000"/>
              </a:solidFill>
              <a:latin typeface="Montserrat"/>
              <a:ea typeface="Montserrat"/>
              <a:cs typeface="Montserrat"/>
              <a:sym typeface="Montserrat"/>
            </a:endParaRPr>
          </a:p>
          <a:p>
            <a:pPr indent="0" lvl="0" marL="0" marR="0" rtl="0" algn="l">
              <a:lnSpc>
                <a:spcPct val="100000"/>
              </a:lnSpc>
              <a:spcBef>
                <a:spcPts val="0"/>
              </a:spcBef>
              <a:spcAft>
                <a:spcPts val="0"/>
              </a:spcAft>
              <a:buClr>
                <a:schemeClr val="dk1"/>
              </a:buClr>
              <a:buFont typeface="Arial"/>
              <a:buNone/>
            </a:pPr>
            <a:r>
              <a:t/>
            </a:r>
            <a:endParaRPr sz="1800">
              <a:solidFill>
                <a:srgbClr val="000000"/>
              </a:solidFill>
              <a:latin typeface="Montserrat"/>
              <a:ea typeface="Montserrat"/>
              <a:cs typeface="Montserrat"/>
              <a:sym typeface="Montserrat"/>
            </a:endParaRPr>
          </a:p>
          <a:p>
            <a:pPr indent="0" lvl="0" marL="0" marR="0" rtl="0" algn="l">
              <a:lnSpc>
                <a:spcPct val="100000"/>
              </a:lnSpc>
              <a:spcBef>
                <a:spcPts val="0"/>
              </a:spcBef>
              <a:spcAft>
                <a:spcPts val="0"/>
              </a:spcAft>
              <a:buClr>
                <a:schemeClr val="dk1"/>
              </a:buClr>
              <a:buFont typeface="Arial"/>
              <a:buNone/>
            </a:pPr>
            <a:r>
              <a:rPr lang="en-GB" sz="1800" u="sng">
                <a:solidFill>
                  <a:schemeClr val="hlink"/>
                </a:solidFill>
                <a:latin typeface="Montserrat"/>
                <a:ea typeface="Montserrat"/>
                <a:cs typeface="Montserrat"/>
                <a:sym typeface="Montserrat"/>
                <a:hlinkClick r:id="rId4"/>
              </a:rPr>
              <a:t>iicsa.org.uk &gt; reports &amp; recommendations &gt; reports</a:t>
            </a:r>
            <a:endParaRPr sz="1800">
              <a:solidFill>
                <a:srgbClr val="000000"/>
              </a:solidFill>
              <a:latin typeface="Montserrat"/>
              <a:ea typeface="Montserrat"/>
              <a:cs typeface="Montserrat"/>
              <a:sym typeface="Montserrat"/>
            </a:endParaRPr>
          </a:p>
          <a:p>
            <a:pPr indent="0" lvl="0" marL="0" marR="0" rtl="0" algn="l">
              <a:lnSpc>
                <a:spcPct val="100000"/>
              </a:lnSpc>
              <a:spcBef>
                <a:spcPts val="0"/>
              </a:spcBef>
              <a:spcAft>
                <a:spcPts val="0"/>
              </a:spcAft>
              <a:buClr>
                <a:schemeClr val="dk1"/>
              </a:buClr>
              <a:buFont typeface="Arial"/>
              <a:buNone/>
            </a:pPr>
            <a:r>
              <a:t/>
            </a:r>
            <a:endParaRPr sz="1800">
              <a:solidFill>
                <a:srgbClr val="000000"/>
              </a:solidFill>
              <a:latin typeface="Montserrat"/>
              <a:ea typeface="Montserrat"/>
              <a:cs typeface="Montserrat"/>
              <a:sym typeface="Montserrat"/>
            </a:endParaRPr>
          </a:p>
          <a:p>
            <a:pPr indent="0" lvl="0" marL="0" marR="0" rtl="0" algn="l">
              <a:lnSpc>
                <a:spcPct val="100000"/>
              </a:lnSpc>
              <a:spcBef>
                <a:spcPts val="0"/>
              </a:spcBef>
              <a:spcAft>
                <a:spcPts val="0"/>
              </a:spcAft>
              <a:buClr>
                <a:schemeClr val="dk1"/>
              </a:buClr>
              <a:buFont typeface="Arial"/>
              <a:buNone/>
            </a:pPr>
            <a:r>
              <a:t/>
            </a:r>
            <a:endParaRPr sz="1800">
              <a:solidFill>
                <a:srgbClr val="000000"/>
              </a:solidFill>
              <a:latin typeface="Montserrat"/>
              <a:ea typeface="Montserrat"/>
              <a:cs typeface="Montserrat"/>
              <a:sym typeface="Montserrat"/>
            </a:endParaRPr>
          </a:p>
          <a:p>
            <a:pPr indent="0" lvl="0" marL="0" marR="0" rtl="0" algn="l">
              <a:lnSpc>
                <a:spcPct val="100000"/>
              </a:lnSpc>
              <a:spcBef>
                <a:spcPts val="0"/>
              </a:spcBef>
              <a:spcAft>
                <a:spcPts val="0"/>
              </a:spcAft>
              <a:buClr>
                <a:schemeClr val="dk1"/>
              </a:buClr>
              <a:buFont typeface="Arial"/>
              <a:buNone/>
            </a:pPr>
            <a:r>
              <a:t/>
            </a:r>
            <a:endParaRPr sz="1800">
              <a:solidFill>
                <a:srgbClr val="000000"/>
              </a:solidFill>
              <a:latin typeface="Montserrat"/>
              <a:ea typeface="Montserrat"/>
              <a:cs typeface="Montserrat"/>
              <a:sym typeface="Montserrat"/>
            </a:endParaRPr>
          </a:p>
          <a:p>
            <a:pPr indent="0" lvl="0" marL="0" marR="0" rtl="0" algn="l">
              <a:lnSpc>
                <a:spcPct val="100000"/>
              </a:lnSpc>
              <a:spcBef>
                <a:spcPts val="0"/>
              </a:spcBef>
              <a:spcAft>
                <a:spcPts val="0"/>
              </a:spcAft>
              <a:buClr>
                <a:schemeClr val="dk1"/>
              </a:buClr>
              <a:buFont typeface="Arial"/>
              <a:buNone/>
            </a:pPr>
            <a:r>
              <a:rPr lang="en-GB" sz="1800">
                <a:solidFill>
                  <a:srgbClr val="000000"/>
                </a:solidFill>
                <a:latin typeface="Montserrat"/>
                <a:ea typeface="Montserrat"/>
                <a:cs typeface="Montserrat"/>
                <a:sym typeface="Montserrat"/>
              </a:rPr>
              <a:t>Contact:  </a:t>
            </a:r>
            <a:r>
              <a:rPr lang="en-GB" sz="1800" u="sng">
                <a:solidFill>
                  <a:schemeClr val="hlink"/>
                </a:solidFill>
                <a:latin typeface="Montserrat"/>
                <a:ea typeface="Montserrat"/>
                <a:cs typeface="Montserrat"/>
                <a:sym typeface="Montserrat"/>
                <a:hlinkClick r:id="rId5"/>
              </a:rPr>
              <a:t>engagement@iicsa.org.uk </a:t>
            </a:r>
            <a:endParaRPr sz="1800">
              <a:solidFill>
                <a:srgbClr val="000000"/>
              </a:solidFill>
              <a:latin typeface="Montserrat"/>
              <a:ea typeface="Montserrat"/>
              <a:cs typeface="Montserrat"/>
              <a:sym typeface="Montserrat"/>
            </a:endParaRPr>
          </a:p>
          <a:p>
            <a:pPr indent="0" lvl="0" marL="0" marR="0" rtl="0" algn="l">
              <a:lnSpc>
                <a:spcPct val="100000"/>
              </a:lnSpc>
              <a:spcBef>
                <a:spcPts val="0"/>
              </a:spcBef>
              <a:spcAft>
                <a:spcPts val="0"/>
              </a:spcAft>
              <a:buClr>
                <a:schemeClr val="dk1"/>
              </a:buClr>
              <a:buFont typeface="Arial"/>
              <a:buNone/>
            </a:pPr>
            <a:r>
              <a:t/>
            </a:r>
            <a:endParaRPr sz="1800">
              <a:solidFill>
                <a:srgbClr val="000000"/>
              </a:solidFill>
            </a:endParaRPr>
          </a:p>
          <a:p>
            <a:pPr indent="0" lvl="0" marL="0" marR="0" rtl="0" algn="l">
              <a:lnSpc>
                <a:spcPct val="100000"/>
              </a:lnSpc>
              <a:spcBef>
                <a:spcPts val="0"/>
              </a:spcBef>
              <a:spcAft>
                <a:spcPts val="0"/>
              </a:spcAft>
              <a:buClr>
                <a:schemeClr val="dk1"/>
              </a:buClr>
              <a:buFont typeface="Arial"/>
              <a:buNone/>
            </a:pPr>
            <a:r>
              <a:t/>
            </a:r>
            <a:endParaRPr sz="1800">
              <a:solidFill>
                <a:srgbClr val="000000"/>
              </a:solidFill>
            </a:endParaRPr>
          </a:p>
        </p:txBody>
      </p:sp>
      <p:pic>
        <p:nvPicPr>
          <p:cNvPr id="183" name="Google Shape;183;p29"/>
          <p:cNvPicPr preferRelativeResize="0"/>
          <p:nvPr/>
        </p:nvPicPr>
        <p:blipFill rotWithShape="1">
          <a:blip r:embed="rId6">
            <a:alphaModFix/>
          </a:blip>
          <a:srcRect b="0" l="0" r="14588" t="1787"/>
          <a:stretch/>
        </p:blipFill>
        <p:spPr>
          <a:xfrm>
            <a:off x="0" y="0"/>
            <a:ext cx="9144001" cy="19365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4"/>
          <p:cNvSpPr txBox="1"/>
          <p:nvPr>
            <p:ph idx="1" type="subTitle"/>
          </p:nvPr>
        </p:nvSpPr>
        <p:spPr>
          <a:xfrm>
            <a:off x="588150" y="2873800"/>
            <a:ext cx="7551300" cy="784800"/>
          </a:xfrm>
          <a:prstGeom prst="rect">
            <a:avLst/>
          </a:prstGeom>
          <a:noFill/>
          <a:ln>
            <a:noFill/>
          </a:ln>
        </p:spPr>
        <p:txBody>
          <a:bodyPr anchorCtr="0" anchor="t" bIns="91425" lIns="91425" spcFirstLastPara="1" rIns="91425" wrap="square" tIns="91425">
            <a:normAutofit lnSpcReduction="10000"/>
          </a:bodyPr>
          <a:lstStyle/>
          <a:p>
            <a:pPr indent="0" lvl="0" marL="0" marR="0" rtl="0" algn="l">
              <a:lnSpc>
                <a:spcPct val="100000"/>
              </a:lnSpc>
              <a:spcBef>
                <a:spcPts val="0"/>
              </a:spcBef>
              <a:spcAft>
                <a:spcPts val="0"/>
              </a:spcAft>
              <a:buClr>
                <a:schemeClr val="dk2"/>
              </a:buClr>
              <a:buFont typeface="Arial"/>
              <a:buNone/>
            </a:pPr>
            <a:r>
              <a:rPr lang="en-GB" sz="2000">
                <a:solidFill>
                  <a:srgbClr val="000000"/>
                </a:solidFill>
                <a:latin typeface="Montserrat"/>
                <a:ea typeface="Montserrat"/>
                <a:cs typeface="Montserrat"/>
                <a:sym typeface="Montserrat"/>
              </a:rPr>
              <a:t>Russell Knight</a:t>
            </a:r>
            <a:endParaRPr sz="2000">
              <a:solidFill>
                <a:srgbClr val="000000"/>
              </a:solidFill>
              <a:latin typeface="Montserrat"/>
              <a:ea typeface="Montserrat"/>
              <a:cs typeface="Montserrat"/>
              <a:sym typeface="Montserrat"/>
            </a:endParaRPr>
          </a:p>
          <a:p>
            <a:pPr indent="0" lvl="0" marL="0" marR="0" rtl="0" algn="l">
              <a:lnSpc>
                <a:spcPct val="100000"/>
              </a:lnSpc>
              <a:spcBef>
                <a:spcPts val="0"/>
              </a:spcBef>
              <a:spcAft>
                <a:spcPts val="0"/>
              </a:spcAft>
              <a:buClr>
                <a:schemeClr val="dk2"/>
              </a:buClr>
              <a:buFont typeface="Arial"/>
              <a:buNone/>
            </a:pPr>
            <a:r>
              <a:rPr lang="en-GB" sz="2000">
                <a:solidFill>
                  <a:srgbClr val="000000"/>
                </a:solidFill>
                <a:latin typeface="Montserrat"/>
                <a:ea typeface="Montserrat"/>
                <a:cs typeface="Montserrat"/>
                <a:sym typeface="Montserrat"/>
              </a:rPr>
              <a:t>Head of Engagement</a:t>
            </a:r>
            <a:endParaRPr sz="2000">
              <a:solidFill>
                <a:srgbClr val="000000"/>
              </a:solidFill>
              <a:latin typeface="Montserrat"/>
              <a:ea typeface="Montserrat"/>
              <a:cs typeface="Montserrat"/>
              <a:sym typeface="Montserrat"/>
            </a:endParaRPr>
          </a:p>
        </p:txBody>
      </p:sp>
      <p:sp>
        <p:nvSpPr>
          <p:cNvPr id="63" name="Google Shape;63;p14"/>
          <p:cNvSpPr txBox="1"/>
          <p:nvPr>
            <p:ph type="ctrTitle"/>
          </p:nvPr>
        </p:nvSpPr>
        <p:spPr>
          <a:xfrm>
            <a:off x="588150" y="1521843"/>
            <a:ext cx="7967700" cy="1285800"/>
          </a:xfrm>
          <a:prstGeom prst="rect">
            <a:avLst/>
          </a:prstGeom>
          <a:noFill/>
          <a:ln>
            <a:noFill/>
          </a:ln>
        </p:spPr>
        <p:txBody>
          <a:bodyPr anchorCtr="0" anchor="b" bIns="91425" lIns="91425" spcFirstLastPara="1" rIns="91425" wrap="square" tIns="91425">
            <a:normAutofit/>
          </a:bodyPr>
          <a:lstStyle/>
          <a:p>
            <a:pPr indent="0" lvl="0" marL="0" marR="0" rtl="0" algn="l">
              <a:lnSpc>
                <a:spcPct val="100000"/>
              </a:lnSpc>
              <a:spcBef>
                <a:spcPts val="0"/>
              </a:spcBef>
              <a:spcAft>
                <a:spcPts val="0"/>
              </a:spcAft>
              <a:buClr>
                <a:schemeClr val="dk1"/>
              </a:buClr>
              <a:buFont typeface="Arial"/>
              <a:buNone/>
            </a:pPr>
            <a:r>
              <a:rPr lang="en-GB" sz="3600">
                <a:solidFill>
                  <a:srgbClr val="000000"/>
                </a:solidFill>
                <a:latin typeface="Montserrat"/>
                <a:ea typeface="Montserrat"/>
                <a:cs typeface="Montserrat"/>
                <a:sym typeface="Montserrat"/>
              </a:rPr>
              <a:t>Introduction to the Inquiry</a:t>
            </a:r>
            <a:endParaRPr>
              <a:solidFill>
                <a:srgbClr val="000000"/>
              </a:solidFill>
              <a:latin typeface="Montserrat"/>
              <a:ea typeface="Montserrat"/>
              <a:cs typeface="Montserrat"/>
              <a:sym typeface="Montserrat"/>
            </a:endParaRPr>
          </a:p>
        </p:txBody>
      </p:sp>
      <p:pic>
        <p:nvPicPr>
          <p:cNvPr id="64" name="Google Shape;64;p14"/>
          <p:cNvPicPr preferRelativeResize="0"/>
          <p:nvPr/>
        </p:nvPicPr>
        <p:blipFill rotWithShape="1">
          <a:blip r:embed="rId3">
            <a:alphaModFix/>
          </a:blip>
          <a:srcRect b="0" l="0" r="14588" t="1787"/>
          <a:stretch/>
        </p:blipFill>
        <p:spPr>
          <a:xfrm>
            <a:off x="0" y="-18400"/>
            <a:ext cx="9144001" cy="1936500"/>
          </a:xfrm>
          <a:prstGeom prst="rect">
            <a:avLst/>
          </a:prstGeom>
          <a:noFill/>
          <a:ln>
            <a:noFill/>
          </a:ln>
        </p:spPr>
      </p:pic>
      <p:sp>
        <p:nvSpPr>
          <p:cNvPr id="65" name="Google Shape;65;p14"/>
          <p:cNvSpPr txBox="1"/>
          <p:nvPr/>
        </p:nvSpPr>
        <p:spPr>
          <a:xfrm>
            <a:off x="181950" y="4452025"/>
            <a:ext cx="69510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2100">
                <a:solidFill>
                  <a:schemeClr val="dk1"/>
                </a:solidFill>
                <a:latin typeface="Montserrat"/>
                <a:ea typeface="Montserrat"/>
                <a:cs typeface="Montserrat"/>
                <a:sym typeface="Montserrat"/>
              </a:rPr>
              <a:t>Trigger warning: Mentions child sexual abuse</a:t>
            </a:r>
            <a:endParaRPr sz="2100">
              <a:solidFill>
                <a:schemeClr val="dk1"/>
              </a:solidFill>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5"/>
          <p:cNvSpPr txBox="1"/>
          <p:nvPr/>
        </p:nvSpPr>
        <p:spPr>
          <a:xfrm>
            <a:off x="302850" y="1388163"/>
            <a:ext cx="8181900" cy="35286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chemeClr val="accent4"/>
              </a:buClr>
              <a:buSzPts val="1800"/>
              <a:buFont typeface="Montserrat"/>
              <a:buChar char="●"/>
            </a:pPr>
            <a:r>
              <a:rPr lang="en-GB" sz="1700">
                <a:solidFill>
                  <a:schemeClr val="dk1"/>
                </a:solidFill>
                <a:latin typeface="Montserrat"/>
                <a:ea typeface="Montserrat"/>
                <a:cs typeface="Montserrat"/>
                <a:sym typeface="Montserrat"/>
              </a:rPr>
              <a:t>Set up in 2015 to investigate organisations and </a:t>
            </a:r>
            <a:r>
              <a:rPr lang="en-GB" sz="1700">
                <a:solidFill>
                  <a:schemeClr val="dk1"/>
                </a:solidFill>
                <a:uFill>
                  <a:noFill/>
                </a:uFill>
                <a:latin typeface="Montserrat"/>
                <a:ea typeface="Montserrat"/>
                <a:cs typeface="Montserrat"/>
                <a:sym typeface="Montserrat"/>
                <a:hlinkClick r:id="rId3">
                  <a:extLst>
                    <a:ext uri="{A12FA001-AC4F-418D-AE19-62706E023703}">
                      <ahyp:hlinkClr val="tx"/>
                    </a:ext>
                  </a:extLst>
                </a:hlinkClick>
              </a:rPr>
              <a:t>institutions</a:t>
            </a:r>
            <a:r>
              <a:rPr lang="en-GB" sz="1700">
                <a:solidFill>
                  <a:schemeClr val="dk1"/>
                </a:solidFill>
                <a:latin typeface="Montserrat"/>
                <a:ea typeface="Montserrat"/>
                <a:cs typeface="Montserrat"/>
                <a:sym typeface="Montserrat"/>
              </a:rPr>
              <a:t> that have failed to protect children from sexual abuse </a:t>
            </a:r>
            <a:br>
              <a:rPr lang="en-GB" sz="1700">
                <a:solidFill>
                  <a:schemeClr val="dk1"/>
                </a:solidFill>
                <a:latin typeface="Montserrat"/>
                <a:ea typeface="Montserrat"/>
                <a:cs typeface="Montserrat"/>
                <a:sym typeface="Montserrat"/>
              </a:rPr>
            </a:br>
            <a:endParaRPr sz="1700">
              <a:solidFill>
                <a:schemeClr val="dk1"/>
              </a:solidFill>
              <a:latin typeface="Montserrat"/>
              <a:ea typeface="Montserrat"/>
              <a:cs typeface="Montserrat"/>
              <a:sym typeface="Montserrat"/>
            </a:endParaRPr>
          </a:p>
          <a:p>
            <a:pPr indent="-342900" lvl="0" marL="457200" rtl="0" algn="l">
              <a:spcBef>
                <a:spcPts val="0"/>
              </a:spcBef>
              <a:spcAft>
                <a:spcPts val="0"/>
              </a:spcAft>
              <a:buClr>
                <a:schemeClr val="accent4"/>
              </a:buClr>
              <a:buSzPts val="1800"/>
              <a:buFont typeface="Montserrat"/>
              <a:buChar char="●"/>
            </a:pPr>
            <a:r>
              <a:rPr lang="en-GB" sz="1700">
                <a:solidFill>
                  <a:schemeClr val="dk1"/>
                </a:solidFill>
                <a:latin typeface="Montserrat"/>
                <a:ea typeface="Montserrat"/>
                <a:cs typeface="Montserrat"/>
                <a:sym typeface="Montserrat"/>
              </a:rPr>
              <a:t>Led by Chair, Professor Alexis Jay OBE and three Panel members - Professor Sir Malcolm Evans, Ivor Frank and Drusilla Sharpling CBE</a:t>
            </a:r>
            <a:br>
              <a:rPr lang="en-GB" sz="1700">
                <a:solidFill>
                  <a:schemeClr val="dk1"/>
                </a:solidFill>
                <a:latin typeface="Montserrat"/>
                <a:ea typeface="Montserrat"/>
                <a:cs typeface="Montserrat"/>
                <a:sym typeface="Montserrat"/>
              </a:rPr>
            </a:br>
            <a:endParaRPr sz="1700">
              <a:solidFill>
                <a:schemeClr val="dk1"/>
              </a:solidFill>
              <a:latin typeface="Montserrat"/>
              <a:ea typeface="Montserrat"/>
              <a:cs typeface="Montserrat"/>
              <a:sym typeface="Montserrat"/>
            </a:endParaRPr>
          </a:p>
          <a:p>
            <a:pPr indent="-342900" lvl="0" marL="457200" rtl="0" algn="l">
              <a:spcBef>
                <a:spcPts val="0"/>
              </a:spcBef>
              <a:spcAft>
                <a:spcPts val="0"/>
              </a:spcAft>
              <a:buClr>
                <a:schemeClr val="accent4"/>
              </a:buClr>
              <a:buSzPts val="1800"/>
              <a:buFont typeface="Montserrat"/>
              <a:buChar char="●"/>
            </a:pPr>
            <a:r>
              <a:rPr lang="en-GB" sz="1700">
                <a:solidFill>
                  <a:schemeClr val="dk1"/>
                </a:solidFill>
                <a:latin typeface="Montserrat"/>
                <a:ea typeface="Montserrat"/>
                <a:cs typeface="Montserrat"/>
                <a:sym typeface="Montserrat"/>
              </a:rPr>
              <a:t>Supported by a Victims and Survivors’ Consultative Panel</a:t>
            </a:r>
            <a:br>
              <a:rPr lang="en-GB" sz="1700">
                <a:solidFill>
                  <a:schemeClr val="dk1"/>
                </a:solidFill>
                <a:latin typeface="Montserrat"/>
                <a:ea typeface="Montserrat"/>
                <a:cs typeface="Montserrat"/>
                <a:sym typeface="Montserrat"/>
              </a:rPr>
            </a:br>
            <a:endParaRPr sz="1700">
              <a:solidFill>
                <a:schemeClr val="dk1"/>
              </a:solidFill>
              <a:latin typeface="Montserrat"/>
              <a:ea typeface="Montserrat"/>
              <a:cs typeface="Montserrat"/>
              <a:sym typeface="Montserrat"/>
            </a:endParaRPr>
          </a:p>
          <a:p>
            <a:pPr indent="-342900" lvl="0" marL="457200" rtl="0" algn="l">
              <a:spcBef>
                <a:spcPts val="0"/>
              </a:spcBef>
              <a:spcAft>
                <a:spcPts val="0"/>
              </a:spcAft>
              <a:buClr>
                <a:schemeClr val="accent4"/>
              </a:buClr>
              <a:buSzPts val="1800"/>
              <a:buFont typeface="Montserrat"/>
              <a:buChar char="●"/>
            </a:pPr>
            <a:r>
              <a:rPr lang="en-GB" sz="1700">
                <a:solidFill>
                  <a:schemeClr val="dk1"/>
                </a:solidFill>
                <a:latin typeface="Montserrat"/>
                <a:ea typeface="Montserrat"/>
                <a:cs typeface="Montserrat"/>
                <a:sym typeface="Montserrat"/>
              </a:rPr>
              <a:t>Independent of government</a:t>
            </a:r>
            <a:endParaRPr sz="17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sz="1700">
              <a:solidFill>
                <a:schemeClr val="dk1"/>
              </a:solidFill>
              <a:latin typeface="Montserrat"/>
              <a:ea typeface="Montserrat"/>
              <a:cs typeface="Montserrat"/>
              <a:sym typeface="Montserrat"/>
            </a:endParaRPr>
          </a:p>
          <a:p>
            <a:pPr indent="-342900" lvl="0" marL="457200" rtl="0" algn="l">
              <a:spcBef>
                <a:spcPts val="0"/>
              </a:spcBef>
              <a:spcAft>
                <a:spcPts val="0"/>
              </a:spcAft>
              <a:buClr>
                <a:schemeClr val="accent4"/>
              </a:buClr>
              <a:buSzPts val="1800"/>
              <a:buFont typeface="Montserrat"/>
              <a:buChar char="●"/>
            </a:pPr>
            <a:r>
              <a:rPr lang="en-GB" sz="1700">
                <a:solidFill>
                  <a:schemeClr val="dk1"/>
                </a:solidFill>
                <a:latin typeface="Montserrat"/>
                <a:ea typeface="Montserrat"/>
                <a:cs typeface="Montserrat"/>
                <a:sym typeface="Montserrat"/>
              </a:rPr>
              <a:t>Does not have the power to convict people of criminal offences, determine civil liability or award compensation</a:t>
            </a:r>
            <a:br>
              <a:rPr lang="en-GB" sz="1800">
                <a:solidFill>
                  <a:schemeClr val="dk1"/>
                </a:solidFill>
                <a:latin typeface="Montserrat"/>
                <a:ea typeface="Montserrat"/>
                <a:cs typeface="Montserrat"/>
                <a:sym typeface="Montserrat"/>
              </a:rPr>
            </a:br>
            <a:br>
              <a:rPr lang="en-GB" sz="1300">
                <a:solidFill>
                  <a:schemeClr val="dk1"/>
                </a:solidFill>
                <a:latin typeface="Montserrat"/>
                <a:ea typeface="Montserrat"/>
                <a:cs typeface="Montserrat"/>
                <a:sym typeface="Montserrat"/>
              </a:rPr>
            </a:br>
            <a:endParaRPr sz="1300">
              <a:solidFill>
                <a:schemeClr val="dk1"/>
              </a:solidFill>
              <a:latin typeface="Montserrat"/>
              <a:ea typeface="Montserrat"/>
              <a:cs typeface="Montserrat"/>
              <a:sym typeface="Montserrat"/>
            </a:endParaRPr>
          </a:p>
          <a:p>
            <a:pPr indent="0" lvl="0" marL="457200" rtl="0" algn="l">
              <a:spcBef>
                <a:spcPts val="0"/>
              </a:spcBef>
              <a:spcAft>
                <a:spcPts val="0"/>
              </a:spcAft>
              <a:buNone/>
            </a:pPr>
            <a:r>
              <a:t/>
            </a:r>
            <a:endParaRPr sz="1300">
              <a:solidFill>
                <a:schemeClr val="dk1"/>
              </a:solidFill>
              <a:latin typeface="Montserrat"/>
              <a:ea typeface="Montserrat"/>
              <a:cs typeface="Montserrat"/>
              <a:sym typeface="Montserrat"/>
            </a:endParaRPr>
          </a:p>
          <a:p>
            <a:pPr indent="0" lvl="0" marL="0" rtl="0" algn="l">
              <a:spcBef>
                <a:spcPts val="1000"/>
              </a:spcBef>
              <a:spcAft>
                <a:spcPts val="0"/>
              </a:spcAft>
              <a:buNone/>
            </a:pPr>
            <a:r>
              <a:t/>
            </a:r>
            <a:endParaRPr sz="1300"/>
          </a:p>
          <a:p>
            <a:pPr indent="0" lvl="0" marL="0" rtl="0" algn="l">
              <a:spcBef>
                <a:spcPts val="1000"/>
              </a:spcBef>
              <a:spcAft>
                <a:spcPts val="0"/>
              </a:spcAft>
              <a:buNone/>
            </a:pPr>
            <a:r>
              <a:t/>
            </a:r>
            <a:endParaRPr sz="900"/>
          </a:p>
        </p:txBody>
      </p:sp>
      <p:pic>
        <p:nvPicPr>
          <p:cNvPr id="71" name="Google Shape;71;p15"/>
          <p:cNvPicPr preferRelativeResize="0"/>
          <p:nvPr/>
        </p:nvPicPr>
        <p:blipFill rotWithShape="1">
          <a:blip r:embed="rId4">
            <a:alphaModFix/>
          </a:blip>
          <a:srcRect b="-11839" l="85965" r="4361" t="11840"/>
          <a:stretch/>
        </p:blipFill>
        <p:spPr>
          <a:xfrm>
            <a:off x="0" y="-15075"/>
            <a:ext cx="9144000" cy="1288200"/>
          </a:xfrm>
          <a:prstGeom prst="rect">
            <a:avLst/>
          </a:prstGeom>
          <a:noFill/>
          <a:ln>
            <a:noFill/>
          </a:ln>
        </p:spPr>
      </p:pic>
      <p:sp>
        <p:nvSpPr>
          <p:cNvPr id="72" name="Google Shape;72;p15"/>
          <p:cNvSpPr txBox="1"/>
          <p:nvPr/>
        </p:nvSpPr>
        <p:spPr>
          <a:xfrm>
            <a:off x="740350" y="212400"/>
            <a:ext cx="7626000" cy="57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600">
                <a:latin typeface="Montserrat"/>
                <a:ea typeface="Montserrat"/>
                <a:cs typeface="Montserrat"/>
                <a:sym typeface="Montserrat"/>
              </a:rPr>
              <a:t>About the Inquiry </a:t>
            </a:r>
            <a:endParaRPr sz="3600">
              <a:latin typeface="Montserrat"/>
              <a:ea typeface="Montserrat"/>
              <a:cs typeface="Montserrat"/>
              <a:sym typeface="Montserra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6"/>
          <p:cNvSpPr txBox="1"/>
          <p:nvPr/>
        </p:nvSpPr>
        <p:spPr>
          <a:xfrm>
            <a:off x="254325" y="1370900"/>
            <a:ext cx="8746800" cy="3441900"/>
          </a:xfrm>
          <a:prstGeom prst="rect">
            <a:avLst/>
          </a:prstGeom>
          <a:noFill/>
          <a:ln>
            <a:noFill/>
          </a:ln>
        </p:spPr>
        <p:txBody>
          <a:bodyPr anchorCtr="0" anchor="t" bIns="91425" lIns="91425" spcFirstLastPara="1" rIns="91425" wrap="square" tIns="91425">
            <a:noAutofit/>
          </a:bodyPr>
          <a:lstStyle/>
          <a:p>
            <a:pPr indent="-336550" lvl="0" marL="457200" rtl="0" algn="just">
              <a:spcBef>
                <a:spcPts val="0"/>
              </a:spcBef>
              <a:spcAft>
                <a:spcPts val="0"/>
              </a:spcAft>
              <a:buClr>
                <a:schemeClr val="accent4"/>
              </a:buClr>
              <a:buSzPts val="1700"/>
              <a:buChar char="●"/>
            </a:pPr>
            <a:r>
              <a:rPr lang="en-GB" sz="1700">
                <a:solidFill>
                  <a:schemeClr val="dk1"/>
                </a:solidFill>
                <a:latin typeface="Montserrat"/>
                <a:ea typeface="Montserrat"/>
                <a:cs typeface="Montserrat"/>
                <a:sym typeface="Montserrat"/>
              </a:rPr>
              <a:t>consider the extent to which </a:t>
            </a:r>
            <a:r>
              <a:rPr b="1" lang="en-GB" sz="1700">
                <a:solidFill>
                  <a:schemeClr val="dk1"/>
                </a:solidFill>
                <a:latin typeface="Montserrat"/>
                <a:ea typeface="Montserrat"/>
                <a:cs typeface="Montserrat"/>
                <a:sym typeface="Montserrat"/>
              </a:rPr>
              <a:t>state and non-state institutions</a:t>
            </a:r>
            <a:r>
              <a:rPr lang="en-GB" sz="1700">
                <a:solidFill>
                  <a:schemeClr val="dk1"/>
                </a:solidFill>
                <a:latin typeface="Montserrat"/>
                <a:ea typeface="Montserrat"/>
                <a:cs typeface="Montserrat"/>
                <a:sym typeface="Montserrat"/>
              </a:rPr>
              <a:t> have failed in their duty of care to protect children from sexual abuse and exploitation</a:t>
            </a:r>
            <a:endParaRPr sz="1700">
              <a:solidFill>
                <a:schemeClr val="dk1"/>
              </a:solidFill>
              <a:latin typeface="Montserrat"/>
              <a:ea typeface="Montserrat"/>
              <a:cs typeface="Montserrat"/>
              <a:sym typeface="Montserrat"/>
            </a:endParaRPr>
          </a:p>
          <a:p>
            <a:pPr indent="0" lvl="0" marL="457200" rtl="0" algn="l">
              <a:spcBef>
                <a:spcPts val="1000"/>
              </a:spcBef>
              <a:spcAft>
                <a:spcPts val="0"/>
              </a:spcAft>
              <a:buNone/>
            </a:pPr>
            <a:r>
              <a:t/>
            </a:r>
            <a:endParaRPr sz="1100">
              <a:solidFill>
                <a:schemeClr val="dk1"/>
              </a:solidFill>
              <a:latin typeface="Montserrat"/>
              <a:ea typeface="Montserrat"/>
              <a:cs typeface="Montserrat"/>
              <a:sym typeface="Montserrat"/>
            </a:endParaRPr>
          </a:p>
          <a:p>
            <a:pPr indent="-336550" lvl="0" marL="457200" rtl="0" algn="just">
              <a:spcBef>
                <a:spcPts val="0"/>
              </a:spcBef>
              <a:spcAft>
                <a:spcPts val="0"/>
              </a:spcAft>
              <a:buClr>
                <a:schemeClr val="accent4"/>
              </a:buClr>
              <a:buSzPts val="1700"/>
              <a:buFont typeface="Montserrat"/>
              <a:buChar char="●"/>
            </a:pPr>
            <a:r>
              <a:rPr lang="en-GB" sz="1700">
                <a:solidFill>
                  <a:schemeClr val="dk1"/>
                </a:solidFill>
                <a:latin typeface="Montserrat"/>
                <a:ea typeface="Montserrat"/>
                <a:cs typeface="Montserrat"/>
                <a:sym typeface="Montserrat"/>
              </a:rPr>
              <a:t>consider the extent to which those failings have since been addressed</a:t>
            </a:r>
            <a:endParaRPr sz="1700">
              <a:solidFill>
                <a:schemeClr val="dk1"/>
              </a:solidFill>
              <a:latin typeface="Montserrat"/>
              <a:ea typeface="Montserrat"/>
              <a:cs typeface="Montserrat"/>
              <a:sym typeface="Montserrat"/>
            </a:endParaRPr>
          </a:p>
          <a:p>
            <a:pPr indent="0" lvl="0" marL="457200" rtl="0" algn="l">
              <a:spcBef>
                <a:spcPts val="1000"/>
              </a:spcBef>
              <a:spcAft>
                <a:spcPts val="0"/>
              </a:spcAft>
              <a:buNone/>
            </a:pPr>
            <a:r>
              <a:t/>
            </a:r>
            <a:endParaRPr sz="1100">
              <a:solidFill>
                <a:schemeClr val="dk1"/>
              </a:solidFill>
              <a:latin typeface="Montserrat"/>
              <a:ea typeface="Montserrat"/>
              <a:cs typeface="Montserrat"/>
              <a:sym typeface="Montserrat"/>
            </a:endParaRPr>
          </a:p>
          <a:p>
            <a:pPr indent="-336550" lvl="0" marL="457200" rtl="0" algn="just">
              <a:spcBef>
                <a:spcPts val="0"/>
              </a:spcBef>
              <a:spcAft>
                <a:spcPts val="0"/>
              </a:spcAft>
              <a:buClr>
                <a:schemeClr val="accent4"/>
              </a:buClr>
              <a:buSzPts val="1700"/>
              <a:buChar char="●"/>
            </a:pPr>
            <a:r>
              <a:rPr lang="en-GB" sz="1700">
                <a:solidFill>
                  <a:schemeClr val="dk1"/>
                </a:solidFill>
                <a:latin typeface="Montserrat"/>
                <a:ea typeface="Montserrat"/>
                <a:cs typeface="Montserrat"/>
                <a:sym typeface="Montserrat"/>
              </a:rPr>
              <a:t>identify </a:t>
            </a:r>
            <a:r>
              <a:rPr b="1" lang="en-GB" sz="1700">
                <a:solidFill>
                  <a:schemeClr val="dk1"/>
                </a:solidFill>
                <a:latin typeface="Montserrat"/>
                <a:ea typeface="Montserrat"/>
                <a:cs typeface="Montserrat"/>
                <a:sym typeface="Montserrat"/>
              </a:rPr>
              <a:t>further action needed</a:t>
            </a:r>
            <a:r>
              <a:rPr lang="en-GB" sz="1700">
                <a:solidFill>
                  <a:schemeClr val="dk1"/>
                </a:solidFill>
                <a:latin typeface="Montserrat"/>
                <a:ea typeface="Montserrat"/>
                <a:cs typeface="Montserrat"/>
                <a:sym typeface="Montserrat"/>
              </a:rPr>
              <a:t> to address any failings identified</a:t>
            </a:r>
            <a:endParaRPr sz="1700">
              <a:solidFill>
                <a:schemeClr val="dk1"/>
              </a:solidFill>
              <a:latin typeface="Montserrat"/>
              <a:ea typeface="Montserrat"/>
              <a:cs typeface="Montserrat"/>
              <a:sym typeface="Montserrat"/>
            </a:endParaRPr>
          </a:p>
          <a:p>
            <a:pPr indent="0" lvl="0" marL="457200" rtl="0" algn="l">
              <a:spcBef>
                <a:spcPts val="1000"/>
              </a:spcBef>
              <a:spcAft>
                <a:spcPts val="0"/>
              </a:spcAft>
              <a:buNone/>
            </a:pPr>
            <a:r>
              <a:t/>
            </a:r>
            <a:endParaRPr sz="1100">
              <a:solidFill>
                <a:schemeClr val="dk1"/>
              </a:solidFill>
              <a:latin typeface="Montserrat"/>
              <a:ea typeface="Montserrat"/>
              <a:cs typeface="Montserrat"/>
              <a:sym typeface="Montserrat"/>
            </a:endParaRPr>
          </a:p>
          <a:p>
            <a:pPr indent="-336550" lvl="0" marL="457200" rtl="0" algn="l">
              <a:spcBef>
                <a:spcPts val="0"/>
              </a:spcBef>
              <a:spcAft>
                <a:spcPts val="0"/>
              </a:spcAft>
              <a:buClr>
                <a:schemeClr val="accent4"/>
              </a:buClr>
              <a:buSzPts val="1700"/>
              <a:buChar char="●"/>
            </a:pPr>
            <a:r>
              <a:rPr lang="en-GB" sz="1700">
                <a:solidFill>
                  <a:schemeClr val="dk1"/>
                </a:solidFill>
                <a:latin typeface="Montserrat"/>
                <a:ea typeface="Montserrat"/>
                <a:cs typeface="Montserrat"/>
                <a:sym typeface="Montserrat"/>
              </a:rPr>
              <a:t>consider the steps which are necessary for state and non-state institutions to take in order to </a:t>
            </a:r>
            <a:r>
              <a:rPr b="1" lang="en-GB" sz="1700">
                <a:solidFill>
                  <a:schemeClr val="dk1"/>
                </a:solidFill>
                <a:latin typeface="Montserrat"/>
                <a:ea typeface="Montserrat"/>
                <a:cs typeface="Montserrat"/>
                <a:sym typeface="Montserrat"/>
              </a:rPr>
              <a:t>protect children from such abuse in the future</a:t>
            </a:r>
            <a:endParaRPr b="1" sz="1700">
              <a:solidFill>
                <a:schemeClr val="dk1"/>
              </a:solidFill>
              <a:latin typeface="Montserrat"/>
              <a:ea typeface="Montserrat"/>
              <a:cs typeface="Montserrat"/>
              <a:sym typeface="Montserrat"/>
            </a:endParaRPr>
          </a:p>
          <a:p>
            <a:pPr indent="0" lvl="0" marL="457200" rtl="0" algn="l">
              <a:spcBef>
                <a:spcPts val="0"/>
              </a:spcBef>
              <a:spcAft>
                <a:spcPts val="0"/>
              </a:spcAft>
              <a:buNone/>
            </a:pPr>
            <a:r>
              <a:t/>
            </a:r>
            <a:endParaRPr b="1" sz="1100">
              <a:solidFill>
                <a:schemeClr val="dk1"/>
              </a:solidFill>
              <a:latin typeface="Montserrat"/>
              <a:ea typeface="Montserrat"/>
              <a:cs typeface="Montserrat"/>
              <a:sym typeface="Montserrat"/>
            </a:endParaRPr>
          </a:p>
          <a:p>
            <a:pPr indent="-336550" lvl="0" marL="457200" rtl="0" algn="l">
              <a:spcBef>
                <a:spcPts val="0"/>
              </a:spcBef>
              <a:spcAft>
                <a:spcPts val="0"/>
              </a:spcAft>
              <a:buClr>
                <a:schemeClr val="accent4"/>
              </a:buClr>
              <a:buSzPts val="1700"/>
              <a:buFont typeface="Montserrat"/>
              <a:buChar char="●"/>
            </a:pPr>
            <a:r>
              <a:rPr b="1" lang="en-GB" sz="1700">
                <a:solidFill>
                  <a:schemeClr val="dk1"/>
                </a:solidFill>
                <a:latin typeface="Montserrat"/>
                <a:ea typeface="Montserrat"/>
                <a:cs typeface="Montserrat"/>
                <a:sym typeface="Montserrat"/>
              </a:rPr>
              <a:t>publish a report with recommendations</a:t>
            </a:r>
            <a:endParaRPr sz="1700">
              <a:solidFill>
                <a:schemeClr val="dk1"/>
              </a:solidFill>
              <a:latin typeface="Montserrat"/>
              <a:ea typeface="Montserrat"/>
              <a:cs typeface="Montserrat"/>
              <a:sym typeface="Montserrat"/>
            </a:endParaRPr>
          </a:p>
          <a:p>
            <a:pPr indent="0" lvl="0" marL="457200" rtl="0" algn="l">
              <a:spcBef>
                <a:spcPts val="0"/>
              </a:spcBef>
              <a:spcAft>
                <a:spcPts val="0"/>
              </a:spcAft>
              <a:buNone/>
            </a:pPr>
            <a:r>
              <a:t/>
            </a:r>
            <a:endParaRPr sz="1300">
              <a:solidFill>
                <a:schemeClr val="dk1"/>
              </a:solidFill>
              <a:latin typeface="Montserrat"/>
              <a:ea typeface="Montserrat"/>
              <a:cs typeface="Montserrat"/>
              <a:sym typeface="Montserrat"/>
            </a:endParaRPr>
          </a:p>
          <a:p>
            <a:pPr indent="0" lvl="0" marL="457200" rtl="0" algn="l">
              <a:spcBef>
                <a:spcPts val="0"/>
              </a:spcBef>
              <a:spcAft>
                <a:spcPts val="0"/>
              </a:spcAft>
              <a:buNone/>
            </a:pPr>
            <a:r>
              <a:t/>
            </a:r>
            <a:endParaRPr sz="1300">
              <a:solidFill>
                <a:schemeClr val="dk1"/>
              </a:solidFill>
              <a:latin typeface="Montserrat"/>
              <a:ea typeface="Montserrat"/>
              <a:cs typeface="Montserrat"/>
              <a:sym typeface="Montserrat"/>
            </a:endParaRPr>
          </a:p>
          <a:p>
            <a:pPr indent="0" lvl="0" marL="0" rtl="0" algn="l">
              <a:spcBef>
                <a:spcPts val="1000"/>
              </a:spcBef>
              <a:spcAft>
                <a:spcPts val="0"/>
              </a:spcAft>
              <a:buNone/>
            </a:pPr>
            <a:r>
              <a:t/>
            </a:r>
            <a:endParaRPr sz="1300"/>
          </a:p>
          <a:p>
            <a:pPr indent="0" lvl="0" marL="0" rtl="0" algn="l">
              <a:spcBef>
                <a:spcPts val="1000"/>
              </a:spcBef>
              <a:spcAft>
                <a:spcPts val="0"/>
              </a:spcAft>
              <a:buNone/>
            </a:pPr>
            <a:r>
              <a:t/>
            </a:r>
            <a:endParaRPr sz="900"/>
          </a:p>
        </p:txBody>
      </p:sp>
      <p:pic>
        <p:nvPicPr>
          <p:cNvPr id="78" name="Google Shape;78;p16"/>
          <p:cNvPicPr preferRelativeResize="0"/>
          <p:nvPr/>
        </p:nvPicPr>
        <p:blipFill rotWithShape="1">
          <a:blip r:embed="rId3">
            <a:alphaModFix/>
          </a:blip>
          <a:srcRect b="-11839" l="85965" r="4361" t="11840"/>
          <a:stretch/>
        </p:blipFill>
        <p:spPr>
          <a:xfrm>
            <a:off x="0" y="-15075"/>
            <a:ext cx="9144000" cy="1288200"/>
          </a:xfrm>
          <a:prstGeom prst="rect">
            <a:avLst/>
          </a:prstGeom>
          <a:noFill/>
          <a:ln>
            <a:noFill/>
          </a:ln>
        </p:spPr>
      </p:pic>
      <p:sp>
        <p:nvSpPr>
          <p:cNvPr id="79" name="Google Shape;79;p16"/>
          <p:cNvSpPr txBox="1"/>
          <p:nvPr/>
        </p:nvSpPr>
        <p:spPr>
          <a:xfrm>
            <a:off x="740350" y="212400"/>
            <a:ext cx="7626000" cy="57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600">
                <a:latin typeface="Montserrat"/>
                <a:ea typeface="Montserrat"/>
                <a:cs typeface="Montserrat"/>
                <a:sym typeface="Montserrat"/>
              </a:rPr>
              <a:t>Terms of Reference</a:t>
            </a:r>
            <a:endParaRPr sz="3600">
              <a:latin typeface="Montserrat"/>
              <a:ea typeface="Montserrat"/>
              <a:cs typeface="Montserrat"/>
              <a:sym typeface="Montserra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7"/>
          <p:cNvSpPr txBox="1"/>
          <p:nvPr/>
        </p:nvSpPr>
        <p:spPr>
          <a:xfrm>
            <a:off x="5373725" y="2367050"/>
            <a:ext cx="1131000" cy="3936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Font typeface="Arial"/>
              <a:buNone/>
            </a:pPr>
            <a:r>
              <a:rPr b="1" i="0" lang="en-GB" u="none" cap="none" strike="noStrike">
                <a:solidFill>
                  <a:srgbClr val="FFFFFF"/>
                </a:solidFill>
                <a:latin typeface="Arial"/>
                <a:ea typeface="Arial"/>
                <a:cs typeface="Arial"/>
                <a:sym typeface="Arial"/>
              </a:rPr>
              <a:t>Public Hearings</a:t>
            </a:r>
            <a:endParaRPr/>
          </a:p>
        </p:txBody>
      </p:sp>
      <p:pic>
        <p:nvPicPr>
          <p:cNvPr id="85" name="Google Shape;85;p17"/>
          <p:cNvPicPr preferRelativeResize="0"/>
          <p:nvPr/>
        </p:nvPicPr>
        <p:blipFill rotWithShape="1">
          <a:blip r:embed="rId3">
            <a:alphaModFix/>
          </a:blip>
          <a:srcRect b="-11839" l="85965" r="4361" t="11840"/>
          <a:stretch/>
        </p:blipFill>
        <p:spPr>
          <a:xfrm>
            <a:off x="0" y="-15075"/>
            <a:ext cx="9144000" cy="1288200"/>
          </a:xfrm>
          <a:prstGeom prst="rect">
            <a:avLst/>
          </a:prstGeom>
          <a:noFill/>
          <a:ln>
            <a:noFill/>
          </a:ln>
        </p:spPr>
      </p:pic>
      <p:sp>
        <p:nvSpPr>
          <p:cNvPr id="86" name="Google Shape;86;p17"/>
          <p:cNvSpPr txBox="1"/>
          <p:nvPr/>
        </p:nvSpPr>
        <p:spPr>
          <a:xfrm>
            <a:off x="740325" y="203588"/>
            <a:ext cx="6232800" cy="57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600">
                <a:latin typeface="Montserrat"/>
                <a:ea typeface="Montserrat"/>
                <a:cs typeface="Montserrat"/>
                <a:sym typeface="Montserrat"/>
              </a:rPr>
              <a:t>Inquiry Core Projects</a:t>
            </a:r>
            <a:endParaRPr sz="3600">
              <a:latin typeface="Montserrat"/>
              <a:ea typeface="Montserrat"/>
              <a:cs typeface="Montserrat"/>
              <a:sym typeface="Montserrat"/>
            </a:endParaRPr>
          </a:p>
        </p:txBody>
      </p:sp>
      <p:sp>
        <p:nvSpPr>
          <p:cNvPr id="87" name="Google Shape;87;p17"/>
          <p:cNvSpPr txBox="1"/>
          <p:nvPr/>
        </p:nvSpPr>
        <p:spPr>
          <a:xfrm>
            <a:off x="257625" y="861123"/>
            <a:ext cx="8181900" cy="2894700"/>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t/>
            </a:r>
            <a:endParaRPr sz="1300">
              <a:solidFill>
                <a:schemeClr val="dk1"/>
              </a:solidFill>
            </a:endParaRPr>
          </a:p>
          <a:p>
            <a:pPr indent="0" lvl="0" marL="0" rtl="0" algn="l">
              <a:spcBef>
                <a:spcPts val="1000"/>
              </a:spcBef>
              <a:spcAft>
                <a:spcPts val="0"/>
              </a:spcAft>
              <a:buNone/>
            </a:pPr>
            <a:r>
              <a:t/>
            </a:r>
            <a:endParaRPr sz="1300"/>
          </a:p>
          <a:p>
            <a:pPr indent="0" lvl="0" marL="0" rtl="0" algn="l">
              <a:spcBef>
                <a:spcPts val="1000"/>
              </a:spcBef>
              <a:spcAft>
                <a:spcPts val="0"/>
              </a:spcAft>
              <a:buNone/>
            </a:pPr>
            <a:r>
              <a:t/>
            </a:r>
            <a:endParaRPr sz="900"/>
          </a:p>
        </p:txBody>
      </p:sp>
      <p:sp>
        <p:nvSpPr>
          <p:cNvPr id="88" name="Google Shape;88;p17"/>
          <p:cNvSpPr/>
          <p:nvPr/>
        </p:nvSpPr>
        <p:spPr>
          <a:xfrm>
            <a:off x="1634950" y="1698200"/>
            <a:ext cx="4151400" cy="572700"/>
          </a:xfrm>
          <a:prstGeom prst="round2DiagRect">
            <a:avLst>
              <a:gd fmla="val 16667" name="adj1"/>
              <a:gd fmla="val 0" name="adj2"/>
            </a:avLst>
          </a:prstGeom>
          <a:solidFill>
            <a:srgbClr val="3D85C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2500">
                <a:solidFill>
                  <a:srgbClr val="FFFFFF"/>
                </a:solidFill>
              </a:rPr>
              <a:t>Investigations</a:t>
            </a:r>
            <a:endParaRPr b="1" sz="2500">
              <a:solidFill>
                <a:srgbClr val="FFFFFF"/>
              </a:solidFill>
            </a:endParaRPr>
          </a:p>
        </p:txBody>
      </p:sp>
      <p:pic>
        <p:nvPicPr>
          <p:cNvPr id="89" name="Google Shape;89;p17"/>
          <p:cNvPicPr preferRelativeResize="0"/>
          <p:nvPr/>
        </p:nvPicPr>
        <p:blipFill rotWithShape="1">
          <a:blip r:embed="rId4">
            <a:alphaModFix/>
          </a:blip>
          <a:srcRect b="19289" l="23659" r="23670" t="19319"/>
          <a:stretch/>
        </p:blipFill>
        <p:spPr>
          <a:xfrm>
            <a:off x="552275" y="1669275"/>
            <a:ext cx="606724" cy="707200"/>
          </a:xfrm>
          <a:prstGeom prst="rect">
            <a:avLst/>
          </a:prstGeom>
          <a:noFill/>
          <a:ln>
            <a:noFill/>
          </a:ln>
        </p:spPr>
      </p:pic>
      <p:sp>
        <p:nvSpPr>
          <p:cNvPr id="90" name="Google Shape;90;p17"/>
          <p:cNvSpPr/>
          <p:nvPr/>
        </p:nvSpPr>
        <p:spPr>
          <a:xfrm>
            <a:off x="1613325" y="2678488"/>
            <a:ext cx="4085100" cy="572700"/>
          </a:xfrm>
          <a:prstGeom prst="round2DiagRect">
            <a:avLst>
              <a:gd fmla="val 16667" name="adj1"/>
              <a:gd fmla="val 0" name="adj2"/>
            </a:avLst>
          </a:prstGeom>
          <a:solidFill>
            <a:srgbClr val="EE732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2500">
                <a:solidFill>
                  <a:srgbClr val="FFFFFF"/>
                </a:solidFill>
              </a:rPr>
              <a:t>Truth Project</a:t>
            </a:r>
            <a:endParaRPr b="1" sz="2500">
              <a:solidFill>
                <a:srgbClr val="FFFFFF"/>
              </a:solidFill>
            </a:endParaRPr>
          </a:p>
        </p:txBody>
      </p:sp>
      <p:sp>
        <p:nvSpPr>
          <p:cNvPr id="91" name="Google Shape;91;p17"/>
          <p:cNvSpPr/>
          <p:nvPr/>
        </p:nvSpPr>
        <p:spPr>
          <a:xfrm>
            <a:off x="1604863" y="3658800"/>
            <a:ext cx="4085100" cy="572700"/>
          </a:xfrm>
          <a:prstGeom prst="round2DiagRect">
            <a:avLst>
              <a:gd fmla="val 16667" name="adj1"/>
              <a:gd fmla="val 0" name="adj2"/>
            </a:avLst>
          </a:prstGeom>
          <a:solidFill>
            <a:srgbClr val="A5D1D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2500">
                <a:solidFill>
                  <a:schemeClr val="lt1"/>
                </a:solidFill>
              </a:rPr>
              <a:t>Research</a:t>
            </a:r>
            <a:endParaRPr b="1" sz="2500">
              <a:solidFill>
                <a:schemeClr val="lt1"/>
              </a:solidFill>
            </a:endParaRPr>
          </a:p>
        </p:txBody>
      </p:sp>
      <p:sp>
        <p:nvSpPr>
          <p:cNvPr id="92" name="Google Shape;92;p17"/>
          <p:cNvSpPr/>
          <p:nvPr/>
        </p:nvSpPr>
        <p:spPr>
          <a:xfrm>
            <a:off x="552325" y="2772625"/>
            <a:ext cx="606600" cy="426000"/>
          </a:xfrm>
          <a:prstGeom prst="wedgeRoundRectCallout">
            <a:avLst>
              <a:gd fmla="val -35974" name="adj1"/>
              <a:gd fmla="val 89785" name="adj2"/>
              <a:gd fmla="val 0" name="adj3"/>
            </a:avLst>
          </a:prstGeom>
          <a:noFill/>
          <a:ln cap="flat" cmpd="sng" w="38100">
            <a:solidFill>
              <a:srgbClr val="EE732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93" name="Google Shape;93;p17"/>
          <p:cNvPicPr preferRelativeResize="0"/>
          <p:nvPr/>
        </p:nvPicPr>
        <p:blipFill>
          <a:blip r:embed="rId5">
            <a:alphaModFix/>
          </a:blip>
          <a:stretch>
            <a:fillRect/>
          </a:stretch>
        </p:blipFill>
        <p:spPr>
          <a:xfrm>
            <a:off x="569288" y="3755825"/>
            <a:ext cx="572700" cy="572700"/>
          </a:xfrm>
          <a:prstGeom prst="rect">
            <a:avLst/>
          </a:prstGeom>
          <a:noFill/>
          <a:ln>
            <a:noFill/>
          </a:ln>
        </p:spPr>
      </p:pic>
      <p:grpSp>
        <p:nvGrpSpPr>
          <p:cNvPr id="94" name="Google Shape;94;p17"/>
          <p:cNvGrpSpPr/>
          <p:nvPr/>
        </p:nvGrpSpPr>
        <p:grpSpPr>
          <a:xfrm>
            <a:off x="5786350" y="1475275"/>
            <a:ext cx="2908850" cy="3020700"/>
            <a:chOff x="6152825" y="1471975"/>
            <a:chExt cx="2908850" cy="3020700"/>
          </a:xfrm>
        </p:grpSpPr>
        <p:sp>
          <p:nvSpPr>
            <p:cNvPr id="95" name="Google Shape;95;p17"/>
            <p:cNvSpPr/>
            <p:nvPr/>
          </p:nvSpPr>
          <p:spPr>
            <a:xfrm>
              <a:off x="6152825" y="1471975"/>
              <a:ext cx="351900" cy="3020700"/>
            </a:xfrm>
            <a:prstGeom prst="rightBracket">
              <a:avLst>
                <a:gd fmla="val 8333" name="adj"/>
              </a:avLst>
            </a:prstGeom>
            <a:noFill/>
            <a:ln cap="flat" cmpd="sng" w="7620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7"/>
            <p:cNvSpPr/>
            <p:nvPr/>
          </p:nvSpPr>
          <p:spPr>
            <a:xfrm>
              <a:off x="6742375" y="2695975"/>
              <a:ext cx="2319300" cy="572700"/>
            </a:xfrm>
            <a:prstGeom prst="round2DiagRect">
              <a:avLst>
                <a:gd fmla="val 16667" name="adj1"/>
                <a:gd fmla="val 0" name="adj2"/>
              </a:avLst>
            </a:prstGeom>
            <a:solidFill>
              <a:srgbClr val="99999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2500">
                  <a:solidFill>
                    <a:srgbClr val="FFFFFF"/>
                  </a:solidFill>
                </a:rPr>
                <a:t>Engagement</a:t>
              </a:r>
              <a:endParaRPr b="1" sz="2500">
                <a:solidFill>
                  <a:srgbClr val="FFFFFF"/>
                </a:solidFill>
              </a:endParaRPr>
            </a:p>
          </p:txBody>
        </p:sp>
        <p:cxnSp>
          <p:nvCxnSpPr>
            <p:cNvPr id="97" name="Google Shape;97;p17"/>
            <p:cNvCxnSpPr>
              <a:endCxn id="96" idx="2"/>
            </p:cNvCxnSpPr>
            <p:nvPr/>
          </p:nvCxnSpPr>
          <p:spPr>
            <a:xfrm>
              <a:off x="6504775" y="2982325"/>
              <a:ext cx="237600" cy="0"/>
            </a:xfrm>
            <a:prstGeom prst="straightConnector1">
              <a:avLst/>
            </a:prstGeom>
            <a:noFill/>
            <a:ln cap="flat" cmpd="sng" w="76200">
              <a:solidFill>
                <a:srgbClr val="999999"/>
              </a:solidFill>
              <a:prstDash val="solid"/>
              <a:round/>
              <a:headEnd len="med" w="med" type="none"/>
              <a:tailEnd len="med" w="med" type="none"/>
            </a:ln>
          </p:spPr>
        </p:cxn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8"/>
          <p:cNvSpPr txBox="1"/>
          <p:nvPr/>
        </p:nvSpPr>
        <p:spPr>
          <a:xfrm>
            <a:off x="553575" y="1771275"/>
            <a:ext cx="7506900" cy="20022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rgbClr val="EE7326"/>
              </a:buClr>
              <a:buSzPts val="1800"/>
              <a:buFont typeface="Montserrat"/>
              <a:buChar char="●"/>
            </a:pPr>
            <a:r>
              <a:rPr lang="en-GB" sz="1800">
                <a:solidFill>
                  <a:schemeClr val="dk1"/>
                </a:solidFill>
                <a:latin typeface="Montserrat"/>
                <a:ea typeface="Montserrat"/>
                <a:cs typeface="Montserrat"/>
                <a:sym typeface="Montserrat"/>
              </a:rPr>
              <a:t>Child Sexual Exploitation by Organised Networks (CSEN) Investigation Report (1st February 2022)</a:t>
            </a:r>
            <a:endParaRPr sz="1800">
              <a:solidFill>
                <a:schemeClr val="dk1"/>
              </a:solidFill>
              <a:latin typeface="Montserrat"/>
              <a:ea typeface="Montserrat"/>
              <a:cs typeface="Montserrat"/>
              <a:sym typeface="Montserrat"/>
            </a:endParaRPr>
          </a:p>
          <a:p>
            <a:pPr indent="-342900" lvl="0" marL="457200" rtl="0" algn="l">
              <a:spcBef>
                <a:spcPts val="1000"/>
              </a:spcBef>
              <a:spcAft>
                <a:spcPts val="0"/>
              </a:spcAft>
              <a:buClr>
                <a:srgbClr val="EE7326"/>
              </a:buClr>
              <a:buSzPts val="1800"/>
              <a:buFont typeface="Montserrat"/>
              <a:buChar char="●"/>
            </a:pPr>
            <a:r>
              <a:rPr lang="en-GB" sz="1800">
                <a:solidFill>
                  <a:schemeClr val="dk1"/>
                </a:solidFill>
                <a:latin typeface="Montserrat"/>
                <a:ea typeface="Montserrat"/>
                <a:cs typeface="Montserrat"/>
                <a:sym typeface="Montserrat"/>
              </a:rPr>
              <a:t>Residential Schools Investigation Report (1st March 2022)</a:t>
            </a:r>
            <a:endParaRPr sz="1800">
              <a:solidFill>
                <a:schemeClr val="dk1"/>
              </a:solidFill>
              <a:latin typeface="Montserrat"/>
              <a:ea typeface="Montserrat"/>
              <a:cs typeface="Montserrat"/>
              <a:sym typeface="Montserrat"/>
            </a:endParaRPr>
          </a:p>
          <a:p>
            <a:pPr indent="-342900" lvl="0" marL="457200" rtl="0" algn="l">
              <a:spcBef>
                <a:spcPts val="1000"/>
              </a:spcBef>
              <a:spcAft>
                <a:spcPts val="0"/>
              </a:spcAft>
              <a:buClr>
                <a:srgbClr val="EE7326"/>
              </a:buClr>
              <a:buSzPts val="1800"/>
              <a:buFont typeface="Montserrat"/>
              <a:buChar char="●"/>
            </a:pPr>
            <a:r>
              <a:rPr lang="en-GB" sz="1800">
                <a:solidFill>
                  <a:schemeClr val="dk1"/>
                </a:solidFill>
                <a:latin typeface="Montserrat"/>
                <a:ea typeface="Montserrat"/>
                <a:cs typeface="Montserrat"/>
                <a:sym typeface="Montserrat"/>
              </a:rPr>
              <a:t>LGBTQ+ Engagement Report</a:t>
            </a:r>
            <a:endParaRPr sz="1800">
              <a:solidFill>
                <a:schemeClr val="dk1"/>
              </a:solidFill>
              <a:latin typeface="Montserrat"/>
              <a:ea typeface="Montserrat"/>
              <a:cs typeface="Montserrat"/>
              <a:sym typeface="Montserrat"/>
            </a:endParaRPr>
          </a:p>
          <a:p>
            <a:pPr indent="-342900" lvl="0" marL="457200" rtl="0" algn="l">
              <a:spcBef>
                <a:spcPts val="1000"/>
              </a:spcBef>
              <a:spcAft>
                <a:spcPts val="0"/>
              </a:spcAft>
              <a:buClr>
                <a:srgbClr val="EE7326"/>
              </a:buClr>
              <a:buSzPts val="1800"/>
              <a:buFont typeface="Montserrat"/>
              <a:buChar char="●"/>
            </a:pPr>
            <a:r>
              <a:rPr lang="en-GB" sz="1800">
                <a:solidFill>
                  <a:schemeClr val="dk1"/>
                </a:solidFill>
                <a:latin typeface="Montserrat"/>
                <a:ea typeface="Montserrat"/>
                <a:cs typeface="Montserrat"/>
                <a:sym typeface="Montserrat"/>
              </a:rPr>
              <a:t>Final Report</a:t>
            </a:r>
            <a:endParaRPr sz="1800">
              <a:solidFill>
                <a:schemeClr val="dk1"/>
              </a:solidFill>
              <a:latin typeface="Montserrat"/>
              <a:ea typeface="Montserrat"/>
              <a:cs typeface="Montserrat"/>
              <a:sym typeface="Montserrat"/>
            </a:endParaRPr>
          </a:p>
          <a:p>
            <a:pPr indent="0" lvl="0" marL="0" rtl="0" algn="l">
              <a:spcBef>
                <a:spcPts val="1000"/>
              </a:spcBef>
              <a:spcAft>
                <a:spcPts val="1000"/>
              </a:spcAft>
              <a:buNone/>
            </a:pPr>
            <a:r>
              <a:t/>
            </a:r>
            <a:endParaRPr sz="1500">
              <a:solidFill>
                <a:schemeClr val="dk1"/>
              </a:solidFill>
              <a:latin typeface="Montserrat"/>
              <a:ea typeface="Montserrat"/>
              <a:cs typeface="Montserrat"/>
              <a:sym typeface="Montserrat"/>
            </a:endParaRPr>
          </a:p>
        </p:txBody>
      </p:sp>
      <p:pic>
        <p:nvPicPr>
          <p:cNvPr id="103" name="Google Shape;103;p18"/>
          <p:cNvPicPr preferRelativeResize="0"/>
          <p:nvPr/>
        </p:nvPicPr>
        <p:blipFill rotWithShape="1">
          <a:blip r:embed="rId3">
            <a:alphaModFix/>
          </a:blip>
          <a:srcRect b="-11839" l="85965" r="4361" t="11840"/>
          <a:stretch/>
        </p:blipFill>
        <p:spPr>
          <a:xfrm>
            <a:off x="0" y="-15075"/>
            <a:ext cx="9144000" cy="1288200"/>
          </a:xfrm>
          <a:prstGeom prst="rect">
            <a:avLst/>
          </a:prstGeom>
          <a:noFill/>
          <a:ln>
            <a:noFill/>
          </a:ln>
        </p:spPr>
      </p:pic>
      <p:sp>
        <p:nvSpPr>
          <p:cNvPr id="104" name="Google Shape;104;p18"/>
          <p:cNvSpPr txBox="1"/>
          <p:nvPr/>
        </p:nvSpPr>
        <p:spPr>
          <a:xfrm>
            <a:off x="759000" y="339825"/>
            <a:ext cx="7626000" cy="57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300">
                <a:latin typeface="Montserrat"/>
                <a:ea typeface="Montserrat"/>
                <a:cs typeface="Montserrat"/>
                <a:sym typeface="Montserrat"/>
              </a:rPr>
              <a:t>Recent and upcoming publications </a:t>
            </a:r>
            <a:endParaRPr sz="3300">
              <a:latin typeface="Montserrat"/>
              <a:ea typeface="Montserrat"/>
              <a:cs typeface="Montserrat"/>
              <a:sym typeface="Montserra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19"/>
          <p:cNvSpPr txBox="1"/>
          <p:nvPr>
            <p:ph idx="1" type="subTitle"/>
          </p:nvPr>
        </p:nvSpPr>
        <p:spPr>
          <a:xfrm>
            <a:off x="588150" y="3381725"/>
            <a:ext cx="7551300" cy="784800"/>
          </a:xfrm>
          <a:prstGeom prst="rect">
            <a:avLst/>
          </a:prstGeom>
          <a:noFill/>
          <a:ln>
            <a:noFill/>
          </a:ln>
        </p:spPr>
        <p:txBody>
          <a:bodyPr anchorCtr="0" anchor="t" bIns="91425" lIns="91425" spcFirstLastPara="1" rIns="91425" wrap="square" tIns="91425">
            <a:noAutofit/>
          </a:bodyPr>
          <a:lstStyle/>
          <a:p>
            <a:pPr indent="0" lvl="0" marL="0" rtl="0" algn="l">
              <a:lnSpc>
                <a:spcPct val="80000"/>
              </a:lnSpc>
              <a:spcBef>
                <a:spcPts val="0"/>
              </a:spcBef>
              <a:spcAft>
                <a:spcPts val="0"/>
              </a:spcAft>
              <a:buClr>
                <a:schemeClr val="dk2"/>
              </a:buClr>
              <a:buFont typeface="Arial"/>
              <a:buNone/>
            </a:pPr>
            <a:r>
              <a:rPr lang="en-GB" sz="1850">
                <a:solidFill>
                  <a:schemeClr val="dk1"/>
                </a:solidFill>
                <a:latin typeface="Montserrat"/>
                <a:ea typeface="Montserrat"/>
                <a:cs typeface="Montserrat"/>
                <a:sym typeface="Montserrat"/>
              </a:rPr>
              <a:t>Alan Fransman, Senior Engagement Officer</a:t>
            </a:r>
            <a:endParaRPr sz="1850">
              <a:solidFill>
                <a:schemeClr val="dk1"/>
              </a:solidFill>
              <a:latin typeface="Montserrat"/>
              <a:ea typeface="Montserrat"/>
              <a:cs typeface="Montserrat"/>
              <a:sym typeface="Montserrat"/>
            </a:endParaRPr>
          </a:p>
          <a:p>
            <a:pPr indent="0" lvl="0" marL="0" rtl="0" algn="l">
              <a:lnSpc>
                <a:spcPct val="80000"/>
              </a:lnSpc>
              <a:spcBef>
                <a:spcPts val="0"/>
              </a:spcBef>
              <a:spcAft>
                <a:spcPts val="0"/>
              </a:spcAft>
              <a:buClr>
                <a:schemeClr val="dk2"/>
              </a:buClr>
              <a:buFont typeface="Arial"/>
              <a:buNone/>
            </a:pPr>
            <a:r>
              <a:t/>
            </a:r>
            <a:endParaRPr sz="1850">
              <a:solidFill>
                <a:schemeClr val="dk1"/>
              </a:solidFill>
              <a:latin typeface="Montserrat"/>
              <a:ea typeface="Montserrat"/>
              <a:cs typeface="Montserrat"/>
              <a:sym typeface="Montserrat"/>
            </a:endParaRPr>
          </a:p>
          <a:p>
            <a:pPr indent="0" lvl="0" marL="0" rtl="0" algn="l">
              <a:lnSpc>
                <a:spcPct val="80000"/>
              </a:lnSpc>
              <a:spcBef>
                <a:spcPts val="0"/>
              </a:spcBef>
              <a:spcAft>
                <a:spcPts val="0"/>
              </a:spcAft>
              <a:buClr>
                <a:schemeClr val="dk1"/>
              </a:buClr>
              <a:buSzPts val="852"/>
              <a:buFont typeface="Arial"/>
              <a:buNone/>
            </a:pPr>
            <a:r>
              <a:rPr lang="en-GB" sz="1850">
                <a:solidFill>
                  <a:schemeClr val="dk1"/>
                </a:solidFill>
                <a:latin typeface="Montserrat"/>
                <a:ea typeface="Montserrat"/>
                <a:cs typeface="Montserrat"/>
                <a:sym typeface="Montserrat"/>
              </a:rPr>
              <a:t>Stephanie Ford, Practitioner Psychologist</a:t>
            </a:r>
            <a:endParaRPr sz="1850">
              <a:solidFill>
                <a:srgbClr val="000000"/>
              </a:solidFill>
              <a:latin typeface="Montserrat"/>
              <a:ea typeface="Montserrat"/>
              <a:cs typeface="Montserrat"/>
              <a:sym typeface="Montserrat"/>
            </a:endParaRPr>
          </a:p>
        </p:txBody>
      </p:sp>
      <p:sp>
        <p:nvSpPr>
          <p:cNvPr id="110" name="Google Shape;110;p19"/>
          <p:cNvSpPr txBox="1"/>
          <p:nvPr>
            <p:ph type="ctrTitle"/>
          </p:nvPr>
        </p:nvSpPr>
        <p:spPr>
          <a:xfrm>
            <a:off x="588150" y="1958218"/>
            <a:ext cx="7967700" cy="1285800"/>
          </a:xfrm>
          <a:prstGeom prst="rect">
            <a:avLst/>
          </a:prstGeom>
          <a:noFill/>
          <a:ln>
            <a:noFill/>
          </a:ln>
        </p:spPr>
        <p:txBody>
          <a:bodyPr anchorCtr="0" anchor="b" bIns="91425" lIns="91425" spcFirstLastPara="1" rIns="91425" wrap="square" tIns="91425">
            <a:normAutofit/>
          </a:bodyPr>
          <a:lstStyle/>
          <a:p>
            <a:pPr indent="0" lvl="0" marL="0" marR="0" rtl="0" algn="l">
              <a:lnSpc>
                <a:spcPct val="100000"/>
              </a:lnSpc>
              <a:spcBef>
                <a:spcPts val="0"/>
              </a:spcBef>
              <a:spcAft>
                <a:spcPts val="0"/>
              </a:spcAft>
              <a:buClr>
                <a:schemeClr val="dk1"/>
              </a:buClr>
              <a:buFont typeface="Arial"/>
              <a:buNone/>
            </a:pPr>
            <a:r>
              <a:rPr lang="en-GB" sz="2800">
                <a:solidFill>
                  <a:srgbClr val="000000"/>
                </a:solidFill>
                <a:latin typeface="Montserrat"/>
                <a:ea typeface="Montserrat"/>
                <a:cs typeface="Montserrat"/>
                <a:sym typeface="Montserrat"/>
              </a:rPr>
              <a:t>Engagement with Children and Young People</a:t>
            </a:r>
            <a:endParaRPr sz="4400">
              <a:solidFill>
                <a:srgbClr val="000000"/>
              </a:solidFill>
              <a:latin typeface="Montserrat"/>
              <a:ea typeface="Montserrat"/>
              <a:cs typeface="Montserrat"/>
              <a:sym typeface="Montserrat"/>
            </a:endParaRPr>
          </a:p>
        </p:txBody>
      </p:sp>
      <p:pic>
        <p:nvPicPr>
          <p:cNvPr id="111" name="Google Shape;111;p19"/>
          <p:cNvPicPr preferRelativeResize="0"/>
          <p:nvPr/>
        </p:nvPicPr>
        <p:blipFill rotWithShape="1">
          <a:blip r:embed="rId3">
            <a:alphaModFix/>
          </a:blip>
          <a:srcRect b="0" l="0" r="14588" t="1787"/>
          <a:stretch/>
        </p:blipFill>
        <p:spPr>
          <a:xfrm>
            <a:off x="0" y="-18400"/>
            <a:ext cx="9144001" cy="1936500"/>
          </a:xfrm>
          <a:prstGeom prst="rect">
            <a:avLst/>
          </a:prstGeom>
          <a:noFill/>
          <a:ln>
            <a:noFill/>
          </a:ln>
        </p:spPr>
      </p:pic>
      <p:sp>
        <p:nvSpPr>
          <p:cNvPr id="112" name="Google Shape;112;p19"/>
          <p:cNvSpPr txBox="1"/>
          <p:nvPr/>
        </p:nvSpPr>
        <p:spPr>
          <a:xfrm>
            <a:off x="181950" y="4452025"/>
            <a:ext cx="69510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700">
                <a:solidFill>
                  <a:schemeClr val="dk1"/>
                </a:solidFill>
                <a:latin typeface="Montserrat"/>
                <a:ea typeface="Montserrat"/>
                <a:cs typeface="Montserrat"/>
                <a:sym typeface="Montserrat"/>
              </a:rPr>
              <a:t>Trigger warning: Mentions child sexual abuse</a:t>
            </a:r>
            <a:endParaRPr sz="1700">
              <a:solidFill>
                <a:schemeClr val="dk1"/>
              </a:solidFill>
              <a:latin typeface="Montserrat"/>
              <a:ea typeface="Montserrat"/>
              <a:cs typeface="Montserrat"/>
              <a:sym typeface="Montserra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20"/>
          <p:cNvSpPr txBox="1"/>
          <p:nvPr/>
        </p:nvSpPr>
        <p:spPr>
          <a:xfrm>
            <a:off x="302850" y="1388163"/>
            <a:ext cx="8181900" cy="35286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chemeClr val="accent4"/>
              </a:buClr>
              <a:buSzPts val="1200"/>
              <a:buFont typeface="Montserrat"/>
              <a:buChar char="●"/>
            </a:pPr>
            <a:r>
              <a:rPr lang="en-GB" sz="1600">
                <a:solidFill>
                  <a:schemeClr val="dk1"/>
                </a:solidFill>
                <a:latin typeface="Montserrat"/>
                <a:ea typeface="Montserrat"/>
                <a:cs typeface="Montserrat"/>
                <a:sym typeface="Montserrat"/>
              </a:rPr>
              <a:t>The engagement team spoke to 56 young victims and survivors from 11 organisations who have recent experiences of institutional failure. </a:t>
            </a:r>
            <a:endParaRPr sz="1600">
              <a:solidFill>
                <a:schemeClr val="dk1"/>
              </a:solidFill>
              <a:latin typeface="Montserrat"/>
              <a:ea typeface="Montserrat"/>
              <a:cs typeface="Montserrat"/>
              <a:sym typeface="Montserrat"/>
            </a:endParaRPr>
          </a:p>
          <a:p>
            <a:pPr indent="0" lvl="0" marL="457200" rtl="0" algn="l">
              <a:spcBef>
                <a:spcPts val="0"/>
              </a:spcBef>
              <a:spcAft>
                <a:spcPts val="0"/>
              </a:spcAft>
              <a:buNone/>
            </a:pPr>
            <a:r>
              <a:t/>
            </a:r>
            <a:endParaRPr sz="1600">
              <a:solidFill>
                <a:schemeClr val="dk1"/>
              </a:solidFill>
              <a:latin typeface="Montserrat"/>
              <a:ea typeface="Montserrat"/>
              <a:cs typeface="Montserrat"/>
              <a:sym typeface="Montserrat"/>
            </a:endParaRPr>
          </a:p>
          <a:p>
            <a:pPr indent="-304800" lvl="0" marL="457200" rtl="0" algn="l">
              <a:spcBef>
                <a:spcPts val="0"/>
              </a:spcBef>
              <a:spcAft>
                <a:spcPts val="0"/>
              </a:spcAft>
              <a:buClr>
                <a:schemeClr val="accent4"/>
              </a:buClr>
              <a:buSzPts val="1200"/>
              <a:buFont typeface="Montserrat"/>
              <a:buChar char="●"/>
            </a:pPr>
            <a:r>
              <a:rPr lang="en-GB" sz="1600">
                <a:solidFill>
                  <a:schemeClr val="dk1"/>
                </a:solidFill>
                <a:latin typeface="Montserrat"/>
                <a:ea typeface="Montserrat"/>
                <a:cs typeface="Montserrat"/>
                <a:sym typeface="Montserrat"/>
              </a:rPr>
              <a:t>We also listened to the challenges that 77 specialist support workers face when supporting young victims and survivors. </a:t>
            </a:r>
            <a:endParaRPr sz="1600">
              <a:solidFill>
                <a:schemeClr val="dk1"/>
              </a:solidFill>
              <a:latin typeface="Montserrat"/>
              <a:ea typeface="Montserrat"/>
              <a:cs typeface="Montserrat"/>
              <a:sym typeface="Montserrat"/>
            </a:endParaRPr>
          </a:p>
          <a:p>
            <a:pPr indent="0" lvl="0" marL="457200" rtl="0" algn="l">
              <a:spcBef>
                <a:spcPts val="0"/>
              </a:spcBef>
              <a:spcAft>
                <a:spcPts val="0"/>
              </a:spcAft>
              <a:buNone/>
            </a:pPr>
            <a:r>
              <a:t/>
            </a:r>
            <a:endParaRPr sz="1600">
              <a:solidFill>
                <a:schemeClr val="dk1"/>
              </a:solidFill>
              <a:latin typeface="Montserrat"/>
              <a:ea typeface="Montserrat"/>
              <a:cs typeface="Montserrat"/>
              <a:sym typeface="Montserrat"/>
            </a:endParaRPr>
          </a:p>
          <a:p>
            <a:pPr indent="-304800" lvl="0" marL="457200" rtl="0" algn="l">
              <a:spcBef>
                <a:spcPts val="0"/>
              </a:spcBef>
              <a:spcAft>
                <a:spcPts val="0"/>
              </a:spcAft>
              <a:buClr>
                <a:schemeClr val="accent4"/>
              </a:buClr>
              <a:buSzPts val="1200"/>
              <a:buFont typeface="Montserrat"/>
              <a:buChar char="●"/>
            </a:pPr>
            <a:r>
              <a:rPr lang="en-GB" sz="1600">
                <a:solidFill>
                  <a:schemeClr val="dk1"/>
                </a:solidFill>
                <a:latin typeface="Montserrat"/>
                <a:ea typeface="Montserrat"/>
                <a:cs typeface="Montserrat"/>
                <a:sym typeface="Montserrat"/>
              </a:rPr>
              <a:t>By doing this, we hoped to improve the Inquiry’s knowledge about present-day experiences.</a:t>
            </a:r>
            <a:endParaRPr sz="1600">
              <a:solidFill>
                <a:schemeClr val="dk1"/>
              </a:solidFill>
              <a:latin typeface="Montserrat"/>
              <a:ea typeface="Montserrat"/>
              <a:cs typeface="Montserrat"/>
              <a:sym typeface="Montserrat"/>
            </a:endParaRPr>
          </a:p>
          <a:p>
            <a:pPr indent="0" lvl="0" marL="457200" rtl="0" algn="l">
              <a:spcBef>
                <a:spcPts val="0"/>
              </a:spcBef>
              <a:spcAft>
                <a:spcPts val="0"/>
              </a:spcAft>
              <a:buNone/>
            </a:pPr>
            <a:r>
              <a:t/>
            </a:r>
            <a:endParaRPr sz="1600">
              <a:solidFill>
                <a:schemeClr val="dk1"/>
              </a:solidFill>
              <a:latin typeface="Montserrat"/>
              <a:ea typeface="Montserrat"/>
              <a:cs typeface="Montserrat"/>
              <a:sym typeface="Montserrat"/>
            </a:endParaRPr>
          </a:p>
          <a:p>
            <a:pPr indent="-317500" lvl="0" marL="457200" rtl="0" algn="l">
              <a:spcBef>
                <a:spcPts val="0"/>
              </a:spcBef>
              <a:spcAft>
                <a:spcPts val="0"/>
              </a:spcAft>
              <a:buClr>
                <a:schemeClr val="accent4"/>
              </a:buClr>
              <a:buSzPts val="1400"/>
              <a:buChar char="●"/>
            </a:pPr>
            <a:r>
              <a:rPr lang="en-GB" sz="1600">
                <a:solidFill>
                  <a:schemeClr val="dk1"/>
                </a:solidFill>
                <a:latin typeface="Montserrat"/>
                <a:ea typeface="Montserrat"/>
                <a:cs typeface="Montserrat"/>
                <a:sym typeface="Montserrat"/>
              </a:rPr>
              <a:t>The engagement activities were not formal evidence-gathering sessions, and this publication is not intended to be a comprehensive analysis of all the views we heard, nor does it make general conclusions about children who are victims of child sexual abuse in the wider population. </a:t>
            </a:r>
            <a:br>
              <a:rPr lang="en-GB" sz="1700">
                <a:solidFill>
                  <a:schemeClr val="dk1"/>
                </a:solidFill>
                <a:latin typeface="Montserrat"/>
                <a:ea typeface="Montserrat"/>
                <a:cs typeface="Montserrat"/>
                <a:sym typeface="Montserrat"/>
              </a:rPr>
            </a:br>
            <a:br>
              <a:rPr lang="en-GB" sz="1300">
                <a:solidFill>
                  <a:schemeClr val="dk1"/>
                </a:solidFill>
                <a:latin typeface="Montserrat"/>
                <a:ea typeface="Montserrat"/>
                <a:cs typeface="Montserrat"/>
                <a:sym typeface="Montserrat"/>
              </a:rPr>
            </a:br>
            <a:endParaRPr sz="1300">
              <a:solidFill>
                <a:schemeClr val="dk1"/>
              </a:solidFill>
              <a:latin typeface="Montserrat"/>
              <a:ea typeface="Montserrat"/>
              <a:cs typeface="Montserrat"/>
              <a:sym typeface="Montserrat"/>
            </a:endParaRPr>
          </a:p>
          <a:p>
            <a:pPr indent="0" lvl="0" marL="457200" rtl="0" algn="l">
              <a:spcBef>
                <a:spcPts val="0"/>
              </a:spcBef>
              <a:spcAft>
                <a:spcPts val="0"/>
              </a:spcAft>
              <a:buNone/>
            </a:pPr>
            <a:r>
              <a:t/>
            </a:r>
            <a:endParaRPr sz="1300">
              <a:solidFill>
                <a:schemeClr val="dk1"/>
              </a:solidFill>
              <a:latin typeface="Montserrat"/>
              <a:ea typeface="Montserrat"/>
              <a:cs typeface="Montserrat"/>
              <a:sym typeface="Montserrat"/>
            </a:endParaRPr>
          </a:p>
          <a:p>
            <a:pPr indent="0" lvl="0" marL="0" rtl="0" algn="l">
              <a:spcBef>
                <a:spcPts val="1000"/>
              </a:spcBef>
              <a:spcAft>
                <a:spcPts val="0"/>
              </a:spcAft>
              <a:buNone/>
            </a:pPr>
            <a:r>
              <a:t/>
            </a:r>
            <a:endParaRPr sz="1300"/>
          </a:p>
          <a:p>
            <a:pPr indent="0" lvl="0" marL="0" rtl="0" algn="l">
              <a:spcBef>
                <a:spcPts val="1000"/>
              </a:spcBef>
              <a:spcAft>
                <a:spcPts val="0"/>
              </a:spcAft>
              <a:buNone/>
            </a:pPr>
            <a:r>
              <a:t/>
            </a:r>
            <a:endParaRPr sz="900"/>
          </a:p>
        </p:txBody>
      </p:sp>
      <p:pic>
        <p:nvPicPr>
          <p:cNvPr id="118" name="Google Shape;118;p20"/>
          <p:cNvPicPr preferRelativeResize="0"/>
          <p:nvPr/>
        </p:nvPicPr>
        <p:blipFill rotWithShape="1">
          <a:blip r:embed="rId3">
            <a:alphaModFix/>
          </a:blip>
          <a:srcRect b="-11839" l="85965" r="4361" t="11840"/>
          <a:stretch/>
        </p:blipFill>
        <p:spPr>
          <a:xfrm>
            <a:off x="0" y="-15075"/>
            <a:ext cx="9144000" cy="1288200"/>
          </a:xfrm>
          <a:prstGeom prst="rect">
            <a:avLst/>
          </a:prstGeom>
          <a:noFill/>
          <a:ln>
            <a:noFill/>
          </a:ln>
        </p:spPr>
      </p:pic>
      <p:sp>
        <p:nvSpPr>
          <p:cNvPr id="119" name="Google Shape;119;p20"/>
          <p:cNvSpPr txBox="1"/>
          <p:nvPr/>
        </p:nvSpPr>
        <p:spPr>
          <a:xfrm>
            <a:off x="740350" y="212400"/>
            <a:ext cx="7626000" cy="57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2600">
                <a:latin typeface="Montserrat"/>
                <a:ea typeface="Montserrat"/>
                <a:cs typeface="Montserrat"/>
                <a:sym typeface="Montserrat"/>
              </a:rPr>
              <a:t>Engagement with children and young people</a:t>
            </a:r>
            <a:endParaRPr sz="2600">
              <a:latin typeface="Montserrat"/>
              <a:ea typeface="Montserrat"/>
              <a:cs typeface="Montserrat"/>
              <a:sym typeface="Montserra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pic>
        <p:nvPicPr>
          <p:cNvPr id="124" name="Google Shape;124;p21"/>
          <p:cNvPicPr preferRelativeResize="0"/>
          <p:nvPr/>
        </p:nvPicPr>
        <p:blipFill rotWithShape="1">
          <a:blip r:embed="rId3">
            <a:alphaModFix/>
          </a:blip>
          <a:srcRect b="-11839" l="85965" r="4361" t="11840"/>
          <a:stretch/>
        </p:blipFill>
        <p:spPr>
          <a:xfrm>
            <a:off x="0" y="-15075"/>
            <a:ext cx="9144000" cy="1288200"/>
          </a:xfrm>
          <a:prstGeom prst="rect">
            <a:avLst/>
          </a:prstGeom>
          <a:noFill/>
          <a:ln>
            <a:noFill/>
          </a:ln>
        </p:spPr>
      </p:pic>
      <p:sp>
        <p:nvSpPr>
          <p:cNvPr id="125" name="Google Shape;125;p21"/>
          <p:cNvSpPr txBox="1"/>
          <p:nvPr/>
        </p:nvSpPr>
        <p:spPr>
          <a:xfrm>
            <a:off x="740350" y="212400"/>
            <a:ext cx="7626000" cy="57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2600">
                <a:solidFill>
                  <a:schemeClr val="dk1"/>
                </a:solidFill>
                <a:latin typeface="Montserrat"/>
                <a:ea typeface="Montserrat"/>
                <a:cs typeface="Montserrat"/>
                <a:sym typeface="Montserrat"/>
              </a:rPr>
              <a:t>Participating organisations</a:t>
            </a:r>
            <a:endParaRPr sz="26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sz="3300">
              <a:latin typeface="Oswald"/>
              <a:ea typeface="Oswald"/>
              <a:cs typeface="Oswald"/>
              <a:sym typeface="Oswald"/>
            </a:endParaRPr>
          </a:p>
        </p:txBody>
      </p:sp>
      <p:pic>
        <p:nvPicPr>
          <p:cNvPr id="126" name="Google Shape;126;p21"/>
          <p:cNvPicPr preferRelativeResize="0"/>
          <p:nvPr/>
        </p:nvPicPr>
        <p:blipFill>
          <a:blip r:embed="rId4">
            <a:alphaModFix/>
          </a:blip>
          <a:stretch>
            <a:fillRect/>
          </a:stretch>
        </p:blipFill>
        <p:spPr>
          <a:xfrm>
            <a:off x="5059725" y="1273125"/>
            <a:ext cx="3909948" cy="3565576"/>
          </a:xfrm>
          <a:prstGeom prst="rect">
            <a:avLst/>
          </a:prstGeom>
          <a:noFill/>
          <a:ln>
            <a:noFill/>
          </a:ln>
        </p:spPr>
      </p:pic>
      <p:sp>
        <p:nvSpPr>
          <p:cNvPr id="127" name="Google Shape;127;p21"/>
          <p:cNvSpPr txBox="1"/>
          <p:nvPr/>
        </p:nvSpPr>
        <p:spPr>
          <a:xfrm>
            <a:off x="290725" y="1206200"/>
            <a:ext cx="5034900" cy="352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700">
              <a:solidFill>
                <a:schemeClr val="accent1"/>
              </a:solidFill>
              <a:latin typeface="Montserrat"/>
              <a:ea typeface="Montserrat"/>
              <a:cs typeface="Montserrat"/>
              <a:sym typeface="Montserrat"/>
            </a:endParaRPr>
          </a:p>
          <a:p>
            <a:pPr indent="-292100" lvl="0" marL="457200" rtl="0" algn="l">
              <a:lnSpc>
                <a:spcPct val="115000"/>
              </a:lnSpc>
              <a:spcBef>
                <a:spcPts val="0"/>
              </a:spcBef>
              <a:spcAft>
                <a:spcPts val="0"/>
              </a:spcAft>
              <a:buClr>
                <a:schemeClr val="accent4"/>
              </a:buClr>
              <a:buSzPts val="1000"/>
              <a:buFont typeface="Montserrat"/>
              <a:buChar char="●"/>
            </a:pPr>
            <a:r>
              <a:rPr lang="en-GB" sz="1300">
                <a:solidFill>
                  <a:schemeClr val="dk1"/>
                </a:solidFill>
                <a:latin typeface="Montserrat"/>
                <a:ea typeface="Montserrat"/>
                <a:cs typeface="Montserrat"/>
                <a:sym typeface="Montserrat"/>
              </a:rPr>
              <a:t>Journey After Child Abuse Trauma (JACAT) Team, CAMHS, Children and Family Health (Devon)</a:t>
            </a:r>
            <a:endParaRPr sz="1300">
              <a:solidFill>
                <a:schemeClr val="dk1"/>
              </a:solidFill>
              <a:latin typeface="Montserrat"/>
              <a:ea typeface="Montserrat"/>
              <a:cs typeface="Montserrat"/>
              <a:sym typeface="Montserrat"/>
            </a:endParaRPr>
          </a:p>
          <a:p>
            <a:pPr indent="-292100" lvl="0" marL="457200" rtl="0" algn="l">
              <a:lnSpc>
                <a:spcPct val="115000"/>
              </a:lnSpc>
              <a:spcBef>
                <a:spcPts val="0"/>
              </a:spcBef>
              <a:spcAft>
                <a:spcPts val="0"/>
              </a:spcAft>
              <a:buClr>
                <a:schemeClr val="accent4"/>
              </a:buClr>
              <a:buSzPts val="1000"/>
              <a:buFont typeface="Montserrat"/>
              <a:buChar char="●"/>
            </a:pPr>
            <a:r>
              <a:rPr lang="en-GB" sz="1300">
                <a:solidFill>
                  <a:schemeClr val="dk1"/>
                </a:solidFill>
                <a:latin typeface="Montserrat"/>
                <a:ea typeface="Montserrat"/>
                <a:cs typeface="Montserrat"/>
                <a:sym typeface="Montserrat"/>
              </a:rPr>
              <a:t>Leicester Rape Crisis at Jasmine House</a:t>
            </a:r>
            <a:endParaRPr sz="1300">
              <a:solidFill>
                <a:schemeClr val="dk1"/>
              </a:solidFill>
              <a:latin typeface="Montserrat"/>
              <a:ea typeface="Montserrat"/>
              <a:cs typeface="Montserrat"/>
              <a:sym typeface="Montserrat"/>
            </a:endParaRPr>
          </a:p>
          <a:p>
            <a:pPr indent="-292100" lvl="0" marL="457200" rtl="0" algn="l">
              <a:lnSpc>
                <a:spcPct val="115000"/>
              </a:lnSpc>
              <a:spcBef>
                <a:spcPts val="0"/>
              </a:spcBef>
              <a:spcAft>
                <a:spcPts val="0"/>
              </a:spcAft>
              <a:buClr>
                <a:schemeClr val="accent4"/>
              </a:buClr>
              <a:buSzPts val="1000"/>
              <a:buFont typeface="Montserrat"/>
              <a:buChar char="●"/>
            </a:pPr>
            <a:r>
              <a:rPr lang="en-GB" sz="1300">
                <a:solidFill>
                  <a:schemeClr val="dk1"/>
                </a:solidFill>
                <a:latin typeface="Montserrat"/>
                <a:ea typeface="Montserrat"/>
                <a:cs typeface="Montserrat"/>
                <a:sym typeface="Montserrat"/>
              </a:rPr>
              <a:t>National Society for the Prevention of Cruelty to Children (NSPCC)</a:t>
            </a:r>
            <a:endParaRPr sz="1300">
              <a:solidFill>
                <a:schemeClr val="dk1"/>
              </a:solidFill>
              <a:latin typeface="Montserrat"/>
              <a:ea typeface="Montserrat"/>
              <a:cs typeface="Montserrat"/>
              <a:sym typeface="Montserrat"/>
            </a:endParaRPr>
          </a:p>
          <a:p>
            <a:pPr indent="-292100" lvl="0" marL="457200" rtl="0" algn="l">
              <a:lnSpc>
                <a:spcPct val="115000"/>
              </a:lnSpc>
              <a:spcBef>
                <a:spcPts val="0"/>
              </a:spcBef>
              <a:spcAft>
                <a:spcPts val="0"/>
              </a:spcAft>
              <a:buClr>
                <a:schemeClr val="accent4"/>
              </a:buClr>
              <a:buSzPts val="1000"/>
              <a:buFont typeface="Montserrat"/>
              <a:buChar char="●"/>
            </a:pPr>
            <a:r>
              <a:rPr lang="en-GB" sz="1300">
                <a:solidFill>
                  <a:schemeClr val="dk1"/>
                </a:solidFill>
                <a:latin typeface="Montserrat"/>
                <a:ea typeface="Montserrat"/>
                <a:cs typeface="Montserrat"/>
                <a:sym typeface="Montserrat"/>
              </a:rPr>
              <a:t>New Pathways (Wales)</a:t>
            </a:r>
            <a:endParaRPr sz="1300">
              <a:solidFill>
                <a:schemeClr val="dk1"/>
              </a:solidFill>
              <a:latin typeface="Montserrat"/>
              <a:ea typeface="Montserrat"/>
              <a:cs typeface="Montserrat"/>
              <a:sym typeface="Montserrat"/>
            </a:endParaRPr>
          </a:p>
          <a:p>
            <a:pPr indent="-292100" lvl="0" marL="457200" rtl="0" algn="l">
              <a:lnSpc>
                <a:spcPct val="115000"/>
              </a:lnSpc>
              <a:spcBef>
                <a:spcPts val="0"/>
              </a:spcBef>
              <a:spcAft>
                <a:spcPts val="0"/>
              </a:spcAft>
              <a:buClr>
                <a:schemeClr val="accent4"/>
              </a:buClr>
              <a:buSzPts val="1000"/>
              <a:buFont typeface="Montserrat"/>
              <a:buChar char="●"/>
            </a:pPr>
            <a:r>
              <a:rPr lang="en-GB" sz="1300">
                <a:solidFill>
                  <a:schemeClr val="dk1"/>
                </a:solidFill>
                <a:latin typeface="Montserrat"/>
                <a:ea typeface="Montserrat"/>
                <a:cs typeface="Montserrat"/>
                <a:sym typeface="Montserrat"/>
              </a:rPr>
              <a:t>Nottinghamshire Sexual Violence Support Services</a:t>
            </a:r>
            <a:endParaRPr sz="1300">
              <a:solidFill>
                <a:schemeClr val="dk1"/>
              </a:solidFill>
              <a:latin typeface="Montserrat"/>
              <a:ea typeface="Montserrat"/>
              <a:cs typeface="Montserrat"/>
              <a:sym typeface="Montserrat"/>
            </a:endParaRPr>
          </a:p>
          <a:p>
            <a:pPr indent="-292100" lvl="0" marL="457200" rtl="0" algn="l">
              <a:lnSpc>
                <a:spcPct val="115000"/>
              </a:lnSpc>
              <a:spcBef>
                <a:spcPts val="0"/>
              </a:spcBef>
              <a:spcAft>
                <a:spcPts val="0"/>
              </a:spcAft>
              <a:buClr>
                <a:schemeClr val="accent4"/>
              </a:buClr>
              <a:buSzPts val="1000"/>
              <a:buFont typeface="Montserrat"/>
              <a:buChar char="●"/>
            </a:pPr>
            <a:r>
              <a:rPr lang="en-GB" sz="1300">
                <a:solidFill>
                  <a:schemeClr val="dk1"/>
                </a:solidFill>
                <a:latin typeface="Montserrat"/>
                <a:ea typeface="Montserrat"/>
                <a:cs typeface="Montserrat"/>
                <a:sym typeface="Montserrat"/>
              </a:rPr>
              <a:t>One In Four (South London)</a:t>
            </a:r>
            <a:endParaRPr sz="1300">
              <a:solidFill>
                <a:schemeClr val="dk1"/>
              </a:solidFill>
              <a:latin typeface="Montserrat"/>
              <a:ea typeface="Montserrat"/>
              <a:cs typeface="Montserrat"/>
              <a:sym typeface="Montserrat"/>
            </a:endParaRPr>
          </a:p>
          <a:p>
            <a:pPr indent="-292100" lvl="0" marL="457200" rtl="0" algn="l">
              <a:lnSpc>
                <a:spcPct val="115000"/>
              </a:lnSpc>
              <a:spcBef>
                <a:spcPts val="0"/>
              </a:spcBef>
              <a:spcAft>
                <a:spcPts val="0"/>
              </a:spcAft>
              <a:buClr>
                <a:schemeClr val="accent4"/>
              </a:buClr>
              <a:buSzPts val="1000"/>
              <a:buFont typeface="Montserrat"/>
              <a:buChar char="●"/>
            </a:pPr>
            <a:r>
              <a:rPr lang="en-GB" sz="1300">
                <a:solidFill>
                  <a:schemeClr val="dk1"/>
                </a:solidFill>
                <a:latin typeface="Montserrat"/>
                <a:ea typeface="Montserrat"/>
                <a:cs typeface="Montserrat"/>
                <a:sym typeface="Montserrat"/>
              </a:rPr>
              <a:t>The Roots Foundation Wales (Swansea)</a:t>
            </a:r>
            <a:endParaRPr sz="1300">
              <a:solidFill>
                <a:schemeClr val="dk1"/>
              </a:solidFill>
              <a:latin typeface="Montserrat"/>
              <a:ea typeface="Montserrat"/>
              <a:cs typeface="Montserrat"/>
              <a:sym typeface="Montserrat"/>
            </a:endParaRPr>
          </a:p>
          <a:p>
            <a:pPr indent="-292100" lvl="0" marL="457200" rtl="0" algn="l">
              <a:lnSpc>
                <a:spcPct val="115000"/>
              </a:lnSpc>
              <a:spcBef>
                <a:spcPts val="0"/>
              </a:spcBef>
              <a:spcAft>
                <a:spcPts val="0"/>
              </a:spcAft>
              <a:buClr>
                <a:schemeClr val="accent4"/>
              </a:buClr>
              <a:buSzPts val="1000"/>
              <a:buFont typeface="Montserrat"/>
              <a:buChar char="●"/>
            </a:pPr>
            <a:r>
              <a:rPr lang="en-GB" sz="1300">
                <a:solidFill>
                  <a:schemeClr val="dk1"/>
                </a:solidFill>
                <a:latin typeface="Montserrat"/>
                <a:ea typeface="Montserrat"/>
                <a:cs typeface="Montserrat"/>
                <a:sym typeface="Montserrat"/>
              </a:rPr>
              <a:t>Safety Net UK (Cumbria)</a:t>
            </a:r>
            <a:endParaRPr sz="1300">
              <a:solidFill>
                <a:schemeClr val="dk1"/>
              </a:solidFill>
              <a:latin typeface="Montserrat"/>
              <a:ea typeface="Montserrat"/>
              <a:cs typeface="Montserrat"/>
              <a:sym typeface="Montserrat"/>
            </a:endParaRPr>
          </a:p>
          <a:p>
            <a:pPr indent="-292100" lvl="0" marL="457200" rtl="0" algn="l">
              <a:lnSpc>
                <a:spcPct val="115000"/>
              </a:lnSpc>
              <a:spcBef>
                <a:spcPts val="0"/>
              </a:spcBef>
              <a:spcAft>
                <a:spcPts val="0"/>
              </a:spcAft>
              <a:buClr>
                <a:schemeClr val="accent4"/>
              </a:buClr>
              <a:buSzPts val="1000"/>
              <a:buFont typeface="Montserrat"/>
              <a:buChar char="●"/>
            </a:pPr>
            <a:r>
              <a:rPr lang="en-GB" sz="1300">
                <a:solidFill>
                  <a:schemeClr val="dk1"/>
                </a:solidFill>
                <a:latin typeface="Montserrat"/>
                <a:ea typeface="Montserrat"/>
                <a:cs typeface="Montserrat"/>
                <a:sym typeface="Montserrat"/>
              </a:rPr>
              <a:t>SERICC Rape and Sexual Abuse Specialist Service</a:t>
            </a:r>
            <a:endParaRPr sz="1300">
              <a:solidFill>
                <a:schemeClr val="dk1"/>
              </a:solidFill>
              <a:latin typeface="Montserrat"/>
              <a:ea typeface="Montserrat"/>
              <a:cs typeface="Montserrat"/>
              <a:sym typeface="Montserrat"/>
            </a:endParaRPr>
          </a:p>
          <a:p>
            <a:pPr indent="-292100" lvl="0" marL="457200" rtl="0" algn="l">
              <a:lnSpc>
                <a:spcPct val="115000"/>
              </a:lnSpc>
              <a:spcBef>
                <a:spcPts val="0"/>
              </a:spcBef>
              <a:spcAft>
                <a:spcPts val="0"/>
              </a:spcAft>
              <a:buClr>
                <a:schemeClr val="accent4"/>
              </a:buClr>
              <a:buSzPts val="1000"/>
              <a:buFont typeface="Montserrat"/>
              <a:buChar char="●"/>
            </a:pPr>
            <a:r>
              <a:rPr lang="en-GB" sz="1300">
                <a:solidFill>
                  <a:schemeClr val="dk1"/>
                </a:solidFill>
                <a:latin typeface="Montserrat"/>
                <a:ea typeface="Montserrat"/>
                <a:cs typeface="Montserrat"/>
                <a:sym typeface="Montserrat"/>
              </a:rPr>
              <a:t>Ynys Saff / Safe Island SARC (Cardiff) </a:t>
            </a:r>
            <a:endParaRPr sz="1300">
              <a:solidFill>
                <a:schemeClr val="dk1"/>
              </a:solidFill>
              <a:latin typeface="Montserrat"/>
              <a:ea typeface="Montserrat"/>
              <a:cs typeface="Montserrat"/>
              <a:sym typeface="Montserrat"/>
            </a:endParaRPr>
          </a:p>
          <a:p>
            <a:pPr indent="-285750" lvl="0" marL="457200" rtl="0" algn="l">
              <a:lnSpc>
                <a:spcPct val="115000"/>
              </a:lnSpc>
              <a:spcBef>
                <a:spcPts val="0"/>
              </a:spcBef>
              <a:spcAft>
                <a:spcPts val="0"/>
              </a:spcAft>
              <a:buClr>
                <a:schemeClr val="accent4"/>
              </a:buClr>
              <a:buSzPts val="900"/>
              <a:buChar char="●"/>
            </a:pPr>
            <a:r>
              <a:rPr lang="en-GB" sz="1300">
                <a:solidFill>
                  <a:schemeClr val="dk1"/>
                </a:solidFill>
                <a:latin typeface="Montserrat"/>
                <a:ea typeface="Montserrat"/>
                <a:cs typeface="Montserrat"/>
                <a:sym typeface="Montserrat"/>
              </a:rPr>
              <a:t>Young Women’s Outreach Project (Gateshead)</a:t>
            </a:r>
            <a:br>
              <a:rPr lang="en-GB" sz="1300">
                <a:solidFill>
                  <a:schemeClr val="dk1"/>
                </a:solidFill>
                <a:latin typeface="Montserrat"/>
                <a:ea typeface="Montserrat"/>
                <a:cs typeface="Montserrat"/>
                <a:sym typeface="Montserrat"/>
              </a:rPr>
            </a:br>
            <a:endParaRPr sz="1300">
              <a:solidFill>
                <a:schemeClr val="dk1"/>
              </a:solidFill>
              <a:latin typeface="Montserrat"/>
              <a:ea typeface="Montserrat"/>
              <a:cs typeface="Montserrat"/>
              <a:sym typeface="Montserrat"/>
            </a:endParaRPr>
          </a:p>
          <a:p>
            <a:pPr indent="0" lvl="0" marL="457200" rtl="0" algn="l">
              <a:spcBef>
                <a:spcPts val="0"/>
              </a:spcBef>
              <a:spcAft>
                <a:spcPts val="0"/>
              </a:spcAft>
              <a:buNone/>
            </a:pPr>
            <a:r>
              <a:t/>
            </a:r>
            <a:endParaRPr sz="1300">
              <a:solidFill>
                <a:schemeClr val="dk1"/>
              </a:solidFill>
              <a:latin typeface="Montserrat"/>
              <a:ea typeface="Montserrat"/>
              <a:cs typeface="Montserrat"/>
              <a:sym typeface="Montserrat"/>
            </a:endParaRPr>
          </a:p>
          <a:p>
            <a:pPr indent="0" lvl="0" marL="0" rtl="0" algn="l">
              <a:spcBef>
                <a:spcPts val="1000"/>
              </a:spcBef>
              <a:spcAft>
                <a:spcPts val="0"/>
              </a:spcAft>
              <a:buNone/>
            </a:pPr>
            <a:r>
              <a:t/>
            </a:r>
            <a:endParaRPr sz="1300"/>
          </a:p>
          <a:p>
            <a:pPr indent="0" lvl="0" marL="0" rtl="0" algn="l">
              <a:spcBef>
                <a:spcPts val="1000"/>
              </a:spcBef>
              <a:spcAft>
                <a:spcPts val="0"/>
              </a:spcAft>
              <a:buNone/>
            </a:pPr>
            <a:r>
              <a:t/>
            </a:r>
            <a:endParaRPr sz="9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