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 id="2147483673" r:id="rId2"/>
  </p:sldMasterIdLst>
  <p:notesMasterIdLst>
    <p:notesMasterId r:id="rId34"/>
  </p:notesMasterIdLst>
  <p:sldIdLst>
    <p:sldId id="281" r:id="rId3"/>
    <p:sldId id="303" r:id="rId4"/>
    <p:sldId id="343" r:id="rId5"/>
    <p:sldId id="362" r:id="rId6"/>
    <p:sldId id="364" r:id="rId7"/>
    <p:sldId id="363" r:id="rId8"/>
    <p:sldId id="350" r:id="rId9"/>
    <p:sldId id="353" r:id="rId10"/>
    <p:sldId id="354" r:id="rId11"/>
    <p:sldId id="355" r:id="rId12"/>
    <p:sldId id="313" r:id="rId13"/>
    <p:sldId id="322" r:id="rId14"/>
    <p:sldId id="257" r:id="rId15"/>
    <p:sldId id="258" r:id="rId16"/>
    <p:sldId id="316" r:id="rId17"/>
    <p:sldId id="314" r:id="rId18"/>
    <p:sldId id="317" r:id="rId19"/>
    <p:sldId id="326" r:id="rId20"/>
    <p:sldId id="318" r:id="rId21"/>
    <p:sldId id="366" r:id="rId22"/>
    <p:sldId id="361" r:id="rId23"/>
    <p:sldId id="344" r:id="rId24"/>
    <p:sldId id="365" r:id="rId25"/>
    <p:sldId id="345" r:id="rId26"/>
    <p:sldId id="356" r:id="rId27"/>
    <p:sldId id="357" r:id="rId28"/>
    <p:sldId id="358" r:id="rId29"/>
    <p:sldId id="359" r:id="rId30"/>
    <p:sldId id="360" r:id="rId31"/>
    <p:sldId id="346" r:id="rId32"/>
    <p:sldId id="347" r:id="rId33"/>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001175"/>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965" autoAdjust="0"/>
    <p:restoredTop sz="96327"/>
  </p:normalViewPr>
  <p:slideViewPr>
    <p:cSldViewPr snapToGrid="0" snapToObjects="1" showGuides="1">
      <p:cViewPr varScale="1">
        <p:scale>
          <a:sx n="114" d="100"/>
          <a:sy n="114" d="100"/>
        </p:scale>
        <p:origin x="762" y="114"/>
      </p:cViewPr>
      <p:guideLst>
        <p:guide orient="horz" pos="2160"/>
        <p:guide pos="3840"/>
      </p:guideLst>
    </p:cSldViewPr>
  </p:slideViewPr>
  <p:notesTextViewPr>
    <p:cViewPr>
      <p:scale>
        <a:sx n="3" d="2"/>
        <a:sy n="3" d="2"/>
      </p:scale>
      <p:origin x="0" y="0"/>
    </p:cViewPr>
  </p:notesTextViewPr>
  <p:sorterViewPr>
    <p:cViewPr>
      <p:scale>
        <a:sx n="80" d="100"/>
        <a:sy n="80" d="100"/>
      </p:scale>
      <p:origin x="0" y="0"/>
    </p:cViewPr>
  </p:sorterViewPr>
  <p:notesViewPr>
    <p:cSldViewPr snapToGrid="0" snapToObjects="1">
      <p:cViewPr varScale="1">
        <p:scale>
          <a:sx n="80" d="100"/>
          <a:sy n="80" d="100"/>
        </p:scale>
        <p:origin x="4014"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oleObject" Target="about:blank"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about:blank"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about:blank"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hospice33\RedirectedFolders\c.lee\My%20Documents\AUDIT%20WITH%20JOY%20AND%20TAMMY\Copy%20of%20Working%20data%20StC.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hospice33\RedirectedFolders\c.lee\My%20Documents\AUDIT%20WITH%20JOY%20AND%20TAMMY\Copy%20of%20Working%20data%20StC.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dirty="0"/>
              <a:t>% of charts written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'Joy Summary'!$K$13</c:f>
              <c:strCache>
                <c:ptCount val="1"/>
                <c:pt idx="0">
                  <c:v>% of charts written</c:v>
                </c:pt>
              </c:strCache>
            </c:strRef>
          </c:tx>
          <c:spPr>
            <a:ln>
              <a:solidFill>
                <a:schemeClr val="accent1">
                  <a:lumMod val="50000"/>
                </a:schemeClr>
              </a:solidFill>
            </a:ln>
          </c:spPr>
          <c:explosion val="2"/>
          <c:dPt>
            <c:idx val="0"/>
            <c:bubble3D val="0"/>
            <c:spPr>
              <a:solidFill>
                <a:schemeClr val="accent1"/>
              </a:solidFill>
              <a:ln w="19050">
                <a:solidFill>
                  <a:schemeClr val="accent1">
                    <a:lumMod val="50000"/>
                  </a:schemeClr>
                </a:solidFill>
              </a:ln>
              <a:effectLst/>
            </c:spPr>
            <c:extLst>
              <c:ext xmlns:c16="http://schemas.microsoft.com/office/drawing/2014/chart" uri="{C3380CC4-5D6E-409C-BE32-E72D297353CC}">
                <c16:uniqueId val="{00000001-2E29-417E-A6C3-00967B4ED08A}"/>
              </c:ext>
            </c:extLst>
          </c:dPt>
          <c:dPt>
            <c:idx val="1"/>
            <c:bubble3D val="0"/>
            <c:spPr>
              <a:solidFill>
                <a:srgbClr val="FF0000"/>
              </a:solidFill>
              <a:ln w="19050">
                <a:solidFill>
                  <a:schemeClr val="accent1">
                    <a:lumMod val="50000"/>
                  </a:schemeClr>
                </a:solidFill>
              </a:ln>
              <a:effectLst/>
            </c:spPr>
            <c:extLst>
              <c:ext xmlns:c16="http://schemas.microsoft.com/office/drawing/2014/chart" uri="{C3380CC4-5D6E-409C-BE32-E72D297353CC}">
                <c16:uniqueId val="{00000003-2E29-417E-A6C3-00967B4ED08A}"/>
              </c:ext>
            </c:extLst>
          </c:dPt>
          <c:cat>
            <c:strRef>
              <c:f>'Joy Summary'!$J$14:$J$15</c:f>
              <c:strCache>
                <c:ptCount val="2"/>
                <c:pt idx="0">
                  <c:v>Doctors</c:v>
                </c:pt>
                <c:pt idx="1">
                  <c:v>Nurses</c:v>
                </c:pt>
              </c:strCache>
            </c:strRef>
          </c:cat>
          <c:val>
            <c:numRef>
              <c:f>'Joy Summary'!$K$14:$K$15</c:f>
              <c:numCache>
                <c:formatCode>0%</c:formatCode>
                <c:ptCount val="2"/>
                <c:pt idx="0">
                  <c:v>0.45</c:v>
                </c:pt>
                <c:pt idx="1">
                  <c:v>0.55000000000000004</c:v>
                </c:pt>
              </c:numCache>
            </c:numRef>
          </c:val>
          <c:extLst>
            <c:ext xmlns:c16="http://schemas.microsoft.com/office/drawing/2014/chart" uri="{C3380CC4-5D6E-409C-BE32-E72D297353CC}">
              <c16:uniqueId val="{00000004-2E29-417E-A6C3-00967B4ED08A}"/>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n-GB"/>
              <a:t>Cumulative patients by time from referral to when charts prescribed</a:t>
            </a: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'Joy Summary'!$K$56:$K$62</c:f>
              <c:strCache>
                <c:ptCount val="7"/>
                <c:pt idx="0">
                  <c:v>1wk</c:v>
                </c:pt>
                <c:pt idx="1">
                  <c:v>2wk</c:v>
                </c:pt>
                <c:pt idx="2">
                  <c:v>1mth</c:v>
                </c:pt>
                <c:pt idx="3">
                  <c:v>3mth</c:v>
                </c:pt>
                <c:pt idx="4">
                  <c:v>&gt;3mth</c:v>
                </c:pt>
                <c:pt idx="5">
                  <c:v>&gt;6mth</c:v>
                </c:pt>
                <c:pt idx="6">
                  <c:v>&gt;1yr</c:v>
                </c:pt>
              </c:strCache>
            </c:strRef>
          </c:cat>
          <c:val>
            <c:numRef>
              <c:f>'Joy Summary'!$L$56:$L$62</c:f>
              <c:numCache>
                <c:formatCode>0</c:formatCode>
                <c:ptCount val="7"/>
                <c:pt idx="0">
                  <c:v>28.947368421052634</c:v>
                </c:pt>
                <c:pt idx="1">
                  <c:v>36.84210526315789</c:v>
                </c:pt>
                <c:pt idx="2">
                  <c:v>50</c:v>
                </c:pt>
                <c:pt idx="3">
                  <c:v>71.05263157894737</c:v>
                </c:pt>
                <c:pt idx="4">
                  <c:v>82.89473684210526</c:v>
                </c:pt>
                <c:pt idx="5">
                  <c:v>90.789473684210535</c:v>
                </c:pt>
                <c:pt idx="6">
                  <c:v>100</c:v>
                </c:pt>
              </c:numCache>
            </c:numRef>
          </c:val>
          <c:extLst>
            <c:ext xmlns:c16="http://schemas.microsoft.com/office/drawing/2014/chart" uri="{C3380CC4-5D6E-409C-BE32-E72D297353CC}">
              <c16:uniqueId val="{00000000-7C2C-4126-9C9E-3E297CF22086}"/>
            </c:ext>
          </c:extLst>
        </c:ser>
        <c:dLbls>
          <c:showLegendKey val="0"/>
          <c:showVal val="0"/>
          <c:showCatName val="0"/>
          <c:showSerName val="0"/>
          <c:showPercent val="0"/>
          <c:showBubbleSize val="0"/>
        </c:dLbls>
        <c:gapWidth val="219"/>
        <c:overlap val="-27"/>
        <c:axId val="367718920"/>
        <c:axId val="408026176"/>
      </c:barChart>
      <c:catAx>
        <c:axId val="367718920"/>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GB"/>
                  <a:t>Time</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08026176"/>
        <c:crosses val="autoZero"/>
        <c:auto val="1"/>
        <c:lblAlgn val="ctr"/>
        <c:lblOffset val="100"/>
        <c:noMultiLvlLbl val="0"/>
      </c:catAx>
      <c:valAx>
        <c:axId val="408026176"/>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GB"/>
                  <a:t>Cumulative % of patients</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677189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'Joy Summary'!$Q$127</c:f>
              <c:strCache>
                <c:ptCount val="1"/>
                <c:pt idx="0">
                  <c:v>Reason Charts Re-Written</c:v>
                </c:pt>
              </c:strCache>
            </c:strRef>
          </c:tx>
          <c:spPr>
            <a:solidFill>
              <a:schemeClr val="accent1"/>
            </a:solidFill>
            <a:ln>
              <a:noFill/>
            </a:ln>
            <a:effectLst/>
          </c:spPr>
          <c:invertIfNegative val="0"/>
          <c:cat>
            <c:strRef>
              <c:f>'Joy Summary'!$P$128:$P$132</c:f>
              <c:strCache>
                <c:ptCount val="5"/>
                <c:pt idx="0">
                  <c:v>charts needed after 3 months </c:v>
                </c:pt>
                <c:pt idx="1">
                  <c:v>needed changes</c:v>
                </c:pt>
                <c:pt idx="2">
                  <c:v>clear dose escalation needed </c:v>
                </c:pt>
                <c:pt idx="3">
                  <c:v>opioid switch</c:v>
                </c:pt>
                <c:pt idx="4">
                  <c:v>wrong opioid prescribed</c:v>
                </c:pt>
              </c:strCache>
            </c:strRef>
          </c:cat>
          <c:val>
            <c:numRef>
              <c:f>'Joy Summary'!$Q$128:$Q$132</c:f>
              <c:numCache>
                <c:formatCode>General</c:formatCode>
                <c:ptCount val="5"/>
                <c:pt idx="0">
                  <c:v>4</c:v>
                </c:pt>
                <c:pt idx="1">
                  <c:v>4</c:v>
                </c:pt>
                <c:pt idx="2">
                  <c:v>4</c:v>
                </c:pt>
                <c:pt idx="3">
                  <c:v>1</c:v>
                </c:pt>
                <c:pt idx="4">
                  <c:v>1</c:v>
                </c:pt>
              </c:numCache>
            </c:numRef>
          </c:val>
          <c:extLst>
            <c:ext xmlns:c16="http://schemas.microsoft.com/office/drawing/2014/chart" uri="{C3380CC4-5D6E-409C-BE32-E72D297353CC}">
              <c16:uniqueId val="{00000000-9BDA-47A6-9CB0-686D99C43895}"/>
            </c:ext>
          </c:extLst>
        </c:ser>
        <c:dLbls>
          <c:showLegendKey val="0"/>
          <c:showVal val="0"/>
          <c:showCatName val="0"/>
          <c:showSerName val="0"/>
          <c:showPercent val="0"/>
          <c:showBubbleSize val="0"/>
        </c:dLbls>
        <c:gapWidth val="182"/>
        <c:axId val="298366736"/>
        <c:axId val="300020536"/>
      </c:barChart>
      <c:catAx>
        <c:axId val="298366736"/>
        <c:scaling>
          <c:orientation val="minMax"/>
        </c:scaling>
        <c:delete val="0"/>
        <c:axPos val="l"/>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GB"/>
                  <a:t>Reason for re-writing chart</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00020536"/>
        <c:crosses val="autoZero"/>
        <c:auto val="1"/>
        <c:lblAlgn val="ctr"/>
        <c:lblOffset val="100"/>
        <c:noMultiLvlLbl val="0"/>
      </c:catAx>
      <c:valAx>
        <c:axId val="300020536"/>
        <c:scaling>
          <c:orientation val="minMax"/>
          <c:max val="6"/>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GB" dirty="0"/>
                  <a:t>Number of patients</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98366736"/>
        <c:crosses val="autoZero"/>
        <c:crossBetween val="between"/>
        <c:minorUnit val="1"/>
      </c:valAx>
      <c:spPr>
        <a:noFill/>
        <a:ln>
          <a:noFill/>
        </a:ln>
        <a:effectLst/>
      </c:spPr>
    </c:plotArea>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n-GB" dirty="0"/>
              <a:t>Cumulative time to death from time charts written</a:t>
            </a:r>
          </a:p>
        </c:rich>
      </c:tx>
      <c:layout>
        <c:manualLayout>
          <c:xMode val="edge"/>
          <c:yMode val="edge"/>
          <c:x val="0.12860870216089432"/>
          <c:y val="4.1125318235484222E-3"/>
        </c:manualLayout>
      </c:layout>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'Joy Summary'!$J$48:$J$52</c:f>
              <c:strCache>
                <c:ptCount val="5"/>
                <c:pt idx="0">
                  <c:v>1wk</c:v>
                </c:pt>
                <c:pt idx="1">
                  <c:v>2wk</c:v>
                </c:pt>
                <c:pt idx="2">
                  <c:v>1mth</c:v>
                </c:pt>
                <c:pt idx="3">
                  <c:v>3mth</c:v>
                </c:pt>
                <c:pt idx="4">
                  <c:v>&gt;3mth</c:v>
                </c:pt>
              </c:strCache>
            </c:strRef>
          </c:cat>
          <c:val>
            <c:numRef>
              <c:f>'Joy Summary'!$K$48:$K$52</c:f>
              <c:numCache>
                <c:formatCode>0</c:formatCode>
                <c:ptCount val="5"/>
                <c:pt idx="0">
                  <c:v>42.25352112676056</c:v>
                </c:pt>
                <c:pt idx="1">
                  <c:v>61.971830985915489</c:v>
                </c:pt>
                <c:pt idx="2">
                  <c:v>73.239436619718319</c:v>
                </c:pt>
                <c:pt idx="3">
                  <c:v>94.366197183098592</c:v>
                </c:pt>
                <c:pt idx="4">
                  <c:v>100</c:v>
                </c:pt>
              </c:numCache>
            </c:numRef>
          </c:val>
          <c:extLst>
            <c:ext xmlns:c16="http://schemas.microsoft.com/office/drawing/2014/chart" uri="{C3380CC4-5D6E-409C-BE32-E72D297353CC}">
              <c16:uniqueId val="{00000000-323E-437E-B2F7-386ABC978DF8}"/>
            </c:ext>
          </c:extLst>
        </c:ser>
        <c:dLbls>
          <c:dLblPos val="outEnd"/>
          <c:showLegendKey val="0"/>
          <c:showVal val="1"/>
          <c:showCatName val="0"/>
          <c:showSerName val="0"/>
          <c:showPercent val="0"/>
          <c:showBubbleSize val="0"/>
        </c:dLbls>
        <c:gapWidth val="219"/>
        <c:overlap val="-27"/>
        <c:axId val="416201144"/>
        <c:axId val="416201536"/>
      </c:barChart>
      <c:catAx>
        <c:axId val="416201144"/>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GB"/>
                  <a:t>Time</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16201536"/>
        <c:crosses val="autoZero"/>
        <c:auto val="1"/>
        <c:lblAlgn val="ctr"/>
        <c:lblOffset val="100"/>
        <c:noMultiLvlLbl val="0"/>
      </c:catAx>
      <c:valAx>
        <c:axId val="416201536"/>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lgn="ctr" rtl="0">
                  <a:defRPr sz="1400" b="0" i="0" u="none" strike="noStrike" kern="1200" baseline="0">
                    <a:solidFill>
                      <a:schemeClr val="tx1">
                        <a:lumMod val="65000"/>
                        <a:lumOff val="35000"/>
                      </a:schemeClr>
                    </a:solidFill>
                    <a:latin typeface="+mn-lt"/>
                    <a:ea typeface="+mn-ea"/>
                    <a:cs typeface="+mn-cs"/>
                  </a:defRPr>
                </a:pPr>
                <a:r>
                  <a:rPr lang="en-GB"/>
                  <a:t>Cumulative % of patients</a:t>
                </a:r>
              </a:p>
            </c:rich>
          </c:tx>
          <c:overlay val="0"/>
          <c:spPr>
            <a:noFill/>
            <a:ln>
              <a:noFill/>
            </a:ln>
            <a:effectLst/>
          </c:spPr>
          <c:txPr>
            <a:bodyPr rot="-5400000" spcFirstLastPara="1" vertOverflow="ellipsis" vert="horz" wrap="square" anchor="ctr" anchorCtr="1"/>
            <a:lstStyle/>
            <a:p>
              <a:pPr algn="ctr" rtl="0">
                <a:defRPr sz="14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162011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2526609497403676E-2"/>
          <c:y val="1.5593574074897889E-2"/>
          <c:w val="0.94467646718081788"/>
          <c:h val="0.58535382229243627"/>
        </c:manualLayout>
      </c:layout>
      <c:barChart>
        <c:barDir val="col"/>
        <c:grouping val="stacked"/>
        <c:varyColors val="0"/>
        <c:ser>
          <c:idx val="0"/>
          <c:order val="0"/>
          <c:tx>
            <c:strRef>
              <c:f>'Joy Summary'!$Q$66</c:f>
              <c:strCache>
                <c:ptCount val="1"/>
                <c:pt idx="0">
                  <c:v>Background Opioid</c:v>
                </c:pt>
              </c:strCache>
            </c:strRef>
          </c:tx>
          <c:spPr>
            <a:solidFill>
              <a:schemeClr val="accent1"/>
            </a:solidFill>
            <a:ln>
              <a:noFill/>
            </a:ln>
            <a:effectLst/>
          </c:spPr>
          <c:invertIfNegative val="0"/>
          <c:cat>
            <c:strRef>
              <c:f>'Joy Summary'!$P$67:$P$77</c:f>
              <c:strCache>
                <c:ptCount val="11"/>
                <c:pt idx="0">
                  <c:v>None</c:v>
                </c:pt>
                <c:pt idx="1">
                  <c:v>Codeine/Tramadol</c:v>
                </c:pt>
                <c:pt idx="2">
                  <c:v>Oramorph I/R</c:v>
                </c:pt>
                <c:pt idx="3">
                  <c:v>Oxycodone I/R</c:v>
                </c:pt>
                <c:pt idx="4">
                  <c:v>Buprenorphine ≤ 20mcg/hr</c:v>
                </c:pt>
                <c:pt idx="5">
                  <c:v>Fentanyl 12-25mcg/hr </c:v>
                </c:pt>
                <c:pt idx="6">
                  <c:v>Fentanyl 250mcg/hr</c:v>
                </c:pt>
                <c:pt idx="7">
                  <c:v>Morphine*  ≤30mg/24hrs</c:v>
                </c:pt>
                <c:pt idx="8">
                  <c:v>Morphine* &gt;30mg/24hrs</c:v>
                </c:pt>
                <c:pt idx="9">
                  <c:v>Oxycodone*  ≤15mg/24hrs</c:v>
                </c:pt>
                <c:pt idx="10">
                  <c:v>Oxycodone* total &gt; 15mg/24hrs</c:v>
                </c:pt>
              </c:strCache>
            </c:strRef>
          </c:cat>
          <c:val>
            <c:numRef>
              <c:f>'Joy Summary'!$Q$67:$Q$77</c:f>
              <c:numCache>
                <c:formatCode>General</c:formatCode>
                <c:ptCount val="11"/>
                <c:pt idx="0">
                  <c:v>22</c:v>
                </c:pt>
                <c:pt idx="1">
                  <c:v>6</c:v>
                </c:pt>
                <c:pt idx="2">
                  <c:v>6</c:v>
                </c:pt>
                <c:pt idx="3">
                  <c:v>7</c:v>
                </c:pt>
                <c:pt idx="4">
                  <c:v>12</c:v>
                </c:pt>
                <c:pt idx="5">
                  <c:v>5</c:v>
                </c:pt>
                <c:pt idx="6">
                  <c:v>1</c:v>
                </c:pt>
                <c:pt idx="7">
                  <c:v>4</c:v>
                </c:pt>
                <c:pt idx="8">
                  <c:v>7</c:v>
                </c:pt>
                <c:pt idx="9">
                  <c:v>0</c:v>
                </c:pt>
                <c:pt idx="10">
                  <c:v>6</c:v>
                </c:pt>
              </c:numCache>
            </c:numRef>
          </c:val>
          <c:extLst>
            <c:ext xmlns:c16="http://schemas.microsoft.com/office/drawing/2014/chart" uri="{C3380CC4-5D6E-409C-BE32-E72D297353CC}">
              <c16:uniqueId val="{00000000-2D1F-47FD-BDD2-3595DE11F876}"/>
            </c:ext>
          </c:extLst>
        </c:ser>
        <c:dLbls>
          <c:showLegendKey val="0"/>
          <c:showVal val="0"/>
          <c:showCatName val="0"/>
          <c:showSerName val="0"/>
          <c:showPercent val="0"/>
          <c:showBubbleSize val="0"/>
        </c:dLbls>
        <c:gapWidth val="150"/>
        <c:overlap val="100"/>
        <c:axId val="416203888"/>
        <c:axId val="416206632"/>
      </c:barChart>
      <c:catAx>
        <c:axId val="416203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6206632"/>
        <c:crosses val="autoZero"/>
        <c:auto val="1"/>
        <c:lblAlgn val="ctr"/>
        <c:lblOffset val="100"/>
        <c:noMultiLvlLbl val="0"/>
      </c:catAx>
      <c:valAx>
        <c:axId val="4162066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62038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5A243F08-26C4-42EA-9FBC-55D1CEDA211B}" type="datetimeFigureOut">
              <a:rPr lang="en-GB" smtClean="0"/>
              <a:t>07/02/2022</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C1BFFBB3-C54C-4F3B-897B-5B55F08FEE94}" type="slidenum">
              <a:rPr lang="en-GB" smtClean="0"/>
              <a:t>‹#›</a:t>
            </a:fld>
            <a:endParaRPr lang="en-GB"/>
          </a:p>
        </p:txBody>
      </p:sp>
    </p:spTree>
    <p:extLst>
      <p:ext uri="{BB962C8B-B14F-4D97-AF65-F5344CB8AC3E}">
        <p14:creationId xmlns:p14="http://schemas.microsoft.com/office/powerpoint/2010/main" val="2660463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Association of Supportive and Palliative Care Pharmacy (ASPCP) in a statement (opens a new page) dated August 7th 2020 acknowledged the differences in provision of </a:t>
            </a:r>
            <a:r>
              <a:rPr lang="en-GB" dirty="0" err="1"/>
              <a:t>out-ofhours</a:t>
            </a:r>
            <a:r>
              <a:rPr lang="en-GB" dirty="0"/>
              <a:t> access to specialist palliative care in the UK and the difficulties this might cause, in particular rapid access to injectable medications for symptom control. However, in the opinion of the committee, the perceived benefit of prescribing syringe pumps in anticipation of need does not outweigh the potential risks – these being a lack of individualisation of care, no anticipation of dose/drug changes between prescribing and initiation, and administration errors – for example, leading to double dosing when oral medicines are not stopped and a pump is commenced. The committee recommended that prescribing of a syringe pump should only occur after the patient has been reviewed in person by a doctor or independent prescriber. This would ensure a full assessment of the patient, including the reasons for any deterioration, and allow the safe prescribing of subsequent treatment.</a:t>
            </a:r>
          </a:p>
        </p:txBody>
      </p:sp>
      <p:sp>
        <p:nvSpPr>
          <p:cNvPr id="4" name="Slide Number Placeholder 3"/>
          <p:cNvSpPr>
            <a:spLocks noGrp="1"/>
          </p:cNvSpPr>
          <p:nvPr>
            <p:ph type="sldNum" sz="quarter" idx="5"/>
          </p:nvPr>
        </p:nvSpPr>
        <p:spPr/>
        <p:txBody>
          <a:bodyPr/>
          <a:lstStyle/>
          <a:p>
            <a:fld id="{C1BFFBB3-C54C-4F3B-897B-5B55F08FEE94}" type="slidenum">
              <a:rPr lang="en-GB" smtClean="0"/>
              <a:t>5</a:t>
            </a:fld>
            <a:endParaRPr lang="en-GB"/>
          </a:p>
        </p:txBody>
      </p:sp>
    </p:spTree>
    <p:extLst>
      <p:ext uri="{BB962C8B-B14F-4D97-AF65-F5344CB8AC3E}">
        <p14:creationId xmlns:p14="http://schemas.microsoft.com/office/powerpoint/2010/main" val="37559568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2059F9-7754-46A9-B465-8B4936AD97D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48686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2059F9-7754-46A9-B465-8B4936AD97D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95078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2059F9-7754-46A9-B465-8B4936AD97D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6443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2059F9-7754-46A9-B465-8B4936AD97D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70360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2059F9-7754-46A9-B465-8B4936AD97D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51707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84B3B4E8-CE45-F14B-A7FE-724255C911BB}"/>
              </a:ext>
            </a:extLst>
          </p:cNvPr>
          <p:cNvSpPr/>
          <p:nvPr userDrawn="1"/>
        </p:nvSpPr>
        <p:spPr>
          <a:xfrm>
            <a:off x="-1" y="-180"/>
            <a:ext cx="12191999" cy="90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25BF1F01-7519-F548-8C4A-42F50C9AA7F4}"/>
              </a:ext>
            </a:extLst>
          </p:cNvPr>
          <p:cNvSpPr>
            <a:spLocks noGrp="1"/>
          </p:cNvSpPr>
          <p:nvPr>
            <p:ph type="ctrTitle"/>
          </p:nvPr>
        </p:nvSpPr>
        <p:spPr>
          <a:xfrm>
            <a:off x="371475" y="2689493"/>
            <a:ext cx="11449050" cy="1884086"/>
          </a:xfrm>
          <a:prstGeom prst="rect">
            <a:avLst/>
          </a:prstGeom>
        </p:spPr>
        <p:txBody>
          <a:bodyPr lIns="0" tIns="0" rIns="0" bIns="0" anchor="b" anchorCtr="0"/>
          <a:lstStyle>
            <a:lvl1pPr algn="l">
              <a:defRPr sz="4400" b="1">
                <a:solidFill>
                  <a:srgbClr val="001175"/>
                </a:solidFill>
              </a:defRPr>
            </a:lvl1pPr>
          </a:lstStyle>
          <a:p>
            <a:r>
              <a:rPr lang="en-GB"/>
              <a:t>Click to edit Master title style</a:t>
            </a:r>
            <a:endParaRPr lang="en-GB" dirty="0"/>
          </a:p>
        </p:txBody>
      </p:sp>
      <p:sp>
        <p:nvSpPr>
          <p:cNvPr id="3" name="Subtitle 2">
            <a:extLst>
              <a:ext uri="{FF2B5EF4-FFF2-40B4-BE49-F238E27FC236}">
                <a16:creationId xmlns:a16="http://schemas.microsoft.com/office/drawing/2014/main" id="{58657A37-2B19-C54D-B808-86B61816E5DB}"/>
              </a:ext>
            </a:extLst>
          </p:cNvPr>
          <p:cNvSpPr>
            <a:spLocks noGrp="1"/>
          </p:cNvSpPr>
          <p:nvPr>
            <p:ph type="subTitle" idx="1"/>
          </p:nvPr>
        </p:nvSpPr>
        <p:spPr>
          <a:xfrm>
            <a:off x="371475" y="4727737"/>
            <a:ext cx="11449050" cy="1662208"/>
          </a:xfrm>
          <a:prstGeom prst="rect">
            <a:avLst/>
          </a:prstGeom>
        </p:spPr>
        <p:txBody>
          <a:bodyPr lIns="0" tIns="0" rIns="0" bIns="0" anchor="t" anchorCtr="0"/>
          <a:lstStyle>
            <a:lvl1pPr marL="0" indent="0" algn="l">
              <a:buNone/>
              <a:defRPr sz="3000" b="1">
                <a:solidFill>
                  <a:srgbClr val="00117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pic>
        <p:nvPicPr>
          <p:cNvPr id="5" name="Graphic 4">
            <a:extLst>
              <a:ext uri="{FF2B5EF4-FFF2-40B4-BE49-F238E27FC236}">
                <a16:creationId xmlns:a16="http://schemas.microsoft.com/office/drawing/2014/main" id="{22B462B5-C047-4C40-AF2C-7A307570A23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2000" cy="2284422"/>
          </a:xfrm>
          <a:prstGeom prst="rect">
            <a:avLst/>
          </a:prstGeom>
        </p:spPr>
      </p:pic>
      <p:pic>
        <p:nvPicPr>
          <p:cNvPr id="8" name="Graphic 7">
            <a:extLst>
              <a:ext uri="{FF2B5EF4-FFF2-40B4-BE49-F238E27FC236}">
                <a16:creationId xmlns:a16="http://schemas.microsoft.com/office/drawing/2014/main" id="{DA53EDFE-88EB-4B4A-9B33-58663A31A00F}"/>
              </a:ext>
            </a:extLst>
          </p:cNvPr>
          <p:cNvPicPr>
            <a:picLocks noChangeAspect="1"/>
          </p:cNvPicPr>
          <p:nvPr userDrawn="1"/>
        </p:nvPicPr>
        <p:blipFill>
          <a:blip r:embed="rId4">
            <a:alphaModFix/>
            <a:extLst>
              <a:ext uri="{96DAC541-7B7A-43D3-8B79-37D633B846F1}">
                <asvg:svgBlip xmlns:asvg="http://schemas.microsoft.com/office/drawing/2016/SVG/main" r:embed="rId5"/>
              </a:ext>
            </a:extLst>
          </a:blip>
          <a:stretch>
            <a:fillRect/>
          </a:stretch>
        </p:blipFill>
        <p:spPr>
          <a:xfrm>
            <a:off x="-5" y="6747937"/>
            <a:ext cx="12192002" cy="110063"/>
          </a:xfrm>
          <a:prstGeom prst="rect">
            <a:avLst/>
          </a:prstGeom>
        </p:spPr>
      </p:pic>
    </p:spTree>
    <p:extLst>
      <p:ext uri="{BB962C8B-B14F-4D97-AF65-F5344CB8AC3E}">
        <p14:creationId xmlns:p14="http://schemas.microsoft.com/office/powerpoint/2010/main" val="2608823774"/>
      </p:ext>
    </p:extLst>
  </p:cSld>
  <p:clrMapOvr>
    <a:masterClrMapping/>
  </p:clrMapOvr>
  <p:extLst>
    <p:ext uri="{DCECCB84-F9BA-43D5-87BE-67443E8EF086}">
      <p15:sldGuideLst xmlns:p15="http://schemas.microsoft.com/office/powerpoint/2012/main">
        <p15:guide id="1" orient="horz" pos="166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nk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05F545A-BC84-2742-BAFC-82147DD725F2}"/>
              </a:ext>
            </a:extLst>
          </p:cNvPr>
          <p:cNvSpPr/>
          <p:nvPr userDrawn="1"/>
        </p:nvSpPr>
        <p:spPr>
          <a:xfrm>
            <a:off x="0" y="897417"/>
            <a:ext cx="12191999" cy="508745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Graphic 8">
            <a:extLst>
              <a:ext uri="{FF2B5EF4-FFF2-40B4-BE49-F238E27FC236}">
                <a16:creationId xmlns:a16="http://schemas.microsoft.com/office/drawing/2014/main" id="{24FE06CF-33D7-D64E-B6AE-87279FD63A1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11501" y="6151685"/>
            <a:ext cx="1209024" cy="539503"/>
          </a:xfrm>
          <a:prstGeom prst="rect">
            <a:avLst/>
          </a:prstGeom>
        </p:spPr>
      </p:pic>
      <p:sp>
        <p:nvSpPr>
          <p:cNvPr id="11" name="Content Placeholder 2">
            <a:extLst>
              <a:ext uri="{FF2B5EF4-FFF2-40B4-BE49-F238E27FC236}">
                <a16:creationId xmlns:a16="http://schemas.microsoft.com/office/drawing/2014/main" id="{CC6FFD08-E0E2-4B43-820D-C5A178E6983F}"/>
              </a:ext>
            </a:extLst>
          </p:cNvPr>
          <p:cNvSpPr>
            <a:spLocks noGrp="1"/>
          </p:cNvSpPr>
          <p:nvPr>
            <p:ph idx="1" hasCustomPrompt="1"/>
          </p:nvPr>
        </p:nvSpPr>
        <p:spPr>
          <a:xfrm>
            <a:off x="371475" y="1273175"/>
            <a:ext cx="5364000" cy="524770"/>
          </a:xfrm>
          <a:prstGeom prst="rect">
            <a:avLst/>
          </a:prstGeom>
        </p:spPr>
        <p:txBody>
          <a:bodyPr lIns="0" tIns="0" rIns="0" bIns="0"/>
          <a:lstStyle>
            <a:lvl1pPr>
              <a:buNone/>
              <a:defRPr sz="2200" b="1">
                <a:solidFill>
                  <a:schemeClr val="accent4"/>
                </a:solidFill>
              </a:defRPr>
            </a:lvl1pPr>
          </a:lstStyle>
          <a:p>
            <a:pPr lvl="0"/>
            <a:r>
              <a:rPr lang="en-GB" dirty="0"/>
              <a:t>This is a pink slide subheading</a:t>
            </a:r>
          </a:p>
        </p:txBody>
      </p:sp>
      <p:sp>
        <p:nvSpPr>
          <p:cNvPr id="16" name="Rectangle 15">
            <a:extLst>
              <a:ext uri="{FF2B5EF4-FFF2-40B4-BE49-F238E27FC236}">
                <a16:creationId xmlns:a16="http://schemas.microsoft.com/office/drawing/2014/main" id="{676432AE-40A8-9749-A20C-2D5325362077}"/>
              </a:ext>
            </a:extLst>
          </p:cNvPr>
          <p:cNvSpPr/>
          <p:nvPr userDrawn="1"/>
        </p:nvSpPr>
        <p:spPr>
          <a:xfrm>
            <a:off x="-1" y="-180"/>
            <a:ext cx="12191999" cy="90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Content Placeholder 2">
            <a:extLst>
              <a:ext uri="{FF2B5EF4-FFF2-40B4-BE49-F238E27FC236}">
                <a16:creationId xmlns:a16="http://schemas.microsoft.com/office/drawing/2014/main" id="{F702666E-A16C-A749-8257-A92DD0BBB7A6}"/>
              </a:ext>
            </a:extLst>
          </p:cNvPr>
          <p:cNvSpPr>
            <a:spLocks noGrp="1"/>
          </p:cNvSpPr>
          <p:nvPr>
            <p:ph idx="11" hasCustomPrompt="1"/>
          </p:nvPr>
        </p:nvSpPr>
        <p:spPr>
          <a:xfrm>
            <a:off x="371472" y="-2582"/>
            <a:ext cx="11449051" cy="899999"/>
          </a:xfrm>
          <a:prstGeom prst="rect">
            <a:avLst/>
          </a:prstGeom>
        </p:spPr>
        <p:txBody>
          <a:bodyPr lIns="0" tIns="0" rIns="0" bIns="0" anchor="ctr" anchorCtr="0"/>
          <a:lstStyle>
            <a:lvl1pPr>
              <a:buNone/>
              <a:defRPr sz="3000" b="1">
                <a:solidFill>
                  <a:schemeClr val="bg1"/>
                </a:solidFill>
              </a:defRPr>
            </a:lvl1pPr>
          </a:lstStyle>
          <a:p>
            <a:pPr lvl="0"/>
            <a:r>
              <a:rPr lang="en-GB" dirty="0"/>
              <a:t>This is a pink slide heading</a:t>
            </a:r>
          </a:p>
        </p:txBody>
      </p:sp>
      <p:sp>
        <p:nvSpPr>
          <p:cNvPr id="20" name="Text Placeholder 19">
            <a:extLst>
              <a:ext uri="{FF2B5EF4-FFF2-40B4-BE49-F238E27FC236}">
                <a16:creationId xmlns:a16="http://schemas.microsoft.com/office/drawing/2014/main" id="{47272D9D-609C-5740-BC74-E982B90A25FB}"/>
              </a:ext>
            </a:extLst>
          </p:cNvPr>
          <p:cNvSpPr>
            <a:spLocks noGrp="1"/>
          </p:cNvSpPr>
          <p:nvPr>
            <p:ph type="body" sz="quarter" idx="12" hasCustomPrompt="1"/>
          </p:nvPr>
        </p:nvSpPr>
        <p:spPr>
          <a:xfrm>
            <a:off x="371475" y="1797946"/>
            <a:ext cx="5364000" cy="3826568"/>
          </a:xfrm>
          <a:prstGeom prst="rect">
            <a:avLst/>
          </a:prstGeom>
        </p:spPr>
        <p:txBody>
          <a:bodyPr lIns="0" tIns="0" rIns="0" bIns="0"/>
          <a:lstStyle>
            <a:lvl1pPr marL="180000" indent="-180000">
              <a:lnSpc>
                <a:spcPct val="100000"/>
              </a:lnSpc>
              <a:spcBef>
                <a:spcPts val="0"/>
              </a:spcBef>
              <a:spcAft>
                <a:spcPts val="1000"/>
              </a:spcAft>
              <a:buClr>
                <a:schemeClr val="accent4"/>
              </a:buClr>
              <a:defRPr sz="2200"/>
            </a:lvl1pPr>
            <a:lvl2pPr marL="360000" indent="-180000">
              <a:spcBef>
                <a:spcPts val="0"/>
              </a:spcBef>
              <a:spcAft>
                <a:spcPts val="1000"/>
              </a:spcAft>
              <a:buClr>
                <a:schemeClr val="tx1">
                  <a:lumMod val="50000"/>
                  <a:lumOff val="50000"/>
                </a:schemeClr>
              </a:buClr>
              <a:defRPr sz="2200"/>
            </a:lvl2pPr>
            <a:lvl3pPr>
              <a:defRPr sz="2200"/>
            </a:lvl3pPr>
            <a:lvl4pPr>
              <a:defRPr sz="2200"/>
            </a:lvl4pPr>
            <a:lvl5pPr>
              <a:defRPr sz="2200"/>
            </a:lvl5pPr>
          </a:lstStyle>
          <a:p>
            <a:pPr lvl="0"/>
            <a:r>
              <a:rPr lang="en-GB" dirty="0"/>
              <a:t>This is a bullet</a:t>
            </a:r>
          </a:p>
          <a:p>
            <a:pPr lvl="1"/>
            <a:r>
              <a:rPr lang="en-GB" dirty="0"/>
              <a:t>This is a sub-bullet (never go lower than sub-bullets)</a:t>
            </a:r>
          </a:p>
        </p:txBody>
      </p:sp>
      <p:sp>
        <p:nvSpPr>
          <p:cNvPr id="10" name="Picture Placeholder 14">
            <a:extLst>
              <a:ext uri="{FF2B5EF4-FFF2-40B4-BE49-F238E27FC236}">
                <a16:creationId xmlns:a16="http://schemas.microsoft.com/office/drawing/2014/main" id="{2E379C0F-CD65-BF44-821D-0DFC2EC1C2F6}"/>
              </a:ext>
            </a:extLst>
          </p:cNvPr>
          <p:cNvSpPr>
            <a:spLocks noGrp="1"/>
          </p:cNvSpPr>
          <p:nvPr>
            <p:ph type="pic" sz="quarter" idx="10" hasCustomPrompt="1"/>
          </p:nvPr>
        </p:nvSpPr>
        <p:spPr>
          <a:xfrm>
            <a:off x="6096000" y="899819"/>
            <a:ext cx="6095997" cy="5085055"/>
          </a:xfrm>
          <a:prstGeom prst="rect">
            <a:avLst/>
          </a:prstGeom>
          <a:solidFill>
            <a:schemeClr val="tx1">
              <a:lumMod val="50000"/>
              <a:lumOff val="50000"/>
            </a:schemeClr>
          </a:solidFill>
        </p:spPr>
        <p:txBody>
          <a:bodyPr wrap="none" lIns="0" tIns="0" rIns="0" bIns="0" anchor="ctr" anchorCtr="0"/>
          <a:lstStyle>
            <a:lvl1pPr marL="0" indent="0" algn="ctr">
              <a:spcBef>
                <a:spcPts val="0"/>
              </a:spcBef>
              <a:buNone/>
              <a:defRPr sz="2000">
                <a:solidFill>
                  <a:schemeClr val="bg1"/>
                </a:solidFill>
              </a:defRPr>
            </a:lvl1pPr>
          </a:lstStyle>
          <a:p>
            <a:r>
              <a:rPr lang="en-GB" dirty="0"/>
              <a:t>Click here to insert a picture </a:t>
            </a:r>
          </a:p>
          <a:p>
            <a:r>
              <a:rPr lang="en-GB" dirty="0"/>
              <a:t>or to delete this placeholder</a:t>
            </a:r>
          </a:p>
        </p:txBody>
      </p:sp>
    </p:spTree>
    <p:extLst>
      <p:ext uri="{BB962C8B-B14F-4D97-AF65-F5344CB8AC3E}">
        <p14:creationId xmlns:p14="http://schemas.microsoft.com/office/powerpoint/2010/main" val="40107212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ight blue section divider">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24FE06CF-33D7-D64E-B6AE-87279FD63A1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11501" y="6151685"/>
            <a:ext cx="1209024" cy="539503"/>
          </a:xfrm>
          <a:prstGeom prst="rect">
            <a:avLst/>
          </a:prstGeom>
        </p:spPr>
      </p:pic>
      <p:sp>
        <p:nvSpPr>
          <p:cNvPr id="10" name="Rectangle 9">
            <a:extLst>
              <a:ext uri="{FF2B5EF4-FFF2-40B4-BE49-F238E27FC236}">
                <a16:creationId xmlns:a16="http://schemas.microsoft.com/office/drawing/2014/main" id="{3B26F77A-8876-8C4C-A983-F811ACB62D0E}"/>
              </a:ext>
            </a:extLst>
          </p:cNvPr>
          <p:cNvSpPr/>
          <p:nvPr userDrawn="1"/>
        </p:nvSpPr>
        <p:spPr>
          <a:xfrm>
            <a:off x="-10944" y="899819"/>
            <a:ext cx="12191999" cy="50874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Content Placeholder 2">
            <a:extLst>
              <a:ext uri="{FF2B5EF4-FFF2-40B4-BE49-F238E27FC236}">
                <a16:creationId xmlns:a16="http://schemas.microsoft.com/office/drawing/2014/main" id="{F702666E-A16C-A749-8257-A92DD0BBB7A6}"/>
              </a:ext>
            </a:extLst>
          </p:cNvPr>
          <p:cNvSpPr>
            <a:spLocks noGrp="1"/>
          </p:cNvSpPr>
          <p:nvPr>
            <p:ph idx="11" hasCustomPrompt="1"/>
          </p:nvPr>
        </p:nvSpPr>
        <p:spPr>
          <a:xfrm>
            <a:off x="371475" y="897415"/>
            <a:ext cx="5364000" cy="5079441"/>
          </a:xfrm>
          <a:prstGeom prst="rect">
            <a:avLst/>
          </a:prstGeom>
        </p:spPr>
        <p:txBody>
          <a:bodyPr lIns="0" tIns="0" rIns="0" bIns="0" anchor="ctr" anchorCtr="0"/>
          <a:lstStyle>
            <a:lvl1pPr marL="0" indent="0">
              <a:spcBef>
                <a:spcPts val="0"/>
              </a:spcBef>
              <a:buNone/>
              <a:defRPr sz="3600" b="1">
                <a:solidFill>
                  <a:schemeClr val="bg1"/>
                </a:solidFill>
              </a:defRPr>
            </a:lvl1pPr>
          </a:lstStyle>
          <a:p>
            <a:pPr lvl="0"/>
            <a:r>
              <a:rPr lang="en-GB" dirty="0"/>
              <a:t>This is a light blue section divider heading</a:t>
            </a:r>
          </a:p>
        </p:txBody>
      </p:sp>
      <p:sp>
        <p:nvSpPr>
          <p:cNvPr id="12" name="Content Placeholder 2">
            <a:extLst>
              <a:ext uri="{FF2B5EF4-FFF2-40B4-BE49-F238E27FC236}">
                <a16:creationId xmlns:a16="http://schemas.microsoft.com/office/drawing/2014/main" id="{B88752A5-431E-D44D-8C5A-C90555B9CEEF}"/>
              </a:ext>
            </a:extLst>
          </p:cNvPr>
          <p:cNvSpPr>
            <a:spLocks noGrp="1"/>
          </p:cNvSpPr>
          <p:nvPr>
            <p:ph idx="12" hasCustomPrompt="1"/>
          </p:nvPr>
        </p:nvSpPr>
        <p:spPr>
          <a:xfrm>
            <a:off x="371469" y="0"/>
            <a:ext cx="11449055" cy="897415"/>
          </a:xfrm>
          <a:prstGeom prst="rect">
            <a:avLst/>
          </a:prstGeom>
        </p:spPr>
        <p:txBody>
          <a:bodyPr lIns="0" tIns="0" rIns="0" bIns="0" anchor="ctr" anchorCtr="0"/>
          <a:lstStyle>
            <a:lvl1pPr marL="0" indent="0">
              <a:spcBef>
                <a:spcPts val="0"/>
              </a:spcBef>
              <a:buNone/>
              <a:defRPr sz="3000" b="1">
                <a:solidFill>
                  <a:schemeClr val="tx1"/>
                </a:solidFill>
              </a:defRPr>
            </a:lvl1pPr>
          </a:lstStyle>
          <a:p>
            <a:pPr lvl="0"/>
            <a:r>
              <a:rPr lang="en-GB" dirty="0"/>
              <a:t>Repeat the overall presentation title here</a:t>
            </a:r>
          </a:p>
        </p:txBody>
      </p:sp>
      <p:sp>
        <p:nvSpPr>
          <p:cNvPr id="13" name="Picture Placeholder 14">
            <a:extLst>
              <a:ext uri="{FF2B5EF4-FFF2-40B4-BE49-F238E27FC236}">
                <a16:creationId xmlns:a16="http://schemas.microsoft.com/office/drawing/2014/main" id="{0C2FC6F6-D5F9-0643-86CE-DD64FB4BE255}"/>
              </a:ext>
            </a:extLst>
          </p:cNvPr>
          <p:cNvSpPr>
            <a:spLocks noGrp="1"/>
          </p:cNvSpPr>
          <p:nvPr>
            <p:ph type="pic" sz="quarter" idx="10" hasCustomPrompt="1"/>
          </p:nvPr>
        </p:nvSpPr>
        <p:spPr>
          <a:xfrm>
            <a:off x="6096000" y="899819"/>
            <a:ext cx="6095997" cy="5085055"/>
          </a:xfrm>
          <a:prstGeom prst="rect">
            <a:avLst/>
          </a:prstGeom>
          <a:solidFill>
            <a:schemeClr val="tx1">
              <a:lumMod val="50000"/>
              <a:lumOff val="50000"/>
            </a:schemeClr>
          </a:solidFill>
        </p:spPr>
        <p:txBody>
          <a:bodyPr wrap="none" lIns="0" tIns="0" rIns="0" bIns="0" anchor="ctr" anchorCtr="0"/>
          <a:lstStyle>
            <a:lvl1pPr marL="0" indent="0" algn="ctr">
              <a:spcBef>
                <a:spcPts val="0"/>
              </a:spcBef>
              <a:buNone/>
              <a:defRPr sz="2000">
                <a:solidFill>
                  <a:schemeClr val="bg1"/>
                </a:solidFill>
              </a:defRPr>
            </a:lvl1pPr>
          </a:lstStyle>
          <a:p>
            <a:r>
              <a:rPr lang="en-GB" dirty="0"/>
              <a:t>Click here to insert a picture </a:t>
            </a:r>
          </a:p>
          <a:p>
            <a:r>
              <a:rPr lang="en-GB" dirty="0"/>
              <a:t>or to delete this placeholder</a:t>
            </a:r>
          </a:p>
        </p:txBody>
      </p:sp>
    </p:spTree>
    <p:extLst>
      <p:ext uri="{BB962C8B-B14F-4D97-AF65-F5344CB8AC3E}">
        <p14:creationId xmlns:p14="http://schemas.microsoft.com/office/powerpoint/2010/main" val="32892017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ight blu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05F545A-BC84-2742-BAFC-82147DD725F2}"/>
              </a:ext>
            </a:extLst>
          </p:cNvPr>
          <p:cNvSpPr/>
          <p:nvPr userDrawn="1"/>
        </p:nvSpPr>
        <p:spPr>
          <a:xfrm>
            <a:off x="0" y="897417"/>
            <a:ext cx="12191999" cy="508745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Graphic 8">
            <a:extLst>
              <a:ext uri="{FF2B5EF4-FFF2-40B4-BE49-F238E27FC236}">
                <a16:creationId xmlns:a16="http://schemas.microsoft.com/office/drawing/2014/main" id="{24FE06CF-33D7-D64E-B6AE-87279FD63A1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11501" y="6151685"/>
            <a:ext cx="1209024" cy="539503"/>
          </a:xfrm>
          <a:prstGeom prst="rect">
            <a:avLst/>
          </a:prstGeom>
        </p:spPr>
      </p:pic>
      <p:sp>
        <p:nvSpPr>
          <p:cNvPr id="11" name="Content Placeholder 2">
            <a:extLst>
              <a:ext uri="{FF2B5EF4-FFF2-40B4-BE49-F238E27FC236}">
                <a16:creationId xmlns:a16="http://schemas.microsoft.com/office/drawing/2014/main" id="{CC6FFD08-E0E2-4B43-820D-C5A178E6983F}"/>
              </a:ext>
            </a:extLst>
          </p:cNvPr>
          <p:cNvSpPr>
            <a:spLocks noGrp="1"/>
          </p:cNvSpPr>
          <p:nvPr>
            <p:ph idx="1" hasCustomPrompt="1"/>
          </p:nvPr>
        </p:nvSpPr>
        <p:spPr>
          <a:xfrm>
            <a:off x="371475" y="1273175"/>
            <a:ext cx="5364000" cy="524770"/>
          </a:xfrm>
          <a:prstGeom prst="rect">
            <a:avLst/>
          </a:prstGeom>
        </p:spPr>
        <p:txBody>
          <a:bodyPr lIns="0" tIns="0" rIns="0" bIns="0"/>
          <a:lstStyle>
            <a:lvl1pPr>
              <a:buNone/>
              <a:defRPr sz="2200" b="1">
                <a:solidFill>
                  <a:schemeClr val="accent5"/>
                </a:solidFill>
              </a:defRPr>
            </a:lvl1pPr>
          </a:lstStyle>
          <a:p>
            <a:pPr lvl="0"/>
            <a:r>
              <a:rPr lang="en-GB" dirty="0"/>
              <a:t>This is a light blue slide subheading</a:t>
            </a:r>
          </a:p>
        </p:txBody>
      </p:sp>
      <p:sp>
        <p:nvSpPr>
          <p:cNvPr id="16" name="Rectangle 15">
            <a:extLst>
              <a:ext uri="{FF2B5EF4-FFF2-40B4-BE49-F238E27FC236}">
                <a16:creationId xmlns:a16="http://schemas.microsoft.com/office/drawing/2014/main" id="{676432AE-40A8-9749-A20C-2D5325362077}"/>
              </a:ext>
            </a:extLst>
          </p:cNvPr>
          <p:cNvSpPr/>
          <p:nvPr userDrawn="1"/>
        </p:nvSpPr>
        <p:spPr>
          <a:xfrm>
            <a:off x="-1" y="-180"/>
            <a:ext cx="12191999" cy="90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Content Placeholder 2">
            <a:extLst>
              <a:ext uri="{FF2B5EF4-FFF2-40B4-BE49-F238E27FC236}">
                <a16:creationId xmlns:a16="http://schemas.microsoft.com/office/drawing/2014/main" id="{F702666E-A16C-A749-8257-A92DD0BBB7A6}"/>
              </a:ext>
            </a:extLst>
          </p:cNvPr>
          <p:cNvSpPr>
            <a:spLocks noGrp="1"/>
          </p:cNvSpPr>
          <p:nvPr>
            <p:ph idx="11" hasCustomPrompt="1"/>
          </p:nvPr>
        </p:nvSpPr>
        <p:spPr>
          <a:xfrm>
            <a:off x="371472" y="-2582"/>
            <a:ext cx="11449051" cy="899999"/>
          </a:xfrm>
          <a:prstGeom prst="rect">
            <a:avLst/>
          </a:prstGeom>
        </p:spPr>
        <p:txBody>
          <a:bodyPr lIns="0" tIns="0" rIns="0" bIns="0" anchor="ctr" anchorCtr="0"/>
          <a:lstStyle>
            <a:lvl1pPr>
              <a:buNone/>
              <a:defRPr sz="3000" b="1">
                <a:solidFill>
                  <a:schemeClr val="bg1"/>
                </a:solidFill>
              </a:defRPr>
            </a:lvl1pPr>
          </a:lstStyle>
          <a:p>
            <a:pPr lvl="0"/>
            <a:r>
              <a:rPr lang="en-GB" dirty="0"/>
              <a:t>This is a light blue slide heading</a:t>
            </a:r>
          </a:p>
        </p:txBody>
      </p:sp>
      <p:sp>
        <p:nvSpPr>
          <p:cNvPr id="20" name="Text Placeholder 19">
            <a:extLst>
              <a:ext uri="{FF2B5EF4-FFF2-40B4-BE49-F238E27FC236}">
                <a16:creationId xmlns:a16="http://schemas.microsoft.com/office/drawing/2014/main" id="{47272D9D-609C-5740-BC74-E982B90A25FB}"/>
              </a:ext>
            </a:extLst>
          </p:cNvPr>
          <p:cNvSpPr>
            <a:spLocks noGrp="1"/>
          </p:cNvSpPr>
          <p:nvPr>
            <p:ph type="body" sz="quarter" idx="12" hasCustomPrompt="1"/>
          </p:nvPr>
        </p:nvSpPr>
        <p:spPr>
          <a:xfrm>
            <a:off x="371475" y="1797946"/>
            <a:ext cx="5364000" cy="3826568"/>
          </a:xfrm>
          <a:prstGeom prst="rect">
            <a:avLst/>
          </a:prstGeom>
        </p:spPr>
        <p:txBody>
          <a:bodyPr lIns="0" tIns="0" rIns="0" bIns="0"/>
          <a:lstStyle>
            <a:lvl1pPr marL="180000" indent="-180000">
              <a:lnSpc>
                <a:spcPct val="100000"/>
              </a:lnSpc>
              <a:spcBef>
                <a:spcPts val="0"/>
              </a:spcBef>
              <a:spcAft>
                <a:spcPts val="1000"/>
              </a:spcAft>
              <a:buClr>
                <a:schemeClr val="accent5"/>
              </a:buClr>
              <a:defRPr sz="2200"/>
            </a:lvl1pPr>
            <a:lvl2pPr marL="360000" indent="-180000">
              <a:spcBef>
                <a:spcPts val="0"/>
              </a:spcBef>
              <a:spcAft>
                <a:spcPts val="1000"/>
              </a:spcAft>
              <a:buClr>
                <a:schemeClr val="tx1">
                  <a:lumMod val="50000"/>
                  <a:lumOff val="50000"/>
                </a:schemeClr>
              </a:buClr>
              <a:defRPr sz="2200"/>
            </a:lvl2pPr>
            <a:lvl3pPr>
              <a:defRPr sz="2200"/>
            </a:lvl3pPr>
            <a:lvl4pPr>
              <a:defRPr sz="2200"/>
            </a:lvl4pPr>
            <a:lvl5pPr>
              <a:defRPr sz="2200"/>
            </a:lvl5pPr>
          </a:lstStyle>
          <a:p>
            <a:pPr lvl="0"/>
            <a:r>
              <a:rPr lang="en-GB" dirty="0"/>
              <a:t>This is a bullet</a:t>
            </a:r>
          </a:p>
          <a:p>
            <a:pPr lvl="1"/>
            <a:r>
              <a:rPr lang="en-GB" dirty="0"/>
              <a:t>This is a sub-bullet (never go lower than sub-bullets)</a:t>
            </a:r>
          </a:p>
        </p:txBody>
      </p:sp>
      <p:sp>
        <p:nvSpPr>
          <p:cNvPr id="10" name="Picture Placeholder 14">
            <a:extLst>
              <a:ext uri="{FF2B5EF4-FFF2-40B4-BE49-F238E27FC236}">
                <a16:creationId xmlns:a16="http://schemas.microsoft.com/office/drawing/2014/main" id="{223A41F0-D1B4-6A4A-A61D-57D4D2D99B54}"/>
              </a:ext>
            </a:extLst>
          </p:cNvPr>
          <p:cNvSpPr>
            <a:spLocks noGrp="1"/>
          </p:cNvSpPr>
          <p:nvPr>
            <p:ph type="pic" sz="quarter" idx="10" hasCustomPrompt="1"/>
          </p:nvPr>
        </p:nvSpPr>
        <p:spPr>
          <a:xfrm>
            <a:off x="6096000" y="899819"/>
            <a:ext cx="6095997" cy="5085055"/>
          </a:xfrm>
          <a:prstGeom prst="rect">
            <a:avLst/>
          </a:prstGeom>
          <a:solidFill>
            <a:schemeClr val="tx1">
              <a:lumMod val="50000"/>
              <a:lumOff val="50000"/>
            </a:schemeClr>
          </a:solidFill>
        </p:spPr>
        <p:txBody>
          <a:bodyPr wrap="none" lIns="0" tIns="0" rIns="0" bIns="0" anchor="ctr" anchorCtr="0"/>
          <a:lstStyle>
            <a:lvl1pPr marL="0" indent="0" algn="ctr">
              <a:spcBef>
                <a:spcPts val="0"/>
              </a:spcBef>
              <a:buNone/>
              <a:defRPr sz="2000">
                <a:solidFill>
                  <a:schemeClr val="bg1"/>
                </a:solidFill>
              </a:defRPr>
            </a:lvl1pPr>
          </a:lstStyle>
          <a:p>
            <a:r>
              <a:rPr lang="en-GB" dirty="0"/>
              <a:t>Click here to insert a picture </a:t>
            </a:r>
          </a:p>
          <a:p>
            <a:r>
              <a:rPr lang="en-GB" dirty="0"/>
              <a:t>or to delete this placeholder</a:t>
            </a:r>
          </a:p>
        </p:txBody>
      </p:sp>
    </p:spTree>
    <p:extLst>
      <p:ext uri="{BB962C8B-B14F-4D97-AF65-F5344CB8AC3E}">
        <p14:creationId xmlns:p14="http://schemas.microsoft.com/office/powerpoint/2010/main" val="21679750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boxes 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05F545A-BC84-2742-BAFC-82147DD725F2}"/>
              </a:ext>
            </a:extLst>
          </p:cNvPr>
          <p:cNvSpPr/>
          <p:nvPr userDrawn="1"/>
        </p:nvSpPr>
        <p:spPr>
          <a:xfrm>
            <a:off x="0" y="897417"/>
            <a:ext cx="12191999" cy="508745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Graphic 8">
            <a:extLst>
              <a:ext uri="{FF2B5EF4-FFF2-40B4-BE49-F238E27FC236}">
                <a16:creationId xmlns:a16="http://schemas.microsoft.com/office/drawing/2014/main" id="{24FE06CF-33D7-D64E-B6AE-87279FD63A1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11501" y="6151685"/>
            <a:ext cx="1209024" cy="539503"/>
          </a:xfrm>
          <a:prstGeom prst="rect">
            <a:avLst/>
          </a:prstGeom>
        </p:spPr>
      </p:pic>
      <p:sp>
        <p:nvSpPr>
          <p:cNvPr id="16" name="Rectangle 15">
            <a:extLst>
              <a:ext uri="{FF2B5EF4-FFF2-40B4-BE49-F238E27FC236}">
                <a16:creationId xmlns:a16="http://schemas.microsoft.com/office/drawing/2014/main" id="{676432AE-40A8-9749-A20C-2D5325362077}"/>
              </a:ext>
            </a:extLst>
          </p:cNvPr>
          <p:cNvSpPr/>
          <p:nvPr userDrawn="1"/>
        </p:nvSpPr>
        <p:spPr>
          <a:xfrm>
            <a:off x="-1" y="-180"/>
            <a:ext cx="12191999" cy="90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Content Placeholder 2">
            <a:extLst>
              <a:ext uri="{FF2B5EF4-FFF2-40B4-BE49-F238E27FC236}">
                <a16:creationId xmlns:a16="http://schemas.microsoft.com/office/drawing/2014/main" id="{F702666E-A16C-A749-8257-A92DD0BBB7A6}"/>
              </a:ext>
            </a:extLst>
          </p:cNvPr>
          <p:cNvSpPr>
            <a:spLocks noGrp="1"/>
          </p:cNvSpPr>
          <p:nvPr>
            <p:ph idx="11" hasCustomPrompt="1"/>
          </p:nvPr>
        </p:nvSpPr>
        <p:spPr>
          <a:xfrm>
            <a:off x="371472" y="-2582"/>
            <a:ext cx="11449051" cy="899999"/>
          </a:xfrm>
          <a:prstGeom prst="rect">
            <a:avLst/>
          </a:prstGeom>
        </p:spPr>
        <p:txBody>
          <a:bodyPr lIns="0" tIns="0" rIns="0" bIns="0" anchor="ctr" anchorCtr="0"/>
          <a:lstStyle>
            <a:lvl1pPr>
              <a:buNone/>
              <a:defRPr sz="3000" b="1">
                <a:solidFill>
                  <a:schemeClr val="bg1"/>
                </a:solidFill>
              </a:defRPr>
            </a:lvl1pPr>
          </a:lstStyle>
          <a:p>
            <a:pPr lvl="0"/>
            <a:r>
              <a:rPr lang="en-GB" dirty="0"/>
              <a:t>Copy these </a:t>
            </a:r>
            <a:r>
              <a:rPr lang="en-GB" dirty="0" err="1"/>
              <a:t>pullout</a:t>
            </a:r>
            <a:r>
              <a:rPr lang="en-GB" dirty="0"/>
              <a:t> text boxes onto pages as required</a:t>
            </a:r>
          </a:p>
        </p:txBody>
      </p:sp>
      <p:sp>
        <p:nvSpPr>
          <p:cNvPr id="20" name="Text Placeholder 19">
            <a:extLst>
              <a:ext uri="{FF2B5EF4-FFF2-40B4-BE49-F238E27FC236}">
                <a16:creationId xmlns:a16="http://schemas.microsoft.com/office/drawing/2014/main" id="{47272D9D-609C-5740-BC74-E982B90A25FB}"/>
              </a:ext>
            </a:extLst>
          </p:cNvPr>
          <p:cNvSpPr>
            <a:spLocks noGrp="1"/>
          </p:cNvSpPr>
          <p:nvPr>
            <p:ph type="body" sz="quarter" idx="12" hasCustomPrompt="1"/>
          </p:nvPr>
        </p:nvSpPr>
        <p:spPr>
          <a:xfrm>
            <a:off x="371473" y="1268413"/>
            <a:ext cx="5364002" cy="1998000"/>
          </a:xfrm>
          <a:prstGeom prst="rect">
            <a:avLst/>
          </a:prstGeom>
          <a:solidFill>
            <a:schemeClr val="accent1"/>
          </a:solidFill>
        </p:spPr>
        <p:txBody>
          <a:bodyPr lIns="360000" tIns="360000" rIns="360000" bIns="360000" anchor="ctr" anchorCtr="0"/>
          <a:lstStyle>
            <a:lvl1pPr marL="0" indent="0" algn="l">
              <a:lnSpc>
                <a:spcPct val="100000"/>
              </a:lnSpc>
              <a:spcBef>
                <a:spcPts val="0"/>
              </a:spcBef>
              <a:spcAft>
                <a:spcPts val="1000"/>
              </a:spcAft>
              <a:buClr>
                <a:schemeClr val="accent5"/>
              </a:buClr>
              <a:buNone/>
              <a:defRPr sz="2200" b="1">
                <a:solidFill>
                  <a:schemeClr val="bg1"/>
                </a:solidFill>
              </a:defRPr>
            </a:lvl1pPr>
            <a:lvl2pPr marL="360000" indent="-180000">
              <a:spcBef>
                <a:spcPts val="0"/>
              </a:spcBef>
              <a:spcAft>
                <a:spcPts val="1000"/>
              </a:spcAft>
              <a:buClr>
                <a:schemeClr val="tx1">
                  <a:lumMod val="50000"/>
                  <a:lumOff val="50000"/>
                </a:schemeClr>
              </a:buClr>
              <a:defRPr sz="2200"/>
            </a:lvl2pPr>
            <a:lvl3pPr>
              <a:defRPr sz="2200"/>
            </a:lvl3pPr>
            <a:lvl4pPr>
              <a:defRPr sz="2200"/>
            </a:lvl4pPr>
            <a:lvl5pPr>
              <a:defRPr sz="2200"/>
            </a:lvl5pPr>
          </a:lstStyle>
          <a:p>
            <a:pPr lvl="0"/>
            <a:r>
              <a:rPr lang="en-GB" dirty="0"/>
              <a:t>This is white </a:t>
            </a:r>
            <a:r>
              <a:rPr lang="en-GB" dirty="0" err="1"/>
              <a:t>pullout</a:t>
            </a:r>
            <a:r>
              <a:rPr lang="en-GB" dirty="0"/>
              <a:t> text within a red text box</a:t>
            </a:r>
          </a:p>
        </p:txBody>
      </p:sp>
      <p:sp>
        <p:nvSpPr>
          <p:cNvPr id="13" name="Text Placeholder 19">
            <a:extLst>
              <a:ext uri="{FF2B5EF4-FFF2-40B4-BE49-F238E27FC236}">
                <a16:creationId xmlns:a16="http://schemas.microsoft.com/office/drawing/2014/main" id="{E0EA5378-3799-184F-8F9F-FB87A968EEB5}"/>
              </a:ext>
            </a:extLst>
          </p:cNvPr>
          <p:cNvSpPr>
            <a:spLocks noGrp="1"/>
          </p:cNvSpPr>
          <p:nvPr>
            <p:ph type="body" sz="quarter" idx="13" hasCustomPrompt="1"/>
          </p:nvPr>
        </p:nvSpPr>
        <p:spPr>
          <a:xfrm>
            <a:off x="371473" y="3635006"/>
            <a:ext cx="5364002" cy="1998000"/>
          </a:xfrm>
          <a:prstGeom prst="rect">
            <a:avLst/>
          </a:prstGeom>
          <a:solidFill>
            <a:schemeClr val="accent2"/>
          </a:solidFill>
        </p:spPr>
        <p:txBody>
          <a:bodyPr lIns="360000" tIns="360000" rIns="360000" bIns="360000" anchor="ctr" anchorCtr="0"/>
          <a:lstStyle>
            <a:lvl1pPr marL="0" indent="0" algn="l">
              <a:lnSpc>
                <a:spcPct val="100000"/>
              </a:lnSpc>
              <a:spcBef>
                <a:spcPts val="0"/>
              </a:spcBef>
              <a:spcAft>
                <a:spcPts val="1000"/>
              </a:spcAft>
              <a:buClr>
                <a:schemeClr val="accent5"/>
              </a:buClr>
              <a:buNone/>
              <a:defRPr sz="2200" b="1">
                <a:solidFill>
                  <a:schemeClr val="bg1"/>
                </a:solidFill>
              </a:defRPr>
            </a:lvl1pPr>
            <a:lvl2pPr marL="360000" indent="-180000">
              <a:spcBef>
                <a:spcPts val="0"/>
              </a:spcBef>
              <a:spcAft>
                <a:spcPts val="1000"/>
              </a:spcAft>
              <a:buClr>
                <a:schemeClr val="tx1">
                  <a:lumMod val="50000"/>
                  <a:lumOff val="50000"/>
                </a:schemeClr>
              </a:buClr>
              <a:defRPr sz="2200"/>
            </a:lvl2pPr>
            <a:lvl3pPr>
              <a:defRPr sz="2200"/>
            </a:lvl3pPr>
            <a:lvl4pPr>
              <a:defRPr sz="2200"/>
            </a:lvl4pPr>
            <a:lvl5pPr>
              <a:defRPr sz="2200"/>
            </a:lvl5pPr>
          </a:lstStyle>
          <a:p>
            <a:pPr lvl="0"/>
            <a:r>
              <a:rPr lang="en-GB" dirty="0"/>
              <a:t>This is white </a:t>
            </a:r>
            <a:r>
              <a:rPr lang="en-GB" dirty="0" err="1"/>
              <a:t>pullout</a:t>
            </a:r>
            <a:r>
              <a:rPr lang="en-GB" dirty="0"/>
              <a:t> text within an orange text box</a:t>
            </a:r>
          </a:p>
        </p:txBody>
      </p:sp>
      <p:sp>
        <p:nvSpPr>
          <p:cNvPr id="14" name="Text Placeholder 19">
            <a:extLst>
              <a:ext uri="{FF2B5EF4-FFF2-40B4-BE49-F238E27FC236}">
                <a16:creationId xmlns:a16="http://schemas.microsoft.com/office/drawing/2014/main" id="{C97BEF48-767E-7042-A9E8-DC62022403FE}"/>
              </a:ext>
            </a:extLst>
          </p:cNvPr>
          <p:cNvSpPr>
            <a:spLocks noGrp="1"/>
          </p:cNvSpPr>
          <p:nvPr>
            <p:ph type="body" sz="quarter" idx="14" hasCustomPrompt="1"/>
          </p:nvPr>
        </p:nvSpPr>
        <p:spPr>
          <a:xfrm>
            <a:off x="6473015" y="1268413"/>
            <a:ext cx="5364002" cy="1998000"/>
          </a:xfrm>
          <a:prstGeom prst="rect">
            <a:avLst/>
          </a:prstGeom>
          <a:solidFill>
            <a:schemeClr val="accent3"/>
          </a:solidFill>
        </p:spPr>
        <p:txBody>
          <a:bodyPr lIns="360000" tIns="360000" rIns="360000" bIns="360000" anchor="ctr" anchorCtr="0"/>
          <a:lstStyle>
            <a:lvl1pPr marL="0" indent="0" algn="l">
              <a:lnSpc>
                <a:spcPct val="100000"/>
              </a:lnSpc>
              <a:spcBef>
                <a:spcPts val="0"/>
              </a:spcBef>
              <a:spcAft>
                <a:spcPts val="1000"/>
              </a:spcAft>
              <a:buClr>
                <a:schemeClr val="accent5"/>
              </a:buClr>
              <a:buNone/>
              <a:defRPr sz="2200" b="1">
                <a:solidFill>
                  <a:schemeClr val="bg1"/>
                </a:solidFill>
              </a:defRPr>
            </a:lvl1pPr>
            <a:lvl2pPr marL="360000" indent="-180000">
              <a:spcBef>
                <a:spcPts val="0"/>
              </a:spcBef>
              <a:spcAft>
                <a:spcPts val="1000"/>
              </a:spcAft>
              <a:buClr>
                <a:schemeClr val="tx1">
                  <a:lumMod val="50000"/>
                  <a:lumOff val="50000"/>
                </a:schemeClr>
              </a:buClr>
              <a:defRPr sz="2200"/>
            </a:lvl2pPr>
            <a:lvl3pPr>
              <a:defRPr sz="2200"/>
            </a:lvl3pPr>
            <a:lvl4pPr>
              <a:defRPr sz="2200"/>
            </a:lvl4pPr>
            <a:lvl5pPr>
              <a:defRPr sz="2200"/>
            </a:lvl5pPr>
          </a:lstStyle>
          <a:p>
            <a:pPr lvl="0"/>
            <a:r>
              <a:rPr lang="en-GB" dirty="0"/>
              <a:t>This is white </a:t>
            </a:r>
            <a:r>
              <a:rPr lang="en-GB" dirty="0" err="1"/>
              <a:t>pullout</a:t>
            </a:r>
            <a:r>
              <a:rPr lang="en-GB" dirty="0"/>
              <a:t> text within a red text box</a:t>
            </a:r>
          </a:p>
        </p:txBody>
      </p:sp>
      <p:sp>
        <p:nvSpPr>
          <p:cNvPr id="15" name="Text Placeholder 19">
            <a:extLst>
              <a:ext uri="{FF2B5EF4-FFF2-40B4-BE49-F238E27FC236}">
                <a16:creationId xmlns:a16="http://schemas.microsoft.com/office/drawing/2014/main" id="{FA95792B-D57A-A841-8C0C-74302E97CC7F}"/>
              </a:ext>
            </a:extLst>
          </p:cNvPr>
          <p:cNvSpPr>
            <a:spLocks noGrp="1"/>
          </p:cNvSpPr>
          <p:nvPr>
            <p:ph type="body" sz="quarter" idx="15" hasCustomPrompt="1"/>
          </p:nvPr>
        </p:nvSpPr>
        <p:spPr>
          <a:xfrm>
            <a:off x="6473015" y="3635006"/>
            <a:ext cx="5364002" cy="1998000"/>
          </a:xfrm>
          <a:prstGeom prst="rect">
            <a:avLst/>
          </a:prstGeom>
          <a:solidFill>
            <a:schemeClr val="accent4"/>
          </a:solidFill>
        </p:spPr>
        <p:txBody>
          <a:bodyPr lIns="360000" tIns="360000" rIns="360000" bIns="360000" anchor="ctr" anchorCtr="0"/>
          <a:lstStyle>
            <a:lvl1pPr marL="0" indent="0" algn="l">
              <a:lnSpc>
                <a:spcPct val="100000"/>
              </a:lnSpc>
              <a:spcBef>
                <a:spcPts val="0"/>
              </a:spcBef>
              <a:spcAft>
                <a:spcPts val="1000"/>
              </a:spcAft>
              <a:buClr>
                <a:schemeClr val="accent5"/>
              </a:buClr>
              <a:buNone/>
              <a:defRPr sz="2200" b="1">
                <a:solidFill>
                  <a:schemeClr val="bg1"/>
                </a:solidFill>
              </a:defRPr>
            </a:lvl1pPr>
            <a:lvl2pPr marL="360000" indent="-180000">
              <a:spcBef>
                <a:spcPts val="0"/>
              </a:spcBef>
              <a:spcAft>
                <a:spcPts val="1000"/>
              </a:spcAft>
              <a:buClr>
                <a:schemeClr val="tx1">
                  <a:lumMod val="50000"/>
                  <a:lumOff val="50000"/>
                </a:schemeClr>
              </a:buClr>
              <a:defRPr sz="2200"/>
            </a:lvl2pPr>
            <a:lvl3pPr>
              <a:defRPr sz="2200"/>
            </a:lvl3pPr>
            <a:lvl4pPr>
              <a:defRPr sz="2200"/>
            </a:lvl4pPr>
            <a:lvl5pPr>
              <a:defRPr sz="2200"/>
            </a:lvl5pPr>
          </a:lstStyle>
          <a:p>
            <a:pPr lvl="0"/>
            <a:r>
              <a:rPr lang="en-GB" dirty="0"/>
              <a:t>This is white </a:t>
            </a:r>
            <a:r>
              <a:rPr lang="en-GB" dirty="0" err="1"/>
              <a:t>pullout</a:t>
            </a:r>
            <a:r>
              <a:rPr lang="en-GB" dirty="0"/>
              <a:t> text within </a:t>
            </a:r>
            <a:r>
              <a:rPr lang="en-GB"/>
              <a:t>a pink </a:t>
            </a:r>
            <a:r>
              <a:rPr lang="en-GB" dirty="0"/>
              <a:t>text box</a:t>
            </a:r>
          </a:p>
        </p:txBody>
      </p:sp>
    </p:spTree>
    <p:extLst>
      <p:ext uri="{BB962C8B-B14F-4D97-AF65-F5344CB8AC3E}">
        <p14:creationId xmlns:p14="http://schemas.microsoft.com/office/powerpoint/2010/main" val="9217468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3F172CB-C7AF-014F-9390-7CCD19A6BF18}"/>
              </a:ext>
            </a:extLst>
          </p:cNvPr>
          <p:cNvSpPr/>
          <p:nvPr userDrawn="1"/>
        </p:nvSpPr>
        <p:spPr>
          <a:xfrm>
            <a:off x="0" y="2284422"/>
            <a:ext cx="12191999" cy="369394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84B3B4E8-CE45-F14B-A7FE-724255C911BB}"/>
              </a:ext>
            </a:extLst>
          </p:cNvPr>
          <p:cNvSpPr/>
          <p:nvPr userDrawn="1"/>
        </p:nvSpPr>
        <p:spPr>
          <a:xfrm>
            <a:off x="-1" y="-180"/>
            <a:ext cx="12191999" cy="90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Graphic 4">
            <a:extLst>
              <a:ext uri="{FF2B5EF4-FFF2-40B4-BE49-F238E27FC236}">
                <a16:creationId xmlns:a16="http://schemas.microsoft.com/office/drawing/2014/main" id="{22B462B5-C047-4C40-AF2C-7A307570A23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2000" cy="2284422"/>
          </a:xfrm>
          <a:prstGeom prst="rect">
            <a:avLst/>
          </a:prstGeom>
        </p:spPr>
      </p:pic>
      <p:pic>
        <p:nvPicPr>
          <p:cNvPr id="8" name="Graphic 7">
            <a:extLst>
              <a:ext uri="{FF2B5EF4-FFF2-40B4-BE49-F238E27FC236}">
                <a16:creationId xmlns:a16="http://schemas.microsoft.com/office/drawing/2014/main" id="{DA53EDFE-88EB-4B4A-9B33-58663A31A00F}"/>
              </a:ext>
            </a:extLst>
          </p:cNvPr>
          <p:cNvPicPr>
            <a:picLocks noChangeAspect="1"/>
          </p:cNvPicPr>
          <p:nvPr userDrawn="1"/>
        </p:nvPicPr>
        <p:blipFill>
          <a:blip r:embed="rId4">
            <a:alphaModFix/>
            <a:extLst>
              <a:ext uri="{96DAC541-7B7A-43D3-8B79-37D633B846F1}">
                <asvg:svgBlip xmlns:asvg="http://schemas.microsoft.com/office/drawing/2016/SVG/main" r:embed="rId5"/>
              </a:ext>
            </a:extLst>
          </a:blip>
          <a:stretch>
            <a:fillRect/>
          </a:stretch>
        </p:blipFill>
        <p:spPr>
          <a:xfrm>
            <a:off x="-5" y="6747937"/>
            <a:ext cx="12192002" cy="110063"/>
          </a:xfrm>
          <a:prstGeom prst="rect">
            <a:avLst/>
          </a:prstGeom>
        </p:spPr>
      </p:pic>
      <p:sp>
        <p:nvSpPr>
          <p:cNvPr id="7" name="Content Placeholder 2">
            <a:extLst>
              <a:ext uri="{FF2B5EF4-FFF2-40B4-BE49-F238E27FC236}">
                <a16:creationId xmlns:a16="http://schemas.microsoft.com/office/drawing/2014/main" id="{3111EC98-1437-AF4A-8482-772EBD1DE5A5}"/>
              </a:ext>
            </a:extLst>
          </p:cNvPr>
          <p:cNvSpPr>
            <a:spLocks noGrp="1"/>
          </p:cNvSpPr>
          <p:nvPr>
            <p:ph idx="1" hasCustomPrompt="1"/>
          </p:nvPr>
        </p:nvSpPr>
        <p:spPr>
          <a:xfrm>
            <a:off x="371475" y="3615463"/>
            <a:ext cx="7953847" cy="438492"/>
          </a:xfrm>
          <a:prstGeom prst="rect">
            <a:avLst/>
          </a:prstGeom>
        </p:spPr>
        <p:txBody>
          <a:bodyPr lIns="0" tIns="0" rIns="0" bIns="0"/>
          <a:lstStyle>
            <a:lvl1pPr marL="0" indent="0">
              <a:buNone/>
              <a:defRPr sz="3600" b="1">
                <a:solidFill>
                  <a:schemeClr val="accent3"/>
                </a:solidFill>
                <a:latin typeface="+mj-lt"/>
              </a:defRPr>
            </a:lvl1pPr>
          </a:lstStyle>
          <a:p>
            <a:pPr lvl="0"/>
            <a:r>
              <a:rPr lang="en-GB" dirty="0"/>
              <a:t>Thank you for your time today</a:t>
            </a:r>
          </a:p>
        </p:txBody>
      </p:sp>
      <p:sp>
        <p:nvSpPr>
          <p:cNvPr id="9" name="Text Placeholder 19">
            <a:extLst>
              <a:ext uri="{FF2B5EF4-FFF2-40B4-BE49-F238E27FC236}">
                <a16:creationId xmlns:a16="http://schemas.microsoft.com/office/drawing/2014/main" id="{97AC251F-E206-524A-941B-BFAE4871997E}"/>
              </a:ext>
            </a:extLst>
          </p:cNvPr>
          <p:cNvSpPr>
            <a:spLocks noGrp="1"/>
          </p:cNvSpPr>
          <p:nvPr>
            <p:ph type="body" sz="quarter" idx="12" hasCustomPrompt="1"/>
          </p:nvPr>
        </p:nvSpPr>
        <p:spPr>
          <a:xfrm>
            <a:off x="371476" y="4316791"/>
            <a:ext cx="9365378" cy="661612"/>
          </a:xfrm>
          <a:prstGeom prst="rect">
            <a:avLst/>
          </a:prstGeom>
        </p:spPr>
        <p:txBody>
          <a:bodyPr lIns="0" tIns="0" rIns="0" bIns="0"/>
          <a:lstStyle>
            <a:lvl1pPr marL="0" indent="0">
              <a:lnSpc>
                <a:spcPct val="100000"/>
              </a:lnSpc>
              <a:spcBef>
                <a:spcPts val="0"/>
              </a:spcBef>
              <a:spcAft>
                <a:spcPts val="1000"/>
              </a:spcAft>
              <a:buClr>
                <a:schemeClr val="accent3"/>
              </a:buClr>
              <a:buNone/>
              <a:defRPr sz="2200"/>
            </a:lvl1pPr>
            <a:lvl2pPr marL="360000" indent="-180000">
              <a:spcBef>
                <a:spcPts val="0"/>
              </a:spcBef>
              <a:spcAft>
                <a:spcPts val="1000"/>
              </a:spcAft>
              <a:buClr>
                <a:schemeClr val="tx1">
                  <a:lumMod val="50000"/>
                  <a:lumOff val="50000"/>
                </a:schemeClr>
              </a:buClr>
              <a:defRPr sz="2200"/>
            </a:lvl2pPr>
            <a:lvl3pPr>
              <a:defRPr sz="2200"/>
            </a:lvl3pPr>
            <a:lvl4pPr>
              <a:defRPr sz="2200"/>
            </a:lvl4pPr>
            <a:lvl5pPr>
              <a:defRPr sz="2200"/>
            </a:lvl5pPr>
          </a:lstStyle>
          <a:p>
            <a:pPr lvl="0"/>
            <a:r>
              <a:rPr lang="en-GB" dirty="0"/>
              <a:t>For more information about this presentation, please contact </a:t>
            </a:r>
            <a:r>
              <a:rPr lang="en-GB" dirty="0" err="1"/>
              <a:t>Firstname</a:t>
            </a:r>
            <a:r>
              <a:rPr lang="en-GB" dirty="0"/>
              <a:t> Surname on 000 0000 0000 or at </a:t>
            </a:r>
            <a:r>
              <a:rPr lang="en-GB" dirty="0" err="1"/>
              <a:t>f.surname@stchristophers.org.uk</a:t>
            </a:r>
            <a:endParaRPr lang="en-GB" dirty="0"/>
          </a:p>
        </p:txBody>
      </p:sp>
      <p:sp>
        <p:nvSpPr>
          <p:cNvPr id="11" name="Text Placeholder 19">
            <a:extLst>
              <a:ext uri="{FF2B5EF4-FFF2-40B4-BE49-F238E27FC236}">
                <a16:creationId xmlns:a16="http://schemas.microsoft.com/office/drawing/2014/main" id="{E969A37A-D48B-4247-9949-1C5DA7B4C53C}"/>
              </a:ext>
            </a:extLst>
          </p:cNvPr>
          <p:cNvSpPr>
            <a:spLocks noGrp="1"/>
          </p:cNvSpPr>
          <p:nvPr>
            <p:ph type="body" sz="quarter" idx="13" hasCustomPrompt="1"/>
          </p:nvPr>
        </p:nvSpPr>
        <p:spPr>
          <a:xfrm>
            <a:off x="371476" y="6196388"/>
            <a:ext cx="9365378" cy="661612"/>
          </a:xfrm>
          <a:prstGeom prst="rect">
            <a:avLst/>
          </a:prstGeom>
        </p:spPr>
        <p:txBody>
          <a:bodyPr lIns="0" tIns="0" rIns="0" bIns="0"/>
          <a:lstStyle>
            <a:lvl1pPr marL="0" indent="0">
              <a:lnSpc>
                <a:spcPct val="100000"/>
              </a:lnSpc>
              <a:spcBef>
                <a:spcPts val="0"/>
              </a:spcBef>
              <a:spcAft>
                <a:spcPts val="1000"/>
              </a:spcAft>
              <a:buClr>
                <a:schemeClr val="accent3"/>
              </a:buClr>
              <a:buNone/>
              <a:defRPr sz="2200" b="1">
                <a:solidFill>
                  <a:schemeClr val="accent5"/>
                </a:solidFill>
              </a:defRPr>
            </a:lvl1pPr>
            <a:lvl2pPr marL="360000" indent="-180000">
              <a:spcBef>
                <a:spcPts val="0"/>
              </a:spcBef>
              <a:spcAft>
                <a:spcPts val="1000"/>
              </a:spcAft>
              <a:buClr>
                <a:schemeClr val="tx1">
                  <a:lumMod val="50000"/>
                  <a:lumOff val="50000"/>
                </a:schemeClr>
              </a:buClr>
              <a:defRPr sz="2200"/>
            </a:lvl2pPr>
            <a:lvl3pPr>
              <a:defRPr sz="2200"/>
            </a:lvl3pPr>
            <a:lvl4pPr>
              <a:defRPr sz="2200"/>
            </a:lvl4pPr>
            <a:lvl5pPr>
              <a:defRPr sz="2200"/>
            </a:lvl5pPr>
          </a:lstStyle>
          <a:p>
            <a:pPr lvl="0"/>
            <a:r>
              <a:rPr lang="en-GB" dirty="0" err="1"/>
              <a:t>www.stchristophersCARE.org.uk</a:t>
            </a:r>
            <a:endParaRPr lang="en-GB" dirty="0"/>
          </a:p>
        </p:txBody>
      </p:sp>
    </p:spTree>
    <p:extLst>
      <p:ext uri="{BB962C8B-B14F-4D97-AF65-F5344CB8AC3E}">
        <p14:creationId xmlns:p14="http://schemas.microsoft.com/office/powerpoint/2010/main" val="1880845674"/>
      </p:ext>
    </p:extLst>
  </p:cSld>
  <p:clrMapOvr>
    <a:masterClrMapping/>
  </p:clrMapOvr>
  <p:extLst>
    <p:ext uri="{DCECCB84-F9BA-43D5-87BE-67443E8EF086}">
      <p15:sldGuideLst xmlns:p15="http://schemas.microsoft.com/office/powerpoint/2012/main">
        <p15:guide id="1" orient="horz" pos="1661"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799B0-3B72-49FB-8851-3813EE2B2A2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E162BFF-A0BD-4DB1-9E0A-AC070690603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6F50930-3F70-4CED-A7F9-89B1DD4CD166}"/>
              </a:ext>
            </a:extLst>
          </p:cNvPr>
          <p:cNvSpPr>
            <a:spLocks noGrp="1"/>
          </p:cNvSpPr>
          <p:nvPr>
            <p:ph type="dt" sz="half" idx="10"/>
          </p:nvPr>
        </p:nvSpPr>
        <p:spPr/>
        <p:txBody>
          <a:bodyPr/>
          <a:lstStyle/>
          <a:p>
            <a:fld id="{967D7378-FF57-479F-AFC1-CB2467655163}" type="datetimeFigureOut">
              <a:rPr lang="en-GB" smtClean="0"/>
              <a:t>07/02/2022</a:t>
            </a:fld>
            <a:endParaRPr lang="en-GB"/>
          </a:p>
        </p:txBody>
      </p:sp>
      <p:sp>
        <p:nvSpPr>
          <p:cNvPr id="5" name="Footer Placeholder 4">
            <a:extLst>
              <a:ext uri="{FF2B5EF4-FFF2-40B4-BE49-F238E27FC236}">
                <a16:creationId xmlns:a16="http://schemas.microsoft.com/office/drawing/2014/main" id="{E5F9603D-B15D-4A05-A993-EDA539828C1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2A91755-9F11-41BB-8C63-326439C628BC}"/>
              </a:ext>
            </a:extLst>
          </p:cNvPr>
          <p:cNvSpPr>
            <a:spLocks noGrp="1"/>
          </p:cNvSpPr>
          <p:nvPr>
            <p:ph type="sldNum" sz="quarter" idx="12"/>
          </p:nvPr>
        </p:nvSpPr>
        <p:spPr/>
        <p:txBody>
          <a:bodyPr/>
          <a:lstStyle/>
          <a:p>
            <a:fld id="{3C4EECA0-3CC1-4926-9885-FF403BE3EC1E}" type="slidenum">
              <a:rPr lang="en-GB" smtClean="0"/>
              <a:t>‹#›</a:t>
            </a:fld>
            <a:endParaRPr lang="en-GB"/>
          </a:p>
        </p:txBody>
      </p:sp>
    </p:spTree>
    <p:extLst>
      <p:ext uri="{BB962C8B-B14F-4D97-AF65-F5344CB8AC3E}">
        <p14:creationId xmlns:p14="http://schemas.microsoft.com/office/powerpoint/2010/main" val="9906601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210FF-E23B-4310-ACCD-861F44557E4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03A5F93-7D7D-4A3C-BE0A-4FF639DF086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8AA4185-DF5E-418C-9AD0-EE36C2BC12A3}"/>
              </a:ext>
            </a:extLst>
          </p:cNvPr>
          <p:cNvSpPr>
            <a:spLocks noGrp="1"/>
          </p:cNvSpPr>
          <p:nvPr>
            <p:ph type="dt" sz="half" idx="10"/>
          </p:nvPr>
        </p:nvSpPr>
        <p:spPr/>
        <p:txBody>
          <a:bodyPr/>
          <a:lstStyle/>
          <a:p>
            <a:fld id="{967D7378-FF57-479F-AFC1-CB2467655163}" type="datetimeFigureOut">
              <a:rPr lang="en-GB" smtClean="0"/>
              <a:t>07/02/2022</a:t>
            </a:fld>
            <a:endParaRPr lang="en-GB"/>
          </a:p>
        </p:txBody>
      </p:sp>
      <p:sp>
        <p:nvSpPr>
          <p:cNvPr id="5" name="Footer Placeholder 4">
            <a:extLst>
              <a:ext uri="{FF2B5EF4-FFF2-40B4-BE49-F238E27FC236}">
                <a16:creationId xmlns:a16="http://schemas.microsoft.com/office/drawing/2014/main" id="{9727362F-C0F4-48C8-94AE-5C2FACB38F7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B0A8341-C889-47B1-B203-9833161B4C92}"/>
              </a:ext>
            </a:extLst>
          </p:cNvPr>
          <p:cNvSpPr>
            <a:spLocks noGrp="1"/>
          </p:cNvSpPr>
          <p:nvPr>
            <p:ph type="sldNum" sz="quarter" idx="12"/>
          </p:nvPr>
        </p:nvSpPr>
        <p:spPr/>
        <p:txBody>
          <a:bodyPr/>
          <a:lstStyle/>
          <a:p>
            <a:fld id="{3C4EECA0-3CC1-4926-9885-FF403BE3EC1E}" type="slidenum">
              <a:rPr lang="en-GB" smtClean="0"/>
              <a:t>‹#›</a:t>
            </a:fld>
            <a:endParaRPr lang="en-GB"/>
          </a:p>
        </p:txBody>
      </p:sp>
    </p:spTree>
    <p:extLst>
      <p:ext uri="{BB962C8B-B14F-4D97-AF65-F5344CB8AC3E}">
        <p14:creationId xmlns:p14="http://schemas.microsoft.com/office/powerpoint/2010/main" val="24626092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799B0-3B72-49FB-8851-3813EE2B2A2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E162BFF-A0BD-4DB1-9E0A-AC070690603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6F50930-3F70-4CED-A7F9-89B1DD4CD166}"/>
              </a:ext>
            </a:extLst>
          </p:cNvPr>
          <p:cNvSpPr>
            <a:spLocks noGrp="1"/>
          </p:cNvSpPr>
          <p:nvPr>
            <p:ph type="dt" sz="half" idx="10"/>
          </p:nvPr>
        </p:nvSpPr>
        <p:spPr/>
        <p:txBody>
          <a:bodyPr/>
          <a:lstStyle/>
          <a:p>
            <a:fld id="{967D7378-FF57-479F-AFC1-CB2467655163}" type="datetimeFigureOut">
              <a:rPr lang="en-GB" smtClean="0"/>
              <a:t>07/02/2022</a:t>
            </a:fld>
            <a:endParaRPr lang="en-GB"/>
          </a:p>
        </p:txBody>
      </p:sp>
      <p:sp>
        <p:nvSpPr>
          <p:cNvPr id="5" name="Footer Placeholder 4">
            <a:extLst>
              <a:ext uri="{FF2B5EF4-FFF2-40B4-BE49-F238E27FC236}">
                <a16:creationId xmlns:a16="http://schemas.microsoft.com/office/drawing/2014/main" id="{E5F9603D-B15D-4A05-A993-EDA539828C1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2A91755-9F11-41BB-8C63-326439C628BC}"/>
              </a:ext>
            </a:extLst>
          </p:cNvPr>
          <p:cNvSpPr>
            <a:spLocks noGrp="1"/>
          </p:cNvSpPr>
          <p:nvPr>
            <p:ph type="sldNum" sz="quarter" idx="12"/>
          </p:nvPr>
        </p:nvSpPr>
        <p:spPr/>
        <p:txBody>
          <a:bodyPr/>
          <a:lstStyle/>
          <a:p>
            <a:fld id="{3C4EECA0-3CC1-4926-9885-FF403BE3EC1E}" type="slidenum">
              <a:rPr lang="en-GB" smtClean="0"/>
              <a:t>‹#›</a:t>
            </a:fld>
            <a:endParaRPr lang="en-GB"/>
          </a:p>
        </p:txBody>
      </p:sp>
    </p:spTree>
    <p:extLst>
      <p:ext uri="{BB962C8B-B14F-4D97-AF65-F5344CB8AC3E}">
        <p14:creationId xmlns:p14="http://schemas.microsoft.com/office/powerpoint/2010/main" val="607820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E7939-1E76-430E-9389-54271539BB6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C82E43A-A638-40F1-BF65-F4DDDEC284C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AE7335F-A9D6-4A72-ADA4-3DA7850C79D6}"/>
              </a:ext>
            </a:extLst>
          </p:cNvPr>
          <p:cNvSpPr>
            <a:spLocks noGrp="1"/>
          </p:cNvSpPr>
          <p:nvPr>
            <p:ph type="dt" sz="half" idx="10"/>
          </p:nvPr>
        </p:nvSpPr>
        <p:spPr/>
        <p:txBody>
          <a:bodyPr/>
          <a:lstStyle/>
          <a:p>
            <a:fld id="{967D7378-FF57-479F-AFC1-CB2467655163}" type="datetimeFigureOut">
              <a:rPr lang="en-GB" smtClean="0"/>
              <a:t>07/02/2022</a:t>
            </a:fld>
            <a:endParaRPr lang="en-GB"/>
          </a:p>
        </p:txBody>
      </p:sp>
      <p:sp>
        <p:nvSpPr>
          <p:cNvPr id="5" name="Footer Placeholder 4">
            <a:extLst>
              <a:ext uri="{FF2B5EF4-FFF2-40B4-BE49-F238E27FC236}">
                <a16:creationId xmlns:a16="http://schemas.microsoft.com/office/drawing/2014/main" id="{95F8E13D-6B75-4946-9BF6-998B8A16E11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312CF6C-8209-43B4-B598-1FBCC3FC6FBA}"/>
              </a:ext>
            </a:extLst>
          </p:cNvPr>
          <p:cNvSpPr>
            <a:spLocks noGrp="1"/>
          </p:cNvSpPr>
          <p:nvPr>
            <p:ph type="sldNum" sz="quarter" idx="12"/>
          </p:nvPr>
        </p:nvSpPr>
        <p:spPr/>
        <p:txBody>
          <a:bodyPr/>
          <a:lstStyle/>
          <a:p>
            <a:fld id="{3C4EECA0-3CC1-4926-9885-FF403BE3EC1E}" type="slidenum">
              <a:rPr lang="en-GB" smtClean="0"/>
              <a:t>‹#›</a:t>
            </a:fld>
            <a:endParaRPr lang="en-GB"/>
          </a:p>
        </p:txBody>
      </p:sp>
    </p:spTree>
    <p:extLst>
      <p:ext uri="{BB962C8B-B14F-4D97-AF65-F5344CB8AC3E}">
        <p14:creationId xmlns:p14="http://schemas.microsoft.com/office/powerpoint/2010/main" val="16765683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46A75-76D2-41DE-982F-1A430B92B63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B9ECB46-D3BB-43F6-9068-E6A03A5801F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A92F882-DD9B-4B98-860F-D065A00883E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B9ECF3D-9287-4A5D-B83B-82D2C7AEAD4F}"/>
              </a:ext>
            </a:extLst>
          </p:cNvPr>
          <p:cNvSpPr>
            <a:spLocks noGrp="1"/>
          </p:cNvSpPr>
          <p:nvPr>
            <p:ph type="dt" sz="half" idx="10"/>
          </p:nvPr>
        </p:nvSpPr>
        <p:spPr/>
        <p:txBody>
          <a:bodyPr/>
          <a:lstStyle/>
          <a:p>
            <a:fld id="{967D7378-FF57-479F-AFC1-CB2467655163}" type="datetimeFigureOut">
              <a:rPr lang="en-GB" smtClean="0"/>
              <a:t>07/02/2022</a:t>
            </a:fld>
            <a:endParaRPr lang="en-GB"/>
          </a:p>
        </p:txBody>
      </p:sp>
      <p:sp>
        <p:nvSpPr>
          <p:cNvPr id="6" name="Footer Placeholder 5">
            <a:extLst>
              <a:ext uri="{FF2B5EF4-FFF2-40B4-BE49-F238E27FC236}">
                <a16:creationId xmlns:a16="http://schemas.microsoft.com/office/drawing/2014/main" id="{3D63DE2C-1AEC-4702-B72B-1381C92A365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AC1AB64-DA44-48B1-8EDD-31AAADC95AC7}"/>
              </a:ext>
            </a:extLst>
          </p:cNvPr>
          <p:cNvSpPr>
            <a:spLocks noGrp="1"/>
          </p:cNvSpPr>
          <p:nvPr>
            <p:ph type="sldNum" sz="quarter" idx="12"/>
          </p:nvPr>
        </p:nvSpPr>
        <p:spPr/>
        <p:txBody>
          <a:bodyPr/>
          <a:lstStyle/>
          <a:p>
            <a:fld id="{3C4EECA0-3CC1-4926-9885-FF403BE3EC1E}" type="slidenum">
              <a:rPr lang="en-GB" smtClean="0"/>
              <a:t>‹#›</a:t>
            </a:fld>
            <a:endParaRPr lang="en-GB"/>
          </a:p>
        </p:txBody>
      </p:sp>
    </p:spTree>
    <p:extLst>
      <p:ext uri="{BB962C8B-B14F-4D97-AF65-F5344CB8AC3E}">
        <p14:creationId xmlns:p14="http://schemas.microsoft.com/office/powerpoint/2010/main" val="1996178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84B3B4E8-CE45-F14B-A7FE-724255C911BB}"/>
              </a:ext>
            </a:extLst>
          </p:cNvPr>
          <p:cNvSpPr/>
          <p:nvPr userDrawn="1"/>
        </p:nvSpPr>
        <p:spPr>
          <a:xfrm>
            <a:off x="-1" y="-180"/>
            <a:ext cx="12191999" cy="90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Graphic 4">
            <a:extLst>
              <a:ext uri="{FF2B5EF4-FFF2-40B4-BE49-F238E27FC236}">
                <a16:creationId xmlns:a16="http://schemas.microsoft.com/office/drawing/2014/main" id="{22B462B5-C047-4C40-AF2C-7A307570A23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2000" cy="2284422"/>
          </a:xfrm>
          <a:prstGeom prst="rect">
            <a:avLst/>
          </a:prstGeom>
        </p:spPr>
      </p:pic>
      <p:pic>
        <p:nvPicPr>
          <p:cNvPr id="7" name="Graphic 6">
            <a:extLst>
              <a:ext uri="{FF2B5EF4-FFF2-40B4-BE49-F238E27FC236}">
                <a16:creationId xmlns:a16="http://schemas.microsoft.com/office/drawing/2014/main" id="{FAE57EB2-276F-6547-83F5-FA66669C022E}"/>
              </a:ext>
            </a:extLst>
          </p:cNvPr>
          <p:cNvPicPr>
            <a:picLocks noChangeAspect="1"/>
          </p:cNvPicPr>
          <p:nvPr userDrawn="1"/>
        </p:nvPicPr>
        <p:blipFill>
          <a:blip r:embed="rId4">
            <a:alphaModFix/>
            <a:extLst>
              <a:ext uri="{96DAC541-7B7A-43D3-8B79-37D633B846F1}">
                <asvg:svgBlip xmlns:asvg="http://schemas.microsoft.com/office/drawing/2016/SVG/main" r:embed="rId5"/>
              </a:ext>
            </a:extLst>
          </a:blip>
          <a:stretch>
            <a:fillRect/>
          </a:stretch>
        </p:blipFill>
        <p:spPr>
          <a:xfrm>
            <a:off x="-5" y="6747937"/>
            <a:ext cx="12192002" cy="110063"/>
          </a:xfrm>
          <a:prstGeom prst="rect">
            <a:avLst/>
          </a:prstGeom>
        </p:spPr>
      </p:pic>
      <p:sp>
        <p:nvSpPr>
          <p:cNvPr id="8" name="Title 1">
            <a:extLst>
              <a:ext uri="{FF2B5EF4-FFF2-40B4-BE49-F238E27FC236}">
                <a16:creationId xmlns:a16="http://schemas.microsoft.com/office/drawing/2014/main" id="{2BC48B64-F50F-5B42-8436-727FD00A8F3D}"/>
              </a:ext>
            </a:extLst>
          </p:cNvPr>
          <p:cNvSpPr>
            <a:spLocks noGrp="1"/>
          </p:cNvSpPr>
          <p:nvPr>
            <p:ph type="ctrTitle"/>
          </p:nvPr>
        </p:nvSpPr>
        <p:spPr>
          <a:xfrm>
            <a:off x="371475" y="2636838"/>
            <a:ext cx="5343525" cy="1884086"/>
          </a:xfrm>
          <a:prstGeom prst="rect">
            <a:avLst/>
          </a:prstGeom>
        </p:spPr>
        <p:txBody>
          <a:bodyPr lIns="0" tIns="0" rIns="0" bIns="0" anchor="b" anchorCtr="0"/>
          <a:lstStyle>
            <a:lvl1pPr algn="l">
              <a:defRPr sz="4400" b="1">
                <a:solidFill>
                  <a:srgbClr val="001175"/>
                </a:solidFill>
              </a:defRPr>
            </a:lvl1pPr>
          </a:lstStyle>
          <a:p>
            <a:r>
              <a:rPr lang="en-GB"/>
              <a:t>Click to edit Master title style</a:t>
            </a:r>
            <a:endParaRPr lang="en-GB" dirty="0"/>
          </a:p>
        </p:txBody>
      </p:sp>
      <p:sp>
        <p:nvSpPr>
          <p:cNvPr id="9" name="Subtitle 2">
            <a:extLst>
              <a:ext uri="{FF2B5EF4-FFF2-40B4-BE49-F238E27FC236}">
                <a16:creationId xmlns:a16="http://schemas.microsoft.com/office/drawing/2014/main" id="{D7A26E58-78E5-534A-BF19-042C4641EC94}"/>
              </a:ext>
            </a:extLst>
          </p:cNvPr>
          <p:cNvSpPr>
            <a:spLocks noGrp="1"/>
          </p:cNvSpPr>
          <p:nvPr>
            <p:ph type="subTitle" idx="1"/>
          </p:nvPr>
        </p:nvSpPr>
        <p:spPr>
          <a:xfrm>
            <a:off x="371475" y="4675082"/>
            <a:ext cx="5343525" cy="1662208"/>
          </a:xfrm>
          <a:prstGeom prst="rect">
            <a:avLst/>
          </a:prstGeom>
        </p:spPr>
        <p:txBody>
          <a:bodyPr lIns="0" tIns="0" rIns="0" bIns="0" anchor="t" anchorCtr="0"/>
          <a:lstStyle>
            <a:lvl1pPr marL="0" indent="0" algn="l">
              <a:buNone/>
              <a:defRPr sz="3000" b="1">
                <a:solidFill>
                  <a:srgbClr val="00117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
        <p:nvSpPr>
          <p:cNvPr id="10" name="Picture Placeholder 14">
            <a:extLst>
              <a:ext uri="{FF2B5EF4-FFF2-40B4-BE49-F238E27FC236}">
                <a16:creationId xmlns:a16="http://schemas.microsoft.com/office/drawing/2014/main" id="{DB596127-A2D2-124F-963A-B4AFA46FF070}"/>
              </a:ext>
            </a:extLst>
          </p:cNvPr>
          <p:cNvSpPr>
            <a:spLocks noGrp="1"/>
          </p:cNvSpPr>
          <p:nvPr>
            <p:ph type="pic" sz="quarter" idx="10" hasCustomPrompt="1"/>
          </p:nvPr>
        </p:nvSpPr>
        <p:spPr>
          <a:xfrm>
            <a:off x="7607990" y="2284422"/>
            <a:ext cx="4584010" cy="4463515"/>
          </a:xfrm>
          <a:prstGeom prst="rect">
            <a:avLst/>
          </a:prstGeom>
          <a:solidFill>
            <a:schemeClr val="tx1">
              <a:lumMod val="50000"/>
              <a:lumOff val="50000"/>
            </a:schemeClr>
          </a:solidFill>
        </p:spPr>
        <p:txBody>
          <a:bodyPr wrap="none" lIns="0" tIns="0" rIns="0" bIns="0" anchor="ctr" anchorCtr="0"/>
          <a:lstStyle>
            <a:lvl1pPr marL="0" indent="0" algn="ctr">
              <a:spcBef>
                <a:spcPts val="0"/>
              </a:spcBef>
              <a:buNone/>
              <a:defRPr sz="2000">
                <a:solidFill>
                  <a:schemeClr val="bg1"/>
                </a:solidFill>
              </a:defRPr>
            </a:lvl1pPr>
          </a:lstStyle>
          <a:p>
            <a:r>
              <a:rPr lang="en-GB" dirty="0"/>
              <a:t>Click here to insert a picture </a:t>
            </a:r>
          </a:p>
          <a:p>
            <a:r>
              <a:rPr lang="en-GB" dirty="0"/>
              <a:t>or to delete this placeholder</a:t>
            </a:r>
          </a:p>
        </p:txBody>
      </p:sp>
    </p:spTree>
    <p:extLst>
      <p:ext uri="{BB962C8B-B14F-4D97-AF65-F5344CB8AC3E}">
        <p14:creationId xmlns:p14="http://schemas.microsoft.com/office/powerpoint/2010/main" val="929709685"/>
      </p:ext>
    </p:extLst>
  </p:cSld>
  <p:clrMapOvr>
    <a:masterClrMapping/>
  </p:clrMapOvr>
  <p:extLst>
    <p:ext uri="{DCECCB84-F9BA-43D5-87BE-67443E8EF086}">
      <p15:sldGuideLst xmlns:p15="http://schemas.microsoft.com/office/powerpoint/2012/main">
        <p15:guide id="1" orient="horz" pos="1661"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BF299-559C-4F82-8413-E58DEB72307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F219BC1-06BC-4E40-89DF-CE69377EC5B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5C39BCC-1601-4864-A67F-9A38192C08B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D8E58D1-68F2-4D5D-854A-EEA5CBFDA6D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072E2F2-AA8A-4D04-B233-135A68FB109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02F6745-B0FF-4E8F-88E8-4D68AF8461B0}"/>
              </a:ext>
            </a:extLst>
          </p:cNvPr>
          <p:cNvSpPr>
            <a:spLocks noGrp="1"/>
          </p:cNvSpPr>
          <p:nvPr>
            <p:ph type="dt" sz="half" idx="10"/>
          </p:nvPr>
        </p:nvSpPr>
        <p:spPr/>
        <p:txBody>
          <a:bodyPr/>
          <a:lstStyle/>
          <a:p>
            <a:fld id="{967D7378-FF57-479F-AFC1-CB2467655163}" type="datetimeFigureOut">
              <a:rPr lang="en-GB" smtClean="0"/>
              <a:t>07/02/2022</a:t>
            </a:fld>
            <a:endParaRPr lang="en-GB"/>
          </a:p>
        </p:txBody>
      </p:sp>
      <p:sp>
        <p:nvSpPr>
          <p:cNvPr id="8" name="Footer Placeholder 7">
            <a:extLst>
              <a:ext uri="{FF2B5EF4-FFF2-40B4-BE49-F238E27FC236}">
                <a16:creationId xmlns:a16="http://schemas.microsoft.com/office/drawing/2014/main" id="{219425BE-E5A5-47D7-8115-49D44772CBE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6DCF8D7-EF4C-4C31-8960-A7B077B990B3}"/>
              </a:ext>
            </a:extLst>
          </p:cNvPr>
          <p:cNvSpPr>
            <a:spLocks noGrp="1"/>
          </p:cNvSpPr>
          <p:nvPr>
            <p:ph type="sldNum" sz="quarter" idx="12"/>
          </p:nvPr>
        </p:nvSpPr>
        <p:spPr/>
        <p:txBody>
          <a:bodyPr/>
          <a:lstStyle/>
          <a:p>
            <a:fld id="{3C4EECA0-3CC1-4926-9885-FF403BE3EC1E}" type="slidenum">
              <a:rPr lang="en-GB" smtClean="0"/>
              <a:t>‹#›</a:t>
            </a:fld>
            <a:endParaRPr lang="en-GB"/>
          </a:p>
        </p:txBody>
      </p:sp>
    </p:spTree>
    <p:extLst>
      <p:ext uri="{BB962C8B-B14F-4D97-AF65-F5344CB8AC3E}">
        <p14:creationId xmlns:p14="http://schemas.microsoft.com/office/powerpoint/2010/main" val="634642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1C231-47D8-49CC-A600-BAD9AC33C2B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651D7BF-7069-4F82-A7CD-6137FB143D5E}"/>
              </a:ext>
            </a:extLst>
          </p:cNvPr>
          <p:cNvSpPr>
            <a:spLocks noGrp="1"/>
          </p:cNvSpPr>
          <p:nvPr>
            <p:ph type="dt" sz="half" idx="10"/>
          </p:nvPr>
        </p:nvSpPr>
        <p:spPr/>
        <p:txBody>
          <a:bodyPr/>
          <a:lstStyle/>
          <a:p>
            <a:fld id="{967D7378-FF57-479F-AFC1-CB2467655163}" type="datetimeFigureOut">
              <a:rPr lang="en-GB" smtClean="0"/>
              <a:t>07/02/2022</a:t>
            </a:fld>
            <a:endParaRPr lang="en-GB"/>
          </a:p>
        </p:txBody>
      </p:sp>
      <p:sp>
        <p:nvSpPr>
          <p:cNvPr id="4" name="Footer Placeholder 3">
            <a:extLst>
              <a:ext uri="{FF2B5EF4-FFF2-40B4-BE49-F238E27FC236}">
                <a16:creationId xmlns:a16="http://schemas.microsoft.com/office/drawing/2014/main" id="{2FC5D62F-863B-44E0-AD9F-7AB4137757B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85A8FD5-F46A-453D-B506-F0B564449908}"/>
              </a:ext>
            </a:extLst>
          </p:cNvPr>
          <p:cNvSpPr>
            <a:spLocks noGrp="1"/>
          </p:cNvSpPr>
          <p:nvPr>
            <p:ph type="sldNum" sz="quarter" idx="12"/>
          </p:nvPr>
        </p:nvSpPr>
        <p:spPr/>
        <p:txBody>
          <a:bodyPr/>
          <a:lstStyle/>
          <a:p>
            <a:fld id="{3C4EECA0-3CC1-4926-9885-FF403BE3EC1E}" type="slidenum">
              <a:rPr lang="en-GB" smtClean="0"/>
              <a:t>‹#›</a:t>
            </a:fld>
            <a:endParaRPr lang="en-GB"/>
          </a:p>
        </p:txBody>
      </p:sp>
    </p:spTree>
    <p:extLst>
      <p:ext uri="{BB962C8B-B14F-4D97-AF65-F5344CB8AC3E}">
        <p14:creationId xmlns:p14="http://schemas.microsoft.com/office/powerpoint/2010/main" val="26048752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5AE2E0-CFB8-4944-B73D-BDB06BC0238C}"/>
              </a:ext>
            </a:extLst>
          </p:cNvPr>
          <p:cNvSpPr>
            <a:spLocks noGrp="1"/>
          </p:cNvSpPr>
          <p:nvPr>
            <p:ph type="dt" sz="half" idx="10"/>
          </p:nvPr>
        </p:nvSpPr>
        <p:spPr/>
        <p:txBody>
          <a:bodyPr/>
          <a:lstStyle/>
          <a:p>
            <a:fld id="{967D7378-FF57-479F-AFC1-CB2467655163}" type="datetimeFigureOut">
              <a:rPr lang="en-GB" smtClean="0"/>
              <a:t>07/02/2022</a:t>
            </a:fld>
            <a:endParaRPr lang="en-GB"/>
          </a:p>
        </p:txBody>
      </p:sp>
      <p:sp>
        <p:nvSpPr>
          <p:cNvPr id="3" name="Footer Placeholder 2">
            <a:extLst>
              <a:ext uri="{FF2B5EF4-FFF2-40B4-BE49-F238E27FC236}">
                <a16:creationId xmlns:a16="http://schemas.microsoft.com/office/drawing/2014/main" id="{A0596DB1-A0CA-41D7-8F27-ACC25D303EE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61E2FFB-A117-4E27-A54E-5F59DF028C52}"/>
              </a:ext>
            </a:extLst>
          </p:cNvPr>
          <p:cNvSpPr>
            <a:spLocks noGrp="1"/>
          </p:cNvSpPr>
          <p:nvPr>
            <p:ph type="sldNum" sz="quarter" idx="12"/>
          </p:nvPr>
        </p:nvSpPr>
        <p:spPr/>
        <p:txBody>
          <a:bodyPr/>
          <a:lstStyle/>
          <a:p>
            <a:fld id="{3C4EECA0-3CC1-4926-9885-FF403BE3EC1E}" type="slidenum">
              <a:rPr lang="en-GB" smtClean="0"/>
              <a:t>‹#›</a:t>
            </a:fld>
            <a:endParaRPr lang="en-GB"/>
          </a:p>
        </p:txBody>
      </p:sp>
    </p:spTree>
    <p:extLst>
      <p:ext uri="{BB962C8B-B14F-4D97-AF65-F5344CB8AC3E}">
        <p14:creationId xmlns:p14="http://schemas.microsoft.com/office/powerpoint/2010/main" val="38429770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D3656-240A-4B74-A5E0-59D0700FC2C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2C443D1-83F1-483D-996C-292E8736A2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64A659F-98A5-4382-8901-7A02403999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2794A39-A340-4B98-BFB1-1895ED945897}"/>
              </a:ext>
            </a:extLst>
          </p:cNvPr>
          <p:cNvSpPr>
            <a:spLocks noGrp="1"/>
          </p:cNvSpPr>
          <p:nvPr>
            <p:ph type="dt" sz="half" idx="10"/>
          </p:nvPr>
        </p:nvSpPr>
        <p:spPr/>
        <p:txBody>
          <a:bodyPr/>
          <a:lstStyle/>
          <a:p>
            <a:fld id="{967D7378-FF57-479F-AFC1-CB2467655163}" type="datetimeFigureOut">
              <a:rPr lang="en-GB" smtClean="0"/>
              <a:t>07/02/2022</a:t>
            </a:fld>
            <a:endParaRPr lang="en-GB"/>
          </a:p>
        </p:txBody>
      </p:sp>
      <p:sp>
        <p:nvSpPr>
          <p:cNvPr id="6" name="Footer Placeholder 5">
            <a:extLst>
              <a:ext uri="{FF2B5EF4-FFF2-40B4-BE49-F238E27FC236}">
                <a16:creationId xmlns:a16="http://schemas.microsoft.com/office/drawing/2014/main" id="{DFC02C4E-6EA7-457F-8D55-DEDA510C605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E038765-37EF-45FE-B9EB-A7E1EA2CF58C}"/>
              </a:ext>
            </a:extLst>
          </p:cNvPr>
          <p:cNvSpPr>
            <a:spLocks noGrp="1"/>
          </p:cNvSpPr>
          <p:nvPr>
            <p:ph type="sldNum" sz="quarter" idx="12"/>
          </p:nvPr>
        </p:nvSpPr>
        <p:spPr/>
        <p:txBody>
          <a:bodyPr/>
          <a:lstStyle/>
          <a:p>
            <a:fld id="{3C4EECA0-3CC1-4926-9885-FF403BE3EC1E}" type="slidenum">
              <a:rPr lang="en-GB" smtClean="0"/>
              <a:t>‹#›</a:t>
            </a:fld>
            <a:endParaRPr lang="en-GB"/>
          </a:p>
        </p:txBody>
      </p:sp>
    </p:spTree>
    <p:extLst>
      <p:ext uri="{BB962C8B-B14F-4D97-AF65-F5344CB8AC3E}">
        <p14:creationId xmlns:p14="http://schemas.microsoft.com/office/powerpoint/2010/main" val="26205356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75A7E-4253-496D-8AD2-BA5B07FDDE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AA9F661-71C9-4CFA-9D48-D6D709BC70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4015AFC-FA2A-4C56-9714-F8A926006B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3A3CDA8-568A-4949-A78A-6AEF627694D3}"/>
              </a:ext>
            </a:extLst>
          </p:cNvPr>
          <p:cNvSpPr>
            <a:spLocks noGrp="1"/>
          </p:cNvSpPr>
          <p:nvPr>
            <p:ph type="dt" sz="half" idx="10"/>
          </p:nvPr>
        </p:nvSpPr>
        <p:spPr/>
        <p:txBody>
          <a:bodyPr/>
          <a:lstStyle/>
          <a:p>
            <a:fld id="{967D7378-FF57-479F-AFC1-CB2467655163}" type="datetimeFigureOut">
              <a:rPr lang="en-GB" smtClean="0"/>
              <a:t>07/02/2022</a:t>
            </a:fld>
            <a:endParaRPr lang="en-GB"/>
          </a:p>
        </p:txBody>
      </p:sp>
      <p:sp>
        <p:nvSpPr>
          <p:cNvPr id="6" name="Footer Placeholder 5">
            <a:extLst>
              <a:ext uri="{FF2B5EF4-FFF2-40B4-BE49-F238E27FC236}">
                <a16:creationId xmlns:a16="http://schemas.microsoft.com/office/drawing/2014/main" id="{4D008213-37BB-48FB-965B-A3F12FD48EC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1A1AD08-ADA9-4E8F-9E00-4E6EF308891E}"/>
              </a:ext>
            </a:extLst>
          </p:cNvPr>
          <p:cNvSpPr>
            <a:spLocks noGrp="1"/>
          </p:cNvSpPr>
          <p:nvPr>
            <p:ph type="sldNum" sz="quarter" idx="12"/>
          </p:nvPr>
        </p:nvSpPr>
        <p:spPr/>
        <p:txBody>
          <a:bodyPr/>
          <a:lstStyle/>
          <a:p>
            <a:fld id="{3C4EECA0-3CC1-4926-9885-FF403BE3EC1E}" type="slidenum">
              <a:rPr lang="en-GB" smtClean="0"/>
              <a:t>‹#›</a:t>
            </a:fld>
            <a:endParaRPr lang="en-GB"/>
          </a:p>
        </p:txBody>
      </p:sp>
    </p:spTree>
    <p:extLst>
      <p:ext uri="{BB962C8B-B14F-4D97-AF65-F5344CB8AC3E}">
        <p14:creationId xmlns:p14="http://schemas.microsoft.com/office/powerpoint/2010/main" val="36043447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F66D7-1566-48A6-AEFE-FEAB69A7B50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E65048F-85DE-43B5-967F-0835FBEF2D6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68EE998-6F76-4DE2-AE57-B92D58EBA388}"/>
              </a:ext>
            </a:extLst>
          </p:cNvPr>
          <p:cNvSpPr>
            <a:spLocks noGrp="1"/>
          </p:cNvSpPr>
          <p:nvPr>
            <p:ph type="dt" sz="half" idx="10"/>
          </p:nvPr>
        </p:nvSpPr>
        <p:spPr/>
        <p:txBody>
          <a:bodyPr/>
          <a:lstStyle/>
          <a:p>
            <a:fld id="{967D7378-FF57-479F-AFC1-CB2467655163}" type="datetimeFigureOut">
              <a:rPr lang="en-GB" smtClean="0"/>
              <a:t>07/02/2022</a:t>
            </a:fld>
            <a:endParaRPr lang="en-GB"/>
          </a:p>
        </p:txBody>
      </p:sp>
      <p:sp>
        <p:nvSpPr>
          <p:cNvPr id="5" name="Footer Placeholder 4">
            <a:extLst>
              <a:ext uri="{FF2B5EF4-FFF2-40B4-BE49-F238E27FC236}">
                <a16:creationId xmlns:a16="http://schemas.microsoft.com/office/drawing/2014/main" id="{F87AB2FA-DFBA-4E53-9061-7DA131C8A14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F68138F-0F1E-4E57-9E90-2B5B0B9F0416}"/>
              </a:ext>
            </a:extLst>
          </p:cNvPr>
          <p:cNvSpPr>
            <a:spLocks noGrp="1"/>
          </p:cNvSpPr>
          <p:nvPr>
            <p:ph type="sldNum" sz="quarter" idx="12"/>
          </p:nvPr>
        </p:nvSpPr>
        <p:spPr/>
        <p:txBody>
          <a:bodyPr/>
          <a:lstStyle/>
          <a:p>
            <a:fld id="{3C4EECA0-3CC1-4926-9885-FF403BE3EC1E}" type="slidenum">
              <a:rPr lang="en-GB" smtClean="0"/>
              <a:t>‹#›</a:t>
            </a:fld>
            <a:endParaRPr lang="en-GB"/>
          </a:p>
        </p:txBody>
      </p:sp>
    </p:spTree>
    <p:extLst>
      <p:ext uri="{BB962C8B-B14F-4D97-AF65-F5344CB8AC3E}">
        <p14:creationId xmlns:p14="http://schemas.microsoft.com/office/powerpoint/2010/main" val="28435325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DC85C1C-DF68-4CC9-BA17-A5A33232D9A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74240D1-B3D5-4D6C-B363-8555B63970A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BAECC24-E13D-4DAA-8313-5A11AE1D072A}"/>
              </a:ext>
            </a:extLst>
          </p:cNvPr>
          <p:cNvSpPr>
            <a:spLocks noGrp="1"/>
          </p:cNvSpPr>
          <p:nvPr>
            <p:ph type="dt" sz="half" idx="10"/>
          </p:nvPr>
        </p:nvSpPr>
        <p:spPr/>
        <p:txBody>
          <a:bodyPr/>
          <a:lstStyle/>
          <a:p>
            <a:fld id="{967D7378-FF57-479F-AFC1-CB2467655163}" type="datetimeFigureOut">
              <a:rPr lang="en-GB" smtClean="0"/>
              <a:t>07/02/2022</a:t>
            </a:fld>
            <a:endParaRPr lang="en-GB"/>
          </a:p>
        </p:txBody>
      </p:sp>
      <p:sp>
        <p:nvSpPr>
          <p:cNvPr id="5" name="Footer Placeholder 4">
            <a:extLst>
              <a:ext uri="{FF2B5EF4-FFF2-40B4-BE49-F238E27FC236}">
                <a16:creationId xmlns:a16="http://schemas.microsoft.com/office/drawing/2014/main" id="{6375E7BC-C983-4F0D-B34C-0743D799A0A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DA1EEDB-E914-4AAC-BE62-40602405E28F}"/>
              </a:ext>
            </a:extLst>
          </p:cNvPr>
          <p:cNvSpPr>
            <a:spLocks noGrp="1"/>
          </p:cNvSpPr>
          <p:nvPr>
            <p:ph type="sldNum" sz="quarter" idx="12"/>
          </p:nvPr>
        </p:nvSpPr>
        <p:spPr/>
        <p:txBody>
          <a:bodyPr/>
          <a:lstStyle/>
          <a:p>
            <a:fld id="{3C4EECA0-3CC1-4926-9885-FF403BE3EC1E}" type="slidenum">
              <a:rPr lang="en-GB" smtClean="0"/>
              <a:t>‹#›</a:t>
            </a:fld>
            <a:endParaRPr lang="en-GB"/>
          </a:p>
        </p:txBody>
      </p:sp>
    </p:spTree>
    <p:extLst>
      <p:ext uri="{BB962C8B-B14F-4D97-AF65-F5344CB8AC3E}">
        <p14:creationId xmlns:p14="http://schemas.microsoft.com/office/powerpoint/2010/main" val="18819259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ed section divider">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24FE06CF-33D7-D64E-B6AE-87279FD63A1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11501" y="6151685"/>
            <a:ext cx="1209024" cy="539503"/>
          </a:xfrm>
          <a:prstGeom prst="rect">
            <a:avLst/>
          </a:prstGeom>
        </p:spPr>
      </p:pic>
      <p:sp>
        <p:nvSpPr>
          <p:cNvPr id="10" name="Rectangle 9">
            <a:extLst>
              <a:ext uri="{FF2B5EF4-FFF2-40B4-BE49-F238E27FC236}">
                <a16:creationId xmlns:a16="http://schemas.microsoft.com/office/drawing/2014/main" id="{3B26F77A-8876-8C4C-A983-F811ACB62D0E}"/>
              </a:ext>
            </a:extLst>
          </p:cNvPr>
          <p:cNvSpPr/>
          <p:nvPr userDrawn="1"/>
        </p:nvSpPr>
        <p:spPr>
          <a:xfrm>
            <a:off x="1" y="897415"/>
            <a:ext cx="12191999" cy="50874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Content Placeholder 2">
            <a:extLst>
              <a:ext uri="{FF2B5EF4-FFF2-40B4-BE49-F238E27FC236}">
                <a16:creationId xmlns:a16="http://schemas.microsoft.com/office/drawing/2014/main" id="{F702666E-A16C-A749-8257-A92DD0BBB7A6}"/>
              </a:ext>
            </a:extLst>
          </p:cNvPr>
          <p:cNvSpPr>
            <a:spLocks noGrp="1"/>
          </p:cNvSpPr>
          <p:nvPr>
            <p:ph idx="11" hasCustomPrompt="1"/>
          </p:nvPr>
        </p:nvSpPr>
        <p:spPr>
          <a:xfrm>
            <a:off x="371475" y="897415"/>
            <a:ext cx="5364000" cy="5079441"/>
          </a:xfrm>
          <a:prstGeom prst="rect">
            <a:avLst/>
          </a:prstGeom>
        </p:spPr>
        <p:txBody>
          <a:bodyPr lIns="0" tIns="0" rIns="0" bIns="0" anchor="ctr" anchorCtr="0"/>
          <a:lstStyle>
            <a:lvl1pPr marL="0" indent="0">
              <a:spcBef>
                <a:spcPts val="0"/>
              </a:spcBef>
              <a:buNone/>
              <a:defRPr sz="3600" b="1">
                <a:solidFill>
                  <a:schemeClr val="bg1"/>
                </a:solidFill>
              </a:defRPr>
            </a:lvl1pPr>
          </a:lstStyle>
          <a:p>
            <a:pPr lvl="0"/>
            <a:r>
              <a:rPr lang="en-GB" dirty="0"/>
              <a:t>This is a red section divider heading</a:t>
            </a:r>
          </a:p>
        </p:txBody>
      </p:sp>
      <p:sp>
        <p:nvSpPr>
          <p:cNvPr id="15" name="Picture Placeholder 14">
            <a:extLst>
              <a:ext uri="{FF2B5EF4-FFF2-40B4-BE49-F238E27FC236}">
                <a16:creationId xmlns:a16="http://schemas.microsoft.com/office/drawing/2014/main" id="{9746BAC3-1356-9840-8D39-CA3051F0438B}"/>
              </a:ext>
            </a:extLst>
          </p:cNvPr>
          <p:cNvSpPr>
            <a:spLocks noGrp="1"/>
          </p:cNvSpPr>
          <p:nvPr>
            <p:ph type="pic" sz="quarter" idx="10" hasCustomPrompt="1"/>
          </p:nvPr>
        </p:nvSpPr>
        <p:spPr>
          <a:xfrm>
            <a:off x="6096000" y="899819"/>
            <a:ext cx="6095997" cy="5085055"/>
          </a:xfrm>
          <a:prstGeom prst="rect">
            <a:avLst/>
          </a:prstGeom>
          <a:solidFill>
            <a:schemeClr val="tx1">
              <a:lumMod val="50000"/>
              <a:lumOff val="50000"/>
            </a:schemeClr>
          </a:solidFill>
        </p:spPr>
        <p:txBody>
          <a:bodyPr wrap="none" lIns="0" tIns="0" rIns="0" bIns="0" anchor="ctr" anchorCtr="0"/>
          <a:lstStyle>
            <a:lvl1pPr marL="0" indent="0" algn="ctr">
              <a:spcBef>
                <a:spcPts val="0"/>
              </a:spcBef>
              <a:buNone/>
              <a:defRPr sz="2000">
                <a:solidFill>
                  <a:schemeClr val="bg1"/>
                </a:solidFill>
              </a:defRPr>
            </a:lvl1pPr>
          </a:lstStyle>
          <a:p>
            <a:r>
              <a:rPr lang="en-GB" dirty="0"/>
              <a:t>Click here to insert a picture </a:t>
            </a:r>
          </a:p>
          <a:p>
            <a:r>
              <a:rPr lang="en-GB" dirty="0"/>
              <a:t>or to delete this placeholder</a:t>
            </a:r>
          </a:p>
        </p:txBody>
      </p:sp>
      <p:sp>
        <p:nvSpPr>
          <p:cNvPr id="12" name="Content Placeholder 2">
            <a:extLst>
              <a:ext uri="{FF2B5EF4-FFF2-40B4-BE49-F238E27FC236}">
                <a16:creationId xmlns:a16="http://schemas.microsoft.com/office/drawing/2014/main" id="{B88752A5-431E-D44D-8C5A-C90555B9CEEF}"/>
              </a:ext>
            </a:extLst>
          </p:cNvPr>
          <p:cNvSpPr>
            <a:spLocks noGrp="1"/>
          </p:cNvSpPr>
          <p:nvPr>
            <p:ph idx="12" hasCustomPrompt="1"/>
          </p:nvPr>
        </p:nvSpPr>
        <p:spPr>
          <a:xfrm>
            <a:off x="371475" y="0"/>
            <a:ext cx="11449049" cy="897415"/>
          </a:xfrm>
          <a:prstGeom prst="rect">
            <a:avLst/>
          </a:prstGeom>
        </p:spPr>
        <p:txBody>
          <a:bodyPr lIns="0" tIns="0" rIns="0" bIns="0" anchor="ctr" anchorCtr="0"/>
          <a:lstStyle>
            <a:lvl1pPr marL="0" indent="0">
              <a:spcBef>
                <a:spcPts val="0"/>
              </a:spcBef>
              <a:buNone/>
              <a:defRPr sz="3000" b="1">
                <a:solidFill>
                  <a:schemeClr val="tx1"/>
                </a:solidFill>
              </a:defRPr>
            </a:lvl1pPr>
          </a:lstStyle>
          <a:p>
            <a:pPr lvl="0"/>
            <a:r>
              <a:rPr lang="en-GB" dirty="0"/>
              <a:t>Repeat the overall presentation title here</a:t>
            </a:r>
          </a:p>
        </p:txBody>
      </p:sp>
    </p:spTree>
    <p:extLst>
      <p:ext uri="{BB962C8B-B14F-4D97-AF65-F5344CB8AC3E}">
        <p14:creationId xmlns:p14="http://schemas.microsoft.com/office/powerpoint/2010/main" val="2177109023"/>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ed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05F545A-BC84-2742-BAFC-82147DD725F2}"/>
              </a:ext>
            </a:extLst>
          </p:cNvPr>
          <p:cNvSpPr/>
          <p:nvPr userDrawn="1"/>
        </p:nvSpPr>
        <p:spPr>
          <a:xfrm>
            <a:off x="0" y="897417"/>
            <a:ext cx="12191999" cy="508745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Graphic 8">
            <a:extLst>
              <a:ext uri="{FF2B5EF4-FFF2-40B4-BE49-F238E27FC236}">
                <a16:creationId xmlns:a16="http://schemas.microsoft.com/office/drawing/2014/main" id="{24FE06CF-33D7-D64E-B6AE-87279FD63A1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11501" y="6151685"/>
            <a:ext cx="1209024" cy="539503"/>
          </a:xfrm>
          <a:prstGeom prst="rect">
            <a:avLst/>
          </a:prstGeom>
        </p:spPr>
      </p:pic>
      <p:sp>
        <p:nvSpPr>
          <p:cNvPr id="11" name="Content Placeholder 2">
            <a:extLst>
              <a:ext uri="{FF2B5EF4-FFF2-40B4-BE49-F238E27FC236}">
                <a16:creationId xmlns:a16="http://schemas.microsoft.com/office/drawing/2014/main" id="{CC6FFD08-E0E2-4B43-820D-C5A178E6983F}"/>
              </a:ext>
            </a:extLst>
          </p:cNvPr>
          <p:cNvSpPr>
            <a:spLocks noGrp="1"/>
          </p:cNvSpPr>
          <p:nvPr>
            <p:ph idx="1" hasCustomPrompt="1"/>
          </p:nvPr>
        </p:nvSpPr>
        <p:spPr>
          <a:xfrm>
            <a:off x="371475" y="1273175"/>
            <a:ext cx="5364000" cy="524770"/>
          </a:xfrm>
          <a:prstGeom prst="rect">
            <a:avLst/>
          </a:prstGeom>
        </p:spPr>
        <p:txBody>
          <a:bodyPr lIns="0" tIns="0" rIns="0" bIns="0"/>
          <a:lstStyle>
            <a:lvl1pPr>
              <a:buNone/>
              <a:defRPr sz="2200" b="1">
                <a:solidFill>
                  <a:schemeClr val="accent1"/>
                </a:solidFill>
              </a:defRPr>
            </a:lvl1pPr>
          </a:lstStyle>
          <a:p>
            <a:pPr lvl="0"/>
            <a:r>
              <a:rPr lang="en-GB" dirty="0"/>
              <a:t>This is a red slide subheading</a:t>
            </a:r>
          </a:p>
        </p:txBody>
      </p:sp>
      <p:sp>
        <p:nvSpPr>
          <p:cNvPr id="16" name="Rectangle 15">
            <a:extLst>
              <a:ext uri="{FF2B5EF4-FFF2-40B4-BE49-F238E27FC236}">
                <a16:creationId xmlns:a16="http://schemas.microsoft.com/office/drawing/2014/main" id="{676432AE-40A8-9749-A20C-2D5325362077}"/>
              </a:ext>
            </a:extLst>
          </p:cNvPr>
          <p:cNvSpPr/>
          <p:nvPr userDrawn="1"/>
        </p:nvSpPr>
        <p:spPr>
          <a:xfrm>
            <a:off x="-1" y="-180"/>
            <a:ext cx="12191999" cy="90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Content Placeholder 2">
            <a:extLst>
              <a:ext uri="{FF2B5EF4-FFF2-40B4-BE49-F238E27FC236}">
                <a16:creationId xmlns:a16="http://schemas.microsoft.com/office/drawing/2014/main" id="{F702666E-A16C-A749-8257-A92DD0BBB7A6}"/>
              </a:ext>
            </a:extLst>
          </p:cNvPr>
          <p:cNvSpPr>
            <a:spLocks noGrp="1"/>
          </p:cNvSpPr>
          <p:nvPr>
            <p:ph idx="11" hasCustomPrompt="1"/>
          </p:nvPr>
        </p:nvSpPr>
        <p:spPr>
          <a:xfrm>
            <a:off x="371472" y="-2582"/>
            <a:ext cx="11449051" cy="899999"/>
          </a:xfrm>
          <a:prstGeom prst="rect">
            <a:avLst/>
          </a:prstGeom>
        </p:spPr>
        <p:txBody>
          <a:bodyPr lIns="0" tIns="0" rIns="0" bIns="0" anchor="ctr" anchorCtr="0"/>
          <a:lstStyle>
            <a:lvl1pPr>
              <a:buNone/>
              <a:defRPr sz="3000" b="1">
                <a:solidFill>
                  <a:schemeClr val="bg1"/>
                </a:solidFill>
              </a:defRPr>
            </a:lvl1pPr>
          </a:lstStyle>
          <a:p>
            <a:pPr lvl="0"/>
            <a:r>
              <a:rPr lang="en-GB" dirty="0"/>
              <a:t>This is a red slide heading</a:t>
            </a:r>
          </a:p>
        </p:txBody>
      </p:sp>
      <p:sp>
        <p:nvSpPr>
          <p:cNvPr id="20" name="Text Placeholder 19">
            <a:extLst>
              <a:ext uri="{FF2B5EF4-FFF2-40B4-BE49-F238E27FC236}">
                <a16:creationId xmlns:a16="http://schemas.microsoft.com/office/drawing/2014/main" id="{47272D9D-609C-5740-BC74-E982B90A25FB}"/>
              </a:ext>
            </a:extLst>
          </p:cNvPr>
          <p:cNvSpPr>
            <a:spLocks noGrp="1"/>
          </p:cNvSpPr>
          <p:nvPr>
            <p:ph type="body" sz="quarter" idx="12" hasCustomPrompt="1"/>
          </p:nvPr>
        </p:nvSpPr>
        <p:spPr>
          <a:xfrm>
            <a:off x="371475" y="1797946"/>
            <a:ext cx="5364000" cy="3826568"/>
          </a:xfrm>
          <a:prstGeom prst="rect">
            <a:avLst/>
          </a:prstGeom>
        </p:spPr>
        <p:txBody>
          <a:bodyPr lIns="0" tIns="0" rIns="0" bIns="0"/>
          <a:lstStyle>
            <a:lvl1pPr marL="180000" indent="-180000">
              <a:lnSpc>
                <a:spcPct val="100000"/>
              </a:lnSpc>
              <a:spcBef>
                <a:spcPts val="0"/>
              </a:spcBef>
              <a:spcAft>
                <a:spcPts val="1000"/>
              </a:spcAft>
              <a:buClr>
                <a:schemeClr val="accent1"/>
              </a:buClr>
              <a:defRPr sz="2200"/>
            </a:lvl1pPr>
            <a:lvl2pPr marL="360000" indent="-180000">
              <a:spcBef>
                <a:spcPts val="0"/>
              </a:spcBef>
              <a:spcAft>
                <a:spcPts val="1000"/>
              </a:spcAft>
              <a:buClr>
                <a:schemeClr val="tx1">
                  <a:lumMod val="50000"/>
                  <a:lumOff val="50000"/>
                </a:schemeClr>
              </a:buClr>
              <a:defRPr sz="2200"/>
            </a:lvl2pPr>
            <a:lvl3pPr>
              <a:defRPr sz="2200"/>
            </a:lvl3pPr>
            <a:lvl4pPr>
              <a:defRPr sz="2200"/>
            </a:lvl4pPr>
            <a:lvl5pPr>
              <a:defRPr sz="2200"/>
            </a:lvl5pPr>
          </a:lstStyle>
          <a:p>
            <a:pPr lvl="0"/>
            <a:r>
              <a:rPr lang="en-GB" dirty="0"/>
              <a:t>This is a bullet</a:t>
            </a:r>
          </a:p>
          <a:p>
            <a:pPr lvl="1"/>
            <a:r>
              <a:rPr lang="en-GB" dirty="0"/>
              <a:t>This is a sub-bullet (never go lower than sub-bullets)</a:t>
            </a:r>
          </a:p>
        </p:txBody>
      </p:sp>
      <p:sp>
        <p:nvSpPr>
          <p:cNvPr id="21" name="Picture Placeholder 14">
            <a:extLst>
              <a:ext uri="{FF2B5EF4-FFF2-40B4-BE49-F238E27FC236}">
                <a16:creationId xmlns:a16="http://schemas.microsoft.com/office/drawing/2014/main" id="{67BA9915-1284-304B-AE17-F19C5BA3D9E3}"/>
              </a:ext>
            </a:extLst>
          </p:cNvPr>
          <p:cNvSpPr>
            <a:spLocks noGrp="1"/>
          </p:cNvSpPr>
          <p:nvPr>
            <p:ph type="pic" sz="quarter" idx="10" hasCustomPrompt="1"/>
          </p:nvPr>
        </p:nvSpPr>
        <p:spPr>
          <a:xfrm>
            <a:off x="6096000" y="899819"/>
            <a:ext cx="6095997" cy="5085055"/>
          </a:xfrm>
          <a:prstGeom prst="rect">
            <a:avLst/>
          </a:prstGeom>
          <a:solidFill>
            <a:schemeClr val="tx1">
              <a:lumMod val="50000"/>
              <a:lumOff val="50000"/>
            </a:schemeClr>
          </a:solidFill>
        </p:spPr>
        <p:txBody>
          <a:bodyPr wrap="none" lIns="0" tIns="0" rIns="0" bIns="0" anchor="ctr" anchorCtr="0"/>
          <a:lstStyle>
            <a:lvl1pPr marL="0" indent="0" algn="ctr">
              <a:spcBef>
                <a:spcPts val="0"/>
              </a:spcBef>
              <a:buNone/>
              <a:defRPr sz="2000">
                <a:solidFill>
                  <a:schemeClr val="bg1"/>
                </a:solidFill>
              </a:defRPr>
            </a:lvl1pPr>
          </a:lstStyle>
          <a:p>
            <a:r>
              <a:rPr lang="en-GB" dirty="0"/>
              <a:t>Click here to insert a picture </a:t>
            </a:r>
          </a:p>
          <a:p>
            <a:r>
              <a:rPr lang="en-GB" dirty="0"/>
              <a:t>or to delete this placeholder</a:t>
            </a:r>
          </a:p>
        </p:txBody>
      </p:sp>
    </p:spTree>
    <p:extLst>
      <p:ext uri="{BB962C8B-B14F-4D97-AF65-F5344CB8AC3E}">
        <p14:creationId xmlns:p14="http://schemas.microsoft.com/office/powerpoint/2010/main" val="41198798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range section divider">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24FE06CF-33D7-D64E-B6AE-87279FD63A1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11501" y="6151685"/>
            <a:ext cx="1209024" cy="539503"/>
          </a:xfrm>
          <a:prstGeom prst="rect">
            <a:avLst/>
          </a:prstGeom>
        </p:spPr>
      </p:pic>
      <p:sp>
        <p:nvSpPr>
          <p:cNvPr id="10" name="Rectangle 9">
            <a:extLst>
              <a:ext uri="{FF2B5EF4-FFF2-40B4-BE49-F238E27FC236}">
                <a16:creationId xmlns:a16="http://schemas.microsoft.com/office/drawing/2014/main" id="{3B26F77A-8876-8C4C-A983-F811ACB62D0E}"/>
              </a:ext>
            </a:extLst>
          </p:cNvPr>
          <p:cNvSpPr/>
          <p:nvPr userDrawn="1"/>
        </p:nvSpPr>
        <p:spPr>
          <a:xfrm>
            <a:off x="1" y="897415"/>
            <a:ext cx="12191999" cy="50874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Content Placeholder 2">
            <a:extLst>
              <a:ext uri="{FF2B5EF4-FFF2-40B4-BE49-F238E27FC236}">
                <a16:creationId xmlns:a16="http://schemas.microsoft.com/office/drawing/2014/main" id="{F702666E-A16C-A749-8257-A92DD0BBB7A6}"/>
              </a:ext>
            </a:extLst>
          </p:cNvPr>
          <p:cNvSpPr>
            <a:spLocks noGrp="1"/>
          </p:cNvSpPr>
          <p:nvPr>
            <p:ph idx="11" hasCustomPrompt="1"/>
          </p:nvPr>
        </p:nvSpPr>
        <p:spPr>
          <a:xfrm>
            <a:off x="371475" y="897415"/>
            <a:ext cx="5364000" cy="5079441"/>
          </a:xfrm>
          <a:prstGeom prst="rect">
            <a:avLst/>
          </a:prstGeom>
        </p:spPr>
        <p:txBody>
          <a:bodyPr lIns="0" tIns="0" rIns="0" bIns="0" anchor="ctr" anchorCtr="0"/>
          <a:lstStyle>
            <a:lvl1pPr marL="0" indent="0">
              <a:spcBef>
                <a:spcPts val="0"/>
              </a:spcBef>
              <a:buNone/>
              <a:defRPr sz="3600" b="1">
                <a:solidFill>
                  <a:schemeClr val="bg1"/>
                </a:solidFill>
              </a:defRPr>
            </a:lvl1pPr>
          </a:lstStyle>
          <a:p>
            <a:pPr lvl="0"/>
            <a:r>
              <a:rPr lang="en-GB" dirty="0"/>
              <a:t>This is an orange red section divider heading</a:t>
            </a:r>
          </a:p>
        </p:txBody>
      </p:sp>
      <p:sp>
        <p:nvSpPr>
          <p:cNvPr id="12" name="Content Placeholder 2">
            <a:extLst>
              <a:ext uri="{FF2B5EF4-FFF2-40B4-BE49-F238E27FC236}">
                <a16:creationId xmlns:a16="http://schemas.microsoft.com/office/drawing/2014/main" id="{B88752A5-431E-D44D-8C5A-C90555B9CEEF}"/>
              </a:ext>
            </a:extLst>
          </p:cNvPr>
          <p:cNvSpPr>
            <a:spLocks noGrp="1"/>
          </p:cNvSpPr>
          <p:nvPr>
            <p:ph idx="12" hasCustomPrompt="1"/>
          </p:nvPr>
        </p:nvSpPr>
        <p:spPr>
          <a:xfrm>
            <a:off x="371469" y="0"/>
            <a:ext cx="11449055" cy="897415"/>
          </a:xfrm>
          <a:prstGeom prst="rect">
            <a:avLst/>
          </a:prstGeom>
        </p:spPr>
        <p:txBody>
          <a:bodyPr lIns="0" tIns="0" rIns="0" bIns="0" anchor="ctr" anchorCtr="0"/>
          <a:lstStyle>
            <a:lvl1pPr marL="0" indent="0">
              <a:spcBef>
                <a:spcPts val="0"/>
              </a:spcBef>
              <a:buNone/>
              <a:defRPr sz="3000" b="1">
                <a:solidFill>
                  <a:schemeClr val="tx1"/>
                </a:solidFill>
              </a:defRPr>
            </a:lvl1pPr>
          </a:lstStyle>
          <a:p>
            <a:pPr lvl="0"/>
            <a:r>
              <a:rPr lang="en-GB" dirty="0"/>
              <a:t>Repeat the overall presentation title here</a:t>
            </a:r>
          </a:p>
        </p:txBody>
      </p:sp>
      <p:sp>
        <p:nvSpPr>
          <p:cNvPr id="14" name="Picture Placeholder 14">
            <a:extLst>
              <a:ext uri="{FF2B5EF4-FFF2-40B4-BE49-F238E27FC236}">
                <a16:creationId xmlns:a16="http://schemas.microsoft.com/office/drawing/2014/main" id="{C8E82886-8AC6-D744-9630-02FA1E40E342}"/>
              </a:ext>
            </a:extLst>
          </p:cNvPr>
          <p:cNvSpPr>
            <a:spLocks noGrp="1"/>
          </p:cNvSpPr>
          <p:nvPr>
            <p:ph type="pic" sz="quarter" idx="10" hasCustomPrompt="1"/>
          </p:nvPr>
        </p:nvSpPr>
        <p:spPr>
          <a:xfrm>
            <a:off x="6096000" y="899819"/>
            <a:ext cx="6095997" cy="5085055"/>
          </a:xfrm>
          <a:prstGeom prst="rect">
            <a:avLst/>
          </a:prstGeom>
          <a:solidFill>
            <a:schemeClr val="tx1">
              <a:lumMod val="50000"/>
              <a:lumOff val="50000"/>
            </a:schemeClr>
          </a:solidFill>
        </p:spPr>
        <p:txBody>
          <a:bodyPr wrap="none" lIns="0" tIns="0" rIns="0" bIns="0" anchor="ctr" anchorCtr="0"/>
          <a:lstStyle>
            <a:lvl1pPr marL="0" indent="0" algn="ctr">
              <a:spcBef>
                <a:spcPts val="0"/>
              </a:spcBef>
              <a:buNone/>
              <a:defRPr sz="2000">
                <a:solidFill>
                  <a:schemeClr val="bg1"/>
                </a:solidFill>
              </a:defRPr>
            </a:lvl1pPr>
          </a:lstStyle>
          <a:p>
            <a:r>
              <a:rPr lang="en-GB" dirty="0"/>
              <a:t>Click here to insert a picture </a:t>
            </a:r>
          </a:p>
          <a:p>
            <a:r>
              <a:rPr lang="en-GB" dirty="0"/>
              <a:t>or to delete this placeholder</a:t>
            </a:r>
          </a:p>
        </p:txBody>
      </p:sp>
    </p:spTree>
    <p:extLst>
      <p:ext uri="{BB962C8B-B14F-4D97-AF65-F5344CB8AC3E}">
        <p14:creationId xmlns:p14="http://schemas.microsoft.com/office/powerpoint/2010/main" val="7211550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rang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05F545A-BC84-2742-BAFC-82147DD725F2}"/>
              </a:ext>
            </a:extLst>
          </p:cNvPr>
          <p:cNvSpPr/>
          <p:nvPr userDrawn="1"/>
        </p:nvSpPr>
        <p:spPr>
          <a:xfrm>
            <a:off x="1" y="897417"/>
            <a:ext cx="12191996" cy="508745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Graphic 8">
            <a:extLst>
              <a:ext uri="{FF2B5EF4-FFF2-40B4-BE49-F238E27FC236}">
                <a16:creationId xmlns:a16="http://schemas.microsoft.com/office/drawing/2014/main" id="{24FE06CF-33D7-D64E-B6AE-87279FD63A1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11501" y="6151685"/>
            <a:ext cx="1209024" cy="539503"/>
          </a:xfrm>
          <a:prstGeom prst="rect">
            <a:avLst/>
          </a:prstGeom>
        </p:spPr>
      </p:pic>
      <p:sp>
        <p:nvSpPr>
          <p:cNvPr id="11" name="Content Placeholder 2">
            <a:extLst>
              <a:ext uri="{FF2B5EF4-FFF2-40B4-BE49-F238E27FC236}">
                <a16:creationId xmlns:a16="http://schemas.microsoft.com/office/drawing/2014/main" id="{CC6FFD08-E0E2-4B43-820D-C5A178E6983F}"/>
              </a:ext>
            </a:extLst>
          </p:cNvPr>
          <p:cNvSpPr>
            <a:spLocks noGrp="1"/>
          </p:cNvSpPr>
          <p:nvPr>
            <p:ph idx="1" hasCustomPrompt="1"/>
          </p:nvPr>
        </p:nvSpPr>
        <p:spPr>
          <a:xfrm>
            <a:off x="371475" y="1273175"/>
            <a:ext cx="5364000" cy="524770"/>
          </a:xfrm>
          <a:prstGeom prst="rect">
            <a:avLst/>
          </a:prstGeom>
        </p:spPr>
        <p:txBody>
          <a:bodyPr lIns="0" tIns="0" rIns="0" bIns="0"/>
          <a:lstStyle>
            <a:lvl1pPr>
              <a:buNone/>
              <a:defRPr sz="2200" b="1">
                <a:solidFill>
                  <a:schemeClr val="accent2"/>
                </a:solidFill>
              </a:defRPr>
            </a:lvl1pPr>
          </a:lstStyle>
          <a:p>
            <a:pPr lvl="0"/>
            <a:r>
              <a:rPr lang="en-GB" dirty="0"/>
              <a:t>This is an orange slide subheading</a:t>
            </a:r>
          </a:p>
        </p:txBody>
      </p:sp>
      <p:sp>
        <p:nvSpPr>
          <p:cNvPr id="16" name="Rectangle 15">
            <a:extLst>
              <a:ext uri="{FF2B5EF4-FFF2-40B4-BE49-F238E27FC236}">
                <a16:creationId xmlns:a16="http://schemas.microsoft.com/office/drawing/2014/main" id="{676432AE-40A8-9749-A20C-2D5325362077}"/>
              </a:ext>
            </a:extLst>
          </p:cNvPr>
          <p:cNvSpPr/>
          <p:nvPr userDrawn="1"/>
        </p:nvSpPr>
        <p:spPr>
          <a:xfrm>
            <a:off x="-1" y="-180"/>
            <a:ext cx="12191999" cy="90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Content Placeholder 2">
            <a:extLst>
              <a:ext uri="{FF2B5EF4-FFF2-40B4-BE49-F238E27FC236}">
                <a16:creationId xmlns:a16="http://schemas.microsoft.com/office/drawing/2014/main" id="{F702666E-A16C-A749-8257-A92DD0BBB7A6}"/>
              </a:ext>
            </a:extLst>
          </p:cNvPr>
          <p:cNvSpPr>
            <a:spLocks noGrp="1"/>
          </p:cNvSpPr>
          <p:nvPr>
            <p:ph idx="11" hasCustomPrompt="1"/>
          </p:nvPr>
        </p:nvSpPr>
        <p:spPr>
          <a:xfrm>
            <a:off x="371472" y="-2582"/>
            <a:ext cx="11449051" cy="899999"/>
          </a:xfrm>
          <a:prstGeom prst="rect">
            <a:avLst/>
          </a:prstGeom>
        </p:spPr>
        <p:txBody>
          <a:bodyPr lIns="0" tIns="0" rIns="0" bIns="0" anchor="ctr" anchorCtr="0"/>
          <a:lstStyle>
            <a:lvl1pPr>
              <a:buNone/>
              <a:defRPr sz="3000" b="1">
                <a:solidFill>
                  <a:schemeClr val="bg1"/>
                </a:solidFill>
              </a:defRPr>
            </a:lvl1pPr>
          </a:lstStyle>
          <a:p>
            <a:pPr lvl="0"/>
            <a:r>
              <a:rPr lang="en-GB" dirty="0"/>
              <a:t>This is an orange slide heading</a:t>
            </a:r>
          </a:p>
        </p:txBody>
      </p:sp>
      <p:sp>
        <p:nvSpPr>
          <p:cNvPr id="20" name="Text Placeholder 19">
            <a:extLst>
              <a:ext uri="{FF2B5EF4-FFF2-40B4-BE49-F238E27FC236}">
                <a16:creationId xmlns:a16="http://schemas.microsoft.com/office/drawing/2014/main" id="{47272D9D-609C-5740-BC74-E982B90A25FB}"/>
              </a:ext>
            </a:extLst>
          </p:cNvPr>
          <p:cNvSpPr>
            <a:spLocks noGrp="1"/>
          </p:cNvSpPr>
          <p:nvPr>
            <p:ph type="body" sz="quarter" idx="12" hasCustomPrompt="1"/>
          </p:nvPr>
        </p:nvSpPr>
        <p:spPr>
          <a:xfrm>
            <a:off x="371475" y="1797946"/>
            <a:ext cx="5364000" cy="3826568"/>
          </a:xfrm>
          <a:prstGeom prst="rect">
            <a:avLst/>
          </a:prstGeom>
        </p:spPr>
        <p:txBody>
          <a:bodyPr lIns="0" tIns="0" rIns="0" bIns="0"/>
          <a:lstStyle>
            <a:lvl1pPr marL="180000" indent="-180000">
              <a:lnSpc>
                <a:spcPct val="100000"/>
              </a:lnSpc>
              <a:spcBef>
                <a:spcPts val="0"/>
              </a:spcBef>
              <a:spcAft>
                <a:spcPts val="1000"/>
              </a:spcAft>
              <a:buClr>
                <a:schemeClr val="accent2"/>
              </a:buClr>
              <a:defRPr sz="2200"/>
            </a:lvl1pPr>
            <a:lvl2pPr marL="360000" indent="-180000">
              <a:spcBef>
                <a:spcPts val="0"/>
              </a:spcBef>
              <a:spcAft>
                <a:spcPts val="1000"/>
              </a:spcAft>
              <a:buClr>
                <a:schemeClr val="tx1">
                  <a:lumMod val="50000"/>
                  <a:lumOff val="50000"/>
                </a:schemeClr>
              </a:buClr>
              <a:defRPr sz="2200"/>
            </a:lvl2pPr>
            <a:lvl3pPr>
              <a:defRPr sz="2200"/>
            </a:lvl3pPr>
            <a:lvl4pPr>
              <a:defRPr sz="2200"/>
            </a:lvl4pPr>
            <a:lvl5pPr>
              <a:defRPr sz="2200"/>
            </a:lvl5pPr>
          </a:lstStyle>
          <a:p>
            <a:pPr lvl="0"/>
            <a:r>
              <a:rPr lang="en-GB" dirty="0"/>
              <a:t>This is a bullet</a:t>
            </a:r>
          </a:p>
          <a:p>
            <a:pPr lvl="1"/>
            <a:r>
              <a:rPr lang="en-GB" dirty="0"/>
              <a:t>This is a sub-bullet (never go lower than sub-bullets)</a:t>
            </a:r>
          </a:p>
        </p:txBody>
      </p:sp>
      <p:sp>
        <p:nvSpPr>
          <p:cNvPr id="12" name="Picture Placeholder 14">
            <a:extLst>
              <a:ext uri="{FF2B5EF4-FFF2-40B4-BE49-F238E27FC236}">
                <a16:creationId xmlns:a16="http://schemas.microsoft.com/office/drawing/2014/main" id="{C78122F5-ACFB-1F4A-8A2A-EFE033844BDA}"/>
              </a:ext>
            </a:extLst>
          </p:cNvPr>
          <p:cNvSpPr>
            <a:spLocks noGrp="1"/>
          </p:cNvSpPr>
          <p:nvPr>
            <p:ph type="pic" sz="quarter" idx="10" hasCustomPrompt="1"/>
          </p:nvPr>
        </p:nvSpPr>
        <p:spPr>
          <a:xfrm>
            <a:off x="6096000" y="899819"/>
            <a:ext cx="6095997" cy="5085055"/>
          </a:xfrm>
          <a:prstGeom prst="rect">
            <a:avLst/>
          </a:prstGeom>
          <a:solidFill>
            <a:schemeClr val="tx1">
              <a:lumMod val="50000"/>
              <a:lumOff val="50000"/>
            </a:schemeClr>
          </a:solidFill>
        </p:spPr>
        <p:txBody>
          <a:bodyPr wrap="none" lIns="0" tIns="0" rIns="0" bIns="0" anchor="ctr" anchorCtr="0"/>
          <a:lstStyle>
            <a:lvl1pPr marL="0" indent="0" algn="ctr">
              <a:spcBef>
                <a:spcPts val="0"/>
              </a:spcBef>
              <a:buNone/>
              <a:defRPr sz="2000">
                <a:solidFill>
                  <a:schemeClr val="bg1"/>
                </a:solidFill>
              </a:defRPr>
            </a:lvl1pPr>
          </a:lstStyle>
          <a:p>
            <a:r>
              <a:rPr lang="en-GB" dirty="0"/>
              <a:t>Click here to insert a picture </a:t>
            </a:r>
          </a:p>
          <a:p>
            <a:r>
              <a:rPr lang="en-GB" dirty="0"/>
              <a:t>or to delete this placeholder</a:t>
            </a:r>
          </a:p>
        </p:txBody>
      </p:sp>
    </p:spTree>
    <p:extLst>
      <p:ext uri="{BB962C8B-B14F-4D97-AF65-F5344CB8AC3E}">
        <p14:creationId xmlns:p14="http://schemas.microsoft.com/office/powerpoint/2010/main" val="704301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ark blue section divider">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24FE06CF-33D7-D64E-B6AE-87279FD63A1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11501" y="6151685"/>
            <a:ext cx="1209024" cy="539503"/>
          </a:xfrm>
          <a:prstGeom prst="rect">
            <a:avLst/>
          </a:prstGeom>
        </p:spPr>
      </p:pic>
      <p:sp>
        <p:nvSpPr>
          <p:cNvPr id="10" name="Rectangle 9">
            <a:extLst>
              <a:ext uri="{FF2B5EF4-FFF2-40B4-BE49-F238E27FC236}">
                <a16:creationId xmlns:a16="http://schemas.microsoft.com/office/drawing/2014/main" id="{3B26F77A-8876-8C4C-A983-F811ACB62D0E}"/>
              </a:ext>
            </a:extLst>
          </p:cNvPr>
          <p:cNvSpPr/>
          <p:nvPr userDrawn="1"/>
        </p:nvSpPr>
        <p:spPr>
          <a:xfrm>
            <a:off x="1" y="897415"/>
            <a:ext cx="12191999" cy="50874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Content Placeholder 2">
            <a:extLst>
              <a:ext uri="{FF2B5EF4-FFF2-40B4-BE49-F238E27FC236}">
                <a16:creationId xmlns:a16="http://schemas.microsoft.com/office/drawing/2014/main" id="{F702666E-A16C-A749-8257-A92DD0BBB7A6}"/>
              </a:ext>
            </a:extLst>
          </p:cNvPr>
          <p:cNvSpPr>
            <a:spLocks noGrp="1"/>
          </p:cNvSpPr>
          <p:nvPr>
            <p:ph idx="11" hasCustomPrompt="1"/>
          </p:nvPr>
        </p:nvSpPr>
        <p:spPr>
          <a:xfrm>
            <a:off x="371475" y="897415"/>
            <a:ext cx="5364000" cy="5079441"/>
          </a:xfrm>
          <a:prstGeom prst="rect">
            <a:avLst/>
          </a:prstGeom>
        </p:spPr>
        <p:txBody>
          <a:bodyPr lIns="0" tIns="0" rIns="0" bIns="0" anchor="ctr" anchorCtr="0"/>
          <a:lstStyle>
            <a:lvl1pPr marL="0" indent="0">
              <a:spcBef>
                <a:spcPts val="0"/>
              </a:spcBef>
              <a:buNone/>
              <a:defRPr sz="3600" b="1">
                <a:solidFill>
                  <a:schemeClr val="bg1"/>
                </a:solidFill>
              </a:defRPr>
            </a:lvl1pPr>
          </a:lstStyle>
          <a:p>
            <a:pPr lvl="0"/>
            <a:r>
              <a:rPr lang="en-GB" dirty="0"/>
              <a:t>This is a dark blue section divider heading</a:t>
            </a:r>
          </a:p>
        </p:txBody>
      </p:sp>
      <p:sp>
        <p:nvSpPr>
          <p:cNvPr id="12" name="Content Placeholder 2">
            <a:extLst>
              <a:ext uri="{FF2B5EF4-FFF2-40B4-BE49-F238E27FC236}">
                <a16:creationId xmlns:a16="http://schemas.microsoft.com/office/drawing/2014/main" id="{B88752A5-431E-D44D-8C5A-C90555B9CEEF}"/>
              </a:ext>
            </a:extLst>
          </p:cNvPr>
          <p:cNvSpPr>
            <a:spLocks noGrp="1"/>
          </p:cNvSpPr>
          <p:nvPr>
            <p:ph idx="12" hasCustomPrompt="1"/>
          </p:nvPr>
        </p:nvSpPr>
        <p:spPr>
          <a:xfrm>
            <a:off x="371469" y="0"/>
            <a:ext cx="11449055" cy="897415"/>
          </a:xfrm>
          <a:prstGeom prst="rect">
            <a:avLst/>
          </a:prstGeom>
        </p:spPr>
        <p:txBody>
          <a:bodyPr lIns="0" tIns="0" rIns="0" bIns="0" anchor="ctr" anchorCtr="0"/>
          <a:lstStyle>
            <a:lvl1pPr marL="0" indent="0">
              <a:spcBef>
                <a:spcPts val="0"/>
              </a:spcBef>
              <a:buNone/>
              <a:defRPr sz="3000" b="1">
                <a:solidFill>
                  <a:schemeClr val="tx1"/>
                </a:solidFill>
              </a:defRPr>
            </a:lvl1pPr>
          </a:lstStyle>
          <a:p>
            <a:pPr lvl="0"/>
            <a:r>
              <a:rPr lang="en-GB" dirty="0"/>
              <a:t>Repeat the overall presentation title here</a:t>
            </a:r>
          </a:p>
        </p:txBody>
      </p:sp>
      <p:sp>
        <p:nvSpPr>
          <p:cNvPr id="14" name="Picture Placeholder 14">
            <a:extLst>
              <a:ext uri="{FF2B5EF4-FFF2-40B4-BE49-F238E27FC236}">
                <a16:creationId xmlns:a16="http://schemas.microsoft.com/office/drawing/2014/main" id="{0C477329-F34F-B348-B0D8-32EAAD5682E7}"/>
              </a:ext>
            </a:extLst>
          </p:cNvPr>
          <p:cNvSpPr>
            <a:spLocks noGrp="1"/>
          </p:cNvSpPr>
          <p:nvPr>
            <p:ph type="pic" sz="quarter" idx="10" hasCustomPrompt="1"/>
          </p:nvPr>
        </p:nvSpPr>
        <p:spPr>
          <a:xfrm>
            <a:off x="6096000" y="899819"/>
            <a:ext cx="6095997" cy="5085055"/>
          </a:xfrm>
          <a:prstGeom prst="rect">
            <a:avLst/>
          </a:prstGeom>
          <a:solidFill>
            <a:schemeClr val="tx1">
              <a:lumMod val="50000"/>
              <a:lumOff val="50000"/>
            </a:schemeClr>
          </a:solidFill>
        </p:spPr>
        <p:txBody>
          <a:bodyPr wrap="none" lIns="0" tIns="0" rIns="0" bIns="0" anchor="ctr" anchorCtr="0"/>
          <a:lstStyle>
            <a:lvl1pPr marL="0" indent="0" algn="ctr">
              <a:spcBef>
                <a:spcPts val="0"/>
              </a:spcBef>
              <a:buNone/>
              <a:defRPr sz="2000">
                <a:solidFill>
                  <a:schemeClr val="bg1"/>
                </a:solidFill>
              </a:defRPr>
            </a:lvl1pPr>
          </a:lstStyle>
          <a:p>
            <a:r>
              <a:rPr lang="en-GB" dirty="0"/>
              <a:t>Click here to insert a picture </a:t>
            </a:r>
          </a:p>
          <a:p>
            <a:r>
              <a:rPr lang="en-GB" dirty="0"/>
              <a:t>or to delete this placeholder</a:t>
            </a:r>
          </a:p>
        </p:txBody>
      </p:sp>
    </p:spTree>
    <p:extLst>
      <p:ext uri="{BB962C8B-B14F-4D97-AF65-F5344CB8AC3E}">
        <p14:creationId xmlns:p14="http://schemas.microsoft.com/office/powerpoint/2010/main" val="1732760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ark blu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05F545A-BC84-2742-BAFC-82147DD725F2}"/>
              </a:ext>
            </a:extLst>
          </p:cNvPr>
          <p:cNvSpPr/>
          <p:nvPr userDrawn="1"/>
        </p:nvSpPr>
        <p:spPr>
          <a:xfrm>
            <a:off x="0" y="897417"/>
            <a:ext cx="12191999" cy="508745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Graphic 8">
            <a:extLst>
              <a:ext uri="{FF2B5EF4-FFF2-40B4-BE49-F238E27FC236}">
                <a16:creationId xmlns:a16="http://schemas.microsoft.com/office/drawing/2014/main" id="{24FE06CF-33D7-D64E-B6AE-87279FD63A1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11501" y="6151685"/>
            <a:ext cx="1209024" cy="539503"/>
          </a:xfrm>
          <a:prstGeom prst="rect">
            <a:avLst/>
          </a:prstGeom>
        </p:spPr>
      </p:pic>
      <p:sp>
        <p:nvSpPr>
          <p:cNvPr id="11" name="Content Placeholder 2">
            <a:extLst>
              <a:ext uri="{FF2B5EF4-FFF2-40B4-BE49-F238E27FC236}">
                <a16:creationId xmlns:a16="http://schemas.microsoft.com/office/drawing/2014/main" id="{CC6FFD08-E0E2-4B43-820D-C5A178E6983F}"/>
              </a:ext>
            </a:extLst>
          </p:cNvPr>
          <p:cNvSpPr>
            <a:spLocks noGrp="1"/>
          </p:cNvSpPr>
          <p:nvPr>
            <p:ph idx="1" hasCustomPrompt="1"/>
          </p:nvPr>
        </p:nvSpPr>
        <p:spPr>
          <a:xfrm>
            <a:off x="371475" y="1273175"/>
            <a:ext cx="5364000" cy="524770"/>
          </a:xfrm>
          <a:prstGeom prst="rect">
            <a:avLst/>
          </a:prstGeom>
        </p:spPr>
        <p:txBody>
          <a:bodyPr lIns="0" tIns="0" rIns="0" bIns="0"/>
          <a:lstStyle>
            <a:lvl1pPr>
              <a:buNone/>
              <a:defRPr sz="2200" b="1">
                <a:solidFill>
                  <a:schemeClr val="accent3"/>
                </a:solidFill>
              </a:defRPr>
            </a:lvl1pPr>
          </a:lstStyle>
          <a:p>
            <a:pPr lvl="0"/>
            <a:r>
              <a:rPr lang="en-GB" dirty="0"/>
              <a:t>This is a dark blue slide subheading</a:t>
            </a:r>
          </a:p>
        </p:txBody>
      </p:sp>
      <p:sp>
        <p:nvSpPr>
          <p:cNvPr id="16" name="Rectangle 15">
            <a:extLst>
              <a:ext uri="{FF2B5EF4-FFF2-40B4-BE49-F238E27FC236}">
                <a16:creationId xmlns:a16="http://schemas.microsoft.com/office/drawing/2014/main" id="{676432AE-40A8-9749-A20C-2D5325362077}"/>
              </a:ext>
            </a:extLst>
          </p:cNvPr>
          <p:cNvSpPr/>
          <p:nvPr userDrawn="1"/>
        </p:nvSpPr>
        <p:spPr>
          <a:xfrm>
            <a:off x="-1" y="-180"/>
            <a:ext cx="12191999" cy="90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Content Placeholder 2">
            <a:extLst>
              <a:ext uri="{FF2B5EF4-FFF2-40B4-BE49-F238E27FC236}">
                <a16:creationId xmlns:a16="http://schemas.microsoft.com/office/drawing/2014/main" id="{F702666E-A16C-A749-8257-A92DD0BBB7A6}"/>
              </a:ext>
            </a:extLst>
          </p:cNvPr>
          <p:cNvSpPr>
            <a:spLocks noGrp="1"/>
          </p:cNvSpPr>
          <p:nvPr>
            <p:ph idx="11" hasCustomPrompt="1"/>
          </p:nvPr>
        </p:nvSpPr>
        <p:spPr>
          <a:xfrm>
            <a:off x="371472" y="-2582"/>
            <a:ext cx="11449051" cy="899999"/>
          </a:xfrm>
          <a:prstGeom prst="rect">
            <a:avLst/>
          </a:prstGeom>
        </p:spPr>
        <p:txBody>
          <a:bodyPr lIns="0" tIns="0" rIns="0" bIns="0" anchor="ctr" anchorCtr="0"/>
          <a:lstStyle>
            <a:lvl1pPr>
              <a:buNone/>
              <a:defRPr sz="3000" b="1">
                <a:solidFill>
                  <a:schemeClr val="bg1"/>
                </a:solidFill>
              </a:defRPr>
            </a:lvl1pPr>
          </a:lstStyle>
          <a:p>
            <a:pPr lvl="0"/>
            <a:r>
              <a:rPr lang="en-GB" dirty="0"/>
              <a:t>This is a dark blue slide heading</a:t>
            </a:r>
          </a:p>
        </p:txBody>
      </p:sp>
      <p:sp>
        <p:nvSpPr>
          <p:cNvPr id="20" name="Text Placeholder 19">
            <a:extLst>
              <a:ext uri="{FF2B5EF4-FFF2-40B4-BE49-F238E27FC236}">
                <a16:creationId xmlns:a16="http://schemas.microsoft.com/office/drawing/2014/main" id="{47272D9D-609C-5740-BC74-E982B90A25FB}"/>
              </a:ext>
            </a:extLst>
          </p:cNvPr>
          <p:cNvSpPr>
            <a:spLocks noGrp="1"/>
          </p:cNvSpPr>
          <p:nvPr>
            <p:ph type="body" sz="quarter" idx="12" hasCustomPrompt="1"/>
          </p:nvPr>
        </p:nvSpPr>
        <p:spPr>
          <a:xfrm>
            <a:off x="371475" y="1797946"/>
            <a:ext cx="5364000" cy="3826568"/>
          </a:xfrm>
          <a:prstGeom prst="rect">
            <a:avLst/>
          </a:prstGeom>
        </p:spPr>
        <p:txBody>
          <a:bodyPr lIns="0" tIns="0" rIns="0" bIns="0"/>
          <a:lstStyle>
            <a:lvl1pPr marL="180000" indent="-180000">
              <a:lnSpc>
                <a:spcPct val="100000"/>
              </a:lnSpc>
              <a:spcBef>
                <a:spcPts val="0"/>
              </a:spcBef>
              <a:spcAft>
                <a:spcPts val="1000"/>
              </a:spcAft>
              <a:buClr>
                <a:schemeClr val="accent3"/>
              </a:buClr>
              <a:defRPr sz="2200"/>
            </a:lvl1pPr>
            <a:lvl2pPr marL="360000" indent="-180000">
              <a:spcBef>
                <a:spcPts val="0"/>
              </a:spcBef>
              <a:spcAft>
                <a:spcPts val="1000"/>
              </a:spcAft>
              <a:buClr>
                <a:schemeClr val="tx1">
                  <a:lumMod val="50000"/>
                  <a:lumOff val="50000"/>
                </a:schemeClr>
              </a:buClr>
              <a:defRPr sz="2200"/>
            </a:lvl2pPr>
            <a:lvl3pPr>
              <a:defRPr sz="2200"/>
            </a:lvl3pPr>
            <a:lvl4pPr>
              <a:defRPr sz="2200"/>
            </a:lvl4pPr>
            <a:lvl5pPr>
              <a:defRPr sz="2200"/>
            </a:lvl5pPr>
          </a:lstStyle>
          <a:p>
            <a:pPr lvl="0"/>
            <a:r>
              <a:rPr lang="en-GB" dirty="0"/>
              <a:t>This is a bullet</a:t>
            </a:r>
          </a:p>
          <a:p>
            <a:pPr lvl="1"/>
            <a:r>
              <a:rPr lang="en-GB" dirty="0"/>
              <a:t>This is a sub-bullet (never go lower than sub-bullets)</a:t>
            </a:r>
          </a:p>
        </p:txBody>
      </p:sp>
      <p:sp>
        <p:nvSpPr>
          <p:cNvPr id="10" name="Picture Placeholder 14">
            <a:extLst>
              <a:ext uri="{FF2B5EF4-FFF2-40B4-BE49-F238E27FC236}">
                <a16:creationId xmlns:a16="http://schemas.microsoft.com/office/drawing/2014/main" id="{64677A69-E651-864B-A702-7E35C99935BE}"/>
              </a:ext>
            </a:extLst>
          </p:cNvPr>
          <p:cNvSpPr>
            <a:spLocks noGrp="1"/>
          </p:cNvSpPr>
          <p:nvPr>
            <p:ph type="pic" sz="quarter" idx="10" hasCustomPrompt="1"/>
          </p:nvPr>
        </p:nvSpPr>
        <p:spPr>
          <a:xfrm>
            <a:off x="6096000" y="899819"/>
            <a:ext cx="6095997" cy="5085055"/>
          </a:xfrm>
          <a:prstGeom prst="rect">
            <a:avLst/>
          </a:prstGeom>
          <a:solidFill>
            <a:schemeClr val="tx1">
              <a:lumMod val="50000"/>
              <a:lumOff val="50000"/>
            </a:schemeClr>
          </a:solidFill>
        </p:spPr>
        <p:txBody>
          <a:bodyPr wrap="none" lIns="0" tIns="0" rIns="0" bIns="0" anchor="ctr" anchorCtr="0"/>
          <a:lstStyle>
            <a:lvl1pPr marL="0" indent="0" algn="ctr">
              <a:spcBef>
                <a:spcPts val="0"/>
              </a:spcBef>
              <a:buNone/>
              <a:defRPr sz="2000">
                <a:solidFill>
                  <a:schemeClr val="bg1"/>
                </a:solidFill>
              </a:defRPr>
            </a:lvl1pPr>
          </a:lstStyle>
          <a:p>
            <a:r>
              <a:rPr lang="en-GB" dirty="0"/>
              <a:t>Click here to insert a picture </a:t>
            </a:r>
          </a:p>
          <a:p>
            <a:r>
              <a:rPr lang="en-GB" dirty="0"/>
              <a:t>or to delete this placeholder</a:t>
            </a:r>
          </a:p>
        </p:txBody>
      </p:sp>
    </p:spTree>
    <p:extLst>
      <p:ext uri="{BB962C8B-B14F-4D97-AF65-F5344CB8AC3E}">
        <p14:creationId xmlns:p14="http://schemas.microsoft.com/office/powerpoint/2010/main" val="27439865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nk section divider">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24FE06CF-33D7-D64E-B6AE-87279FD63A1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11501" y="6151685"/>
            <a:ext cx="1209024" cy="539503"/>
          </a:xfrm>
          <a:prstGeom prst="rect">
            <a:avLst/>
          </a:prstGeom>
        </p:spPr>
      </p:pic>
      <p:sp>
        <p:nvSpPr>
          <p:cNvPr id="10" name="Rectangle 9">
            <a:extLst>
              <a:ext uri="{FF2B5EF4-FFF2-40B4-BE49-F238E27FC236}">
                <a16:creationId xmlns:a16="http://schemas.microsoft.com/office/drawing/2014/main" id="{3B26F77A-8876-8C4C-A983-F811ACB62D0E}"/>
              </a:ext>
            </a:extLst>
          </p:cNvPr>
          <p:cNvSpPr/>
          <p:nvPr userDrawn="1"/>
        </p:nvSpPr>
        <p:spPr>
          <a:xfrm>
            <a:off x="1" y="897415"/>
            <a:ext cx="12191999" cy="5087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Content Placeholder 2">
            <a:extLst>
              <a:ext uri="{FF2B5EF4-FFF2-40B4-BE49-F238E27FC236}">
                <a16:creationId xmlns:a16="http://schemas.microsoft.com/office/drawing/2014/main" id="{F702666E-A16C-A749-8257-A92DD0BBB7A6}"/>
              </a:ext>
            </a:extLst>
          </p:cNvPr>
          <p:cNvSpPr>
            <a:spLocks noGrp="1"/>
          </p:cNvSpPr>
          <p:nvPr>
            <p:ph idx="11" hasCustomPrompt="1"/>
          </p:nvPr>
        </p:nvSpPr>
        <p:spPr>
          <a:xfrm>
            <a:off x="371475" y="897415"/>
            <a:ext cx="5364000" cy="5079441"/>
          </a:xfrm>
          <a:prstGeom prst="rect">
            <a:avLst/>
          </a:prstGeom>
        </p:spPr>
        <p:txBody>
          <a:bodyPr lIns="0" tIns="0" rIns="0" bIns="0" anchor="ctr" anchorCtr="0"/>
          <a:lstStyle>
            <a:lvl1pPr marL="0" indent="0">
              <a:spcBef>
                <a:spcPts val="0"/>
              </a:spcBef>
              <a:buNone/>
              <a:defRPr sz="3600" b="1">
                <a:solidFill>
                  <a:schemeClr val="bg1"/>
                </a:solidFill>
              </a:defRPr>
            </a:lvl1pPr>
          </a:lstStyle>
          <a:p>
            <a:pPr lvl="0"/>
            <a:r>
              <a:rPr lang="en-GB" dirty="0"/>
              <a:t>This is a pink section divider heading</a:t>
            </a:r>
          </a:p>
        </p:txBody>
      </p:sp>
      <p:sp>
        <p:nvSpPr>
          <p:cNvPr id="12" name="Content Placeholder 2">
            <a:extLst>
              <a:ext uri="{FF2B5EF4-FFF2-40B4-BE49-F238E27FC236}">
                <a16:creationId xmlns:a16="http://schemas.microsoft.com/office/drawing/2014/main" id="{B88752A5-431E-D44D-8C5A-C90555B9CEEF}"/>
              </a:ext>
            </a:extLst>
          </p:cNvPr>
          <p:cNvSpPr>
            <a:spLocks noGrp="1"/>
          </p:cNvSpPr>
          <p:nvPr>
            <p:ph idx="12" hasCustomPrompt="1"/>
          </p:nvPr>
        </p:nvSpPr>
        <p:spPr>
          <a:xfrm>
            <a:off x="371469" y="0"/>
            <a:ext cx="11449055" cy="897415"/>
          </a:xfrm>
          <a:prstGeom prst="rect">
            <a:avLst/>
          </a:prstGeom>
        </p:spPr>
        <p:txBody>
          <a:bodyPr lIns="0" tIns="0" rIns="0" bIns="0" anchor="ctr" anchorCtr="0"/>
          <a:lstStyle>
            <a:lvl1pPr marL="0" indent="0">
              <a:spcBef>
                <a:spcPts val="0"/>
              </a:spcBef>
              <a:buNone/>
              <a:defRPr sz="3000" b="1">
                <a:solidFill>
                  <a:schemeClr val="tx1"/>
                </a:solidFill>
              </a:defRPr>
            </a:lvl1pPr>
          </a:lstStyle>
          <a:p>
            <a:pPr lvl="0"/>
            <a:r>
              <a:rPr lang="en-GB" dirty="0"/>
              <a:t>Repeat the overall presentation title here</a:t>
            </a:r>
          </a:p>
        </p:txBody>
      </p:sp>
      <p:sp>
        <p:nvSpPr>
          <p:cNvPr id="13" name="Picture Placeholder 14">
            <a:extLst>
              <a:ext uri="{FF2B5EF4-FFF2-40B4-BE49-F238E27FC236}">
                <a16:creationId xmlns:a16="http://schemas.microsoft.com/office/drawing/2014/main" id="{D9403433-B4ED-364C-9A99-18628AD0D9C3}"/>
              </a:ext>
            </a:extLst>
          </p:cNvPr>
          <p:cNvSpPr>
            <a:spLocks noGrp="1"/>
          </p:cNvSpPr>
          <p:nvPr>
            <p:ph type="pic" sz="quarter" idx="10" hasCustomPrompt="1"/>
          </p:nvPr>
        </p:nvSpPr>
        <p:spPr>
          <a:xfrm>
            <a:off x="6096000" y="899819"/>
            <a:ext cx="6095997" cy="5085055"/>
          </a:xfrm>
          <a:prstGeom prst="rect">
            <a:avLst/>
          </a:prstGeom>
          <a:solidFill>
            <a:schemeClr val="tx1">
              <a:lumMod val="50000"/>
              <a:lumOff val="50000"/>
            </a:schemeClr>
          </a:solidFill>
        </p:spPr>
        <p:txBody>
          <a:bodyPr wrap="none" lIns="0" tIns="0" rIns="0" bIns="0" anchor="ctr" anchorCtr="0"/>
          <a:lstStyle>
            <a:lvl1pPr marL="0" indent="0" algn="ctr">
              <a:spcBef>
                <a:spcPts val="0"/>
              </a:spcBef>
              <a:buNone/>
              <a:defRPr sz="2000">
                <a:solidFill>
                  <a:schemeClr val="bg1"/>
                </a:solidFill>
              </a:defRPr>
            </a:lvl1pPr>
          </a:lstStyle>
          <a:p>
            <a:r>
              <a:rPr lang="en-GB" dirty="0"/>
              <a:t>Click here to insert a picture </a:t>
            </a:r>
          </a:p>
          <a:p>
            <a:r>
              <a:rPr lang="en-GB" dirty="0"/>
              <a:t>or to delete this placeholder</a:t>
            </a:r>
          </a:p>
        </p:txBody>
      </p:sp>
    </p:spTree>
    <p:extLst>
      <p:ext uri="{BB962C8B-B14F-4D97-AF65-F5344CB8AC3E}">
        <p14:creationId xmlns:p14="http://schemas.microsoft.com/office/powerpoint/2010/main" val="1173882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26931063"/>
      </p:ext>
    </p:extLst>
  </p:cSld>
  <p:clrMap bg1="lt1" tx1="dk1" bg2="lt2" tx2="dk2" accent1="accent1" accent2="accent2" accent3="accent3" accent4="accent4" accent5="accent5" accent6="accent6" hlink="hlink" folHlink="folHlink"/>
  <p:sldLayoutIdLst>
    <p:sldLayoutId id="2147483651" r:id="rId1"/>
    <p:sldLayoutId id="2147483671" r:id="rId2"/>
    <p:sldLayoutId id="2147483665" r:id="rId3"/>
    <p:sldLayoutId id="2147483660" r:id="rId4"/>
    <p:sldLayoutId id="2147483666" r:id="rId5"/>
    <p:sldLayoutId id="2147483661" r:id="rId6"/>
    <p:sldLayoutId id="2147483667" r:id="rId7"/>
    <p:sldLayoutId id="2147483662" r:id="rId8"/>
    <p:sldLayoutId id="2147483668" r:id="rId9"/>
    <p:sldLayoutId id="2147483663" r:id="rId10"/>
    <p:sldLayoutId id="2147483669" r:id="rId11"/>
    <p:sldLayoutId id="2147483664" r:id="rId12"/>
    <p:sldLayoutId id="2147483670" r:id="rId13"/>
    <p:sldLayoutId id="2147483672" r:id="rId14"/>
    <p:sldLayoutId id="2147483685"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34" userDrawn="1">
          <p15:clr>
            <a:srgbClr val="F26B43"/>
          </p15:clr>
        </p15:guide>
        <p15:guide id="2" orient="horz" pos="799" userDrawn="1">
          <p15:clr>
            <a:srgbClr val="F26B43"/>
          </p15:clr>
        </p15:guide>
        <p15:guide id="3" pos="7446" userDrawn="1">
          <p15:clr>
            <a:srgbClr val="F26B43"/>
          </p15:clr>
        </p15:guide>
        <p15:guide id="4" orient="horz" pos="3770" userDrawn="1">
          <p15:clr>
            <a:srgbClr val="F26B43"/>
          </p15:clr>
        </p15:guide>
        <p15:guide id="5" pos="3840" userDrawn="1">
          <p15:clr>
            <a:srgbClr val="F26B43"/>
          </p15:clr>
        </p15:guide>
        <p15:guide id="6" orient="horz" pos="3543" userDrawn="1">
          <p15:clr>
            <a:srgbClr val="F26B43"/>
          </p15:clr>
        </p15:guide>
        <p15:guide id="7" pos="5757" userDrawn="1">
          <p15:clr>
            <a:srgbClr val="F26B43"/>
          </p15:clr>
        </p15:guide>
        <p15:guide id="8" pos="1919" userDrawn="1">
          <p15:clr>
            <a:srgbClr val="F26B43"/>
          </p15:clr>
        </p15:guide>
        <p15:guide id="9" orient="horz" pos="57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A502A85-1022-4F21-85EC-AB416BD8A46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8E4E497-E83B-4463-92E6-C02E694046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85C72DB-9838-4F32-B564-B103B2CB003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7D7378-FF57-479F-AFC1-CB2467655163}" type="datetimeFigureOut">
              <a:rPr lang="en-GB" smtClean="0"/>
              <a:t>07/02/2022</a:t>
            </a:fld>
            <a:endParaRPr lang="en-GB"/>
          </a:p>
        </p:txBody>
      </p:sp>
      <p:sp>
        <p:nvSpPr>
          <p:cNvPr id="5" name="Footer Placeholder 4">
            <a:extLst>
              <a:ext uri="{FF2B5EF4-FFF2-40B4-BE49-F238E27FC236}">
                <a16:creationId xmlns:a16="http://schemas.microsoft.com/office/drawing/2014/main" id="{5D15A145-5BD8-4F8C-B5E3-04B170ECF4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32CE176-BEA8-4127-A125-D2FE7B55516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4EECA0-3CC1-4926-9885-FF403BE3EC1E}" type="slidenum">
              <a:rPr lang="en-GB" smtClean="0"/>
              <a:t>‹#›</a:t>
            </a:fld>
            <a:endParaRPr lang="en-GB"/>
          </a:p>
        </p:txBody>
      </p:sp>
    </p:spTree>
    <p:extLst>
      <p:ext uri="{BB962C8B-B14F-4D97-AF65-F5344CB8AC3E}">
        <p14:creationId xmlns:p14="http://schemas.microsoft.com/office/powerpoint/2010/main" val="163021884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7.xml"/><Relationship Id="rId5" Type="http://schemas.openxmlformats.org/officeDocument/2006/relationships/chart" Target="../charts/chart4.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6.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5.jpe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5.jpeg"/><Relationship Id="rId1" Type="http://schemas.openxmlformats.org/officeDocument/2006/relationships/slideLayout" Target="../slideLayouts/slideLayout17.xml"/><Relationship Id="rId5" Type="http://schemas.openxmlformats.org/officeDocument/2006/relationships/image" Target="../media/image21.pn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17.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hyperlink" Target="https://www.stchristophers.org.uk/advice-resources/professionals" TargetMode="Externa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hyperlink" Target="https://www.stchristophers.org.uk/advice-resources/professionals" TargetMode="Externa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hyperlink" Target="mailto:n.dodds@stchristophers.org.uk" TargetMode="Externa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8799B8E6-69C1-4CAB-AE4A-8629D4B42E71}"/>
              </a:ext>
            </a:extLst>
          </p:cNvPr>
          <p:cNvSpPr>
            <a:spLocks noGrp="1" noChangeArrowheads="1"/>
          </p:cNvSpPr>
          <p:nvPr>
            <p:ph type="ctrTitle"/>
          </p:nvPr>
        </p:nvSpPr>
        <p:spPr>
          <a:xfrm>
            <a:off x="371475" y="2432807"/>
            <a:ext cx="4343138" cy="2667698"/>
          </a:xfrm>
        </p:spPr>
        <p:txBody>
          <a:bodyPr rtlCol="0">
            <a:normAutofit/>
          </a:bodyPr>
          <a:lstStyle/>
          <a:p>
            <a:pPr>
              <a:defRPr/>
            </a:pPr>
            <a:br>
              <a:rPr lang="en-GB" dirty="0"/>
            </a:br>
            <a:endParaRPr lang="en-GB" dirty="0"/>
          </a:p>
        </p:txBody>
      </p:sp>
      <p:sp>
        <p:nvSpPr>
          <p:cNvPr id="5123" name="Rectangle 4">
            <a:extLst>
              <a:ext uri="{FF2B5EF4-FFF2-40B4-BE49-F238E27FC236}">
                <a16:creationId xmlns:a16="http://schemas.microsoft.com/office/drawing/2014/main" id="{DEEFA6DA-4B46-4BB8-BBDD-19DC7B650A10}"/>
              </a:ext>
            </a:extLst>
          </p:cNvPr>
          <p:cNvSpPr>
            <a:spLocks noGrp="1" noChangeArrowheads="1"/>
          </p:cNvSpPr>
          <p:nvPr>
            <p:ph type="subTitle" idx="1"/>
          </p:nvPr>
        </p:nvSpPr>
        <p:spPr>
          <a:xfrm>
            <a:off x="371475" y="2835479"/>
            <a:ext cx="4427028" cy="3554465"/>
          </a:xfrm>
        </p:spPr>
        <p:txBody>
          <a:bodyPr rtlCol="0">
            <a:normAutofit/>
          </a:bodyPr>
          <a:lstStyle/>
          <a:p>
            <a:pPr marL="63500">
              <a:defRPr/>
            </a:pPr>
            <a:r>
              <a:rPr lang="en-GB" dirty="0"/>
              <a:t>Non-medical prescribing in end of life care in the community</a:t>
            </a:r>
          </a:p>
          <a:p>
            <a:pPr marL="63500">
              <a:defRPr/>
            </a:pPr>
            <a:endParaRPr lang="en-US" altLang="en-US" dirty="0"/>
          </a:p>
          <a:p>
            <a:pPr marL="63500">
              <a:defRPr/>
            </a:pPr>
            <a:r>
              <a:rPr lang="en-US" altLang="en-US" dirty="0"/>
              <a:t>Nigel Dodds</a:t>
            </a:r>
          </a:p>
          <a:p>
            <a:pPr marL="63500">
              <a:defRPr/>
            </a:pPr>
            <a:r>
              <a:rPr lang="en-US" altLang="en-US" dirty="0"/>
              <a:t>Consultant Nurse</a:t>
            </a:r>
          </a:p>
        </p:txBody>
      </p:sp>
      <p:sp>
        <p:nvSpPr>
          <p:cNvPr id="2" name="TextBox 1">
            <a:extLst>
              <a:ext uri="{FF2B5EF4-FFF2-40B4-BE49-F238E27FC236}">
                <a16:creationId xmlns:a16="http://schemas.microsoft.com/office/drawing/2014/main" id="{1D2773F2-F77A-D645-A2F9-6A8854543BFB}"/>
              </a:ext>
            </a:extLst>
          </p:cNvPr>
          <p:cNvSpPr txBox="1"/>
          <p:nvPr/>
        </p:nvSpPr>
        <p:spPr>
          <a:xfrm>
            <a:off x="2246489" y="1095022"/>
            <a:ext cx="0" cy="0"/>
          </a:xfrm>
          <a:prstGeom prst="rect">
            <a:avLst/>
          </a:prstGeom>
          <a:noFill/>
        </p:spPr>
        <p:txBody>
          <a:bodyPr wrap="none" lIns="0" tIns="0" rIns="0" bIns="0" rtlCol="0">
            <a:noAutofit/>
          </a:bodyPr>
          <a:lstStyle/>
          <a:p>
            <a:pPr algn="l"/>
            <a:endParaRPr lang="en-GB" dirty="0"/>
          </a:p>
        </p:txBody>
      </p:sp>
      <p:sp>
        <p:nvSpPr>
          <p:cNvPr id="3" name="TextBox 2">
            <a:extLst>
              <a:ext uri="{FF2B5EF4-FFF2-40B4-BE49-F238E27FC236}">
                <a16:creationId xmlns:a16="http://schemas.microsoft.com/office/drawing/2014/main" id="{3AECE92F-14B1-054D-A7EB-4DEA421056A5}"/>
              </a:ext>
            </a:extLst>
          </p:cNvPr>
          <p:cNvSpPr txBox="1"/>
          <p:nvPr/>
        </p:nvSpPr>
        <p:spPr>
          <a:xfrm>
            <a:off x="3386667" y="1298222"/>
            <a:ext cx="0" cy="0"/>
          </a:xfrm>
          <a:prstGeom prst="rect">
            <a:avLst/>
          </a:prstGeom>
          <a:noFill/>
        </p:spPr>
        <p:txBody>
          <a:bodyPr wrap="none" lIns="0" tIns="0" rIns="0" bIns="0" rtlCol="0">
            <a:noAutofit/>
          </a:bodyPr>
          <a:lstStyle/>
          <a:p>
            <a:pPr algn="l"/>
            <a:endParaRPr lang="en-GB" dirty="0"/>
          </a:p>
        </p:txBody>
      </p:sp>
      <p:pic>
        <p:nvPicPr>
          <p:cNvPr id="3074" name="Picture 2" descr="Nurse prescribing is about being a maxi-nurse, not a mini-doctor | RCNi">
            <a:extLst>
              <a:ext uri="{FF2B5EF4-FFF2-40B4-BE49-F238E27FC236}">
                <a16:creationId xmlns:a16="http://schemas.microsoft.com/office/drawing/2014/main" id="{0FAE0E6A-62F5-4A7D-98FE-E3CC519124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0349" y="3036815"/>
            <a:ext cx="3936971" cy="26760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Rounded Corners 30">
            <a:extLst>
              <a:ext uri="{FF2B5EF4-FFF2-40B4-BE49-F238E27FC236}">
                <a16:creationId xmlns:a16="http://schemas.microsoft.com/office/drawing/2014/main" id="{EAAA4144-2157-4C6B-93F7-9703C11B4A96}"/>
              </a:ext>
            </a:extLst>
          </p:cNvPr>
          <p:cNvSpPr/>
          <p:nvPr/>
        </p:nvSpPr>
        <p:spPr>
          <a:xfrm>
            <a:off x="6096000" y="4184094"/>
            <a:ext cx="5687961" cy="236419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Flowchart: Alternate Process 3">
            <a:extLst>
              <a:ext uri="{FF2B5EF4-FFF2-40B4-BE49-F238E27FC236}">
                <a16:creationId xmlns:a16="http://schemas.microsoft.com/office/drawing/2014/main" id="{CB10F6A9-5779-421D-8763-CC9433FE51C5}"/>
              </a:ext>
            </a:extLst>
          </p:cNvPr>
          <p:cNvSpPr/>
          <p:nvPr/>
        </p:nvSpPr>
        <p:spPr>
          <a:xfrm>
            <a:off x="1028700" y="1314450"/>
            <a:ext cx="1600200" cy="742950"/>
          </a:xfrm>
          <a:prstGeom prst="flowChartAlternateProcess">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Bromley/BCC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73</a:t>
            </a:r>
          </a:p>
        </p:txBody>
      </p:sp>
      <p:sp>
        <p:nvSpPr>
          <p:cNvPr id="5" name="Flowchart: Alternate Process 4">
            <a:extLst>
              <a:ext uri="{FF2B5EF4-FFF2-40B4-BE49-F238E27FC236}">
                <a16:creationId xmlns:a16="http://schemas.microsoft.com/office/drawing/2014/main" id="{07BDC8A7-1030-45E0-B261-D5D0531B3079}"/>
              </a:ext>
            </a:extLst>
          </p:cNvPr>
          <p:cNvSpPr/>
          <p:nvPr/>
        </p:nvSpPr>
        <p:spPr>
          <a:xfrm>
            <a:off x="1028700" y="2143125"/>
            <a:ext cx="1600200" cy="742950"/>
          </a:xfrm>
          <a:prstGeom prst="flowChartAlternateProcess">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Croydon = 62</a:t>
            </a:r>
          </a:p>
        </p:txBody>
      </p:sp>
      <p:sp>
        <p:nvSpPr>
          <p:cNvPr id="6" name="Flowchart: Alternate Process 5">
            <a:extLst>
              <a:ext uri="{FF2B5EF4-FFF2-40B4-BE49-F238E27FC236}">
                <a16:creationId xmlns:a16="http://schemas.microsoft.com/office/drawing/2014/main" id="{237D03D6-E303-4FDC-9FE0-C756704E88DB}"/>
              </a:ext>
            </a:extLst>
          </p:cNvPr>
          <p:cNvSpPr/>
          <p:nvPr/>
        </p:nvSpPr>
        <p:spPr>
          <a:xfrm>
            <a:off x="1028700" y="2971800"/>
            <a:ext cx="1600200" cy="742950"/>
          </a:xfrm>
          <a:prstGeom prst="flowChartAlternateProcess">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LSL = 70</a:t>
            </a:r>
          </a:p>
        </p:txBody>
      </p:sp>
      <p:sp>
        <p:nvSpPr>
          <p:cNvPr id="7" name="TextBox 6">
            <a:extLst>
              <a:ext uri="{FF2B5EF4-FFF2-40B4-BE49-F238E27FC236}">
                <a16:creationId xmlns:a16="http://schemas.microsoft.com/office/drawing/2014/main" id="{60527A82-618E-4F71-9E7A-620BF66D5A2F}"/>
              </a:ext>
            </a:extLst>
          </p:cNvPr>
          <p:cNvSpPr txBox="1"/>
          <p:nvPr/>
        </p:nvSpPr>
        <p:spPr>
          <a:xfrm>
            <a:off x="428625" y="582394"/>
            <a:ext cx="280035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Number of patients with anticipatory charts written</a:t>
            </a:r>
          </a:p>
        </p:txBody>
      </p:sp>
      <p:sp>
        <p:nvSpPr>
          <p:cNvPr id="11" name="Arrow: Striped Right 10">
            <a:extLst>
              <a:ext uri="{FF2B5EF4-FFF2-40B4-BE49-F238E27FC236}">
                <a16:creationId xmlns:a16="http://schemas.microsoft.com/office/drawing/2014/main" id="{BC76E222-FA29-44D2-8E37-067C807889C1}"/>
              </a:ext>
            </a:extLst>
          </p:cNvPr>
          <p:cNvSpPr/>
          <p:nvPr/>
        </p:nvSpPr>
        <p:spPr>
          <a:xfrm>
            <a:off x="3086100" y="2264569"/>
            <a:ext cx="1600200" cy="500062"/>
          </a:xfrm>
          <a:prstGeom prst="striped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BADF8A46-7D84-410B-944D-7900A35074D8}"/>
              </a:ext>
            </a:extLst>
          </p:cNvPr>
          <p:cNvSpPr txBox="1"/>
          <p:nvPr/>
        </p:nvSpPr>
        <p:spPr>
          <a:xfrm>
            <a:off x="3228975" y="2057400"/>
            <a:ext cx="1457325"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Every 3</a:t>
            </a:r>
            <a:r>
              <a:rPr kumimoji="0" lang="en-GB" sz="1800" b="0" i="0" u="none" strike="noStrike" kern="1200" cap="none" spc="0" normalizeH="0" baseline="30000" noProof="0" dirty="0">
                <a:ln>
                  <a:noFill/>
                </a:ln>
                <a:solidFill>
                  <a:prstClr val="black"/>
                </a:solidFill>
                <a:effectLst/>
                <a:uLnTx/>
                <a:uFillTx/>
                <a:latin typeface="Calibri" panose="020F0502020204030204"/>
                <a:ea typeface="+mn-ea"/>
                <a:cs typeface="+mn-cs"/>
              </a:rPr>
              <a:t>rd</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patient reviewed in detail</a:t>
            </a:r>
          </a:p>
        </p:txBody>
      </p:sp>
      <p:cxnSp>
        <p:nvCxnSpPr>
          <p:cNvPr id="14" name="Straight Connector 13">
            <a:extLst>
              <a:ext uri="{FF2B5EF4-FFF2-40B4-BE49-F238E27FC236}">
                <a16:creationId xmlns:a16="http://schemas.microsoft.com/office/drawing/2014/main" id="{55A3A606-BBD4-4B59-A997-120EAA07D8FE}"/>
              </a:ext>
            </a:extLst>
          </p:cNvPr>
          <p:cNvCxnSpPr/>
          <p:nvPr/>
        </p:nvCxnSpPr>
        <p:spPr>
          <a:xfrm>
            <a:off x="2726513" y="1814513"/>
            <a:ext cx="359587" cy="5857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7D82C25-DF57-4D23-A0FF-F42C9D9FFCA5}"/>
              </a:ext>
            </a:extLst>
          </p:cNvPr>
          <p:cNvCxnSpPr>
            <a:stCxn id="5" idx="3"/>
            <a:endCxn id="11" idx="1"/>
          </p:cNvCxnSpPr>
          <p:nvPr/>
        </p:nvCxnSpPr>
        <p:spPr>
          <a:xfrm>
            <a:off x="2628900" y="2514600"/>
            <a:ext cx="457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D1B2A5B-9748-4188-9A7E-4D941AEB0109}"/>
              </a:ext>
            </a:extLst>
          </p:cNvPr>
          <p:cNvCxnSpPr>
            <a:cxnSpLocks/>
          </p:cNvCxnSpPr>
          <p:nvPr/>
        </p:nvCxnSpPr>
        <p:spPr>
          <a:xfrm flipV="1">
            <a:off x="2726513" y="2657476"/>
            <a:ext cx="359587" cy="600253"/>
          </a:xfrm>
          <a:prstGeom prst="line">
            <a:avLst/>
          </a:prstGeom>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2D047EE8-AA7E-4023-9212-D1CDEEAC08EA}"/>
              </a:ext>
            </a:extLst>
          </p:cNvPr>
          <p:cNvSpPr txBox="1"/>
          <p:nvPr/>
        </p:nvSpPr>
        <p:spPr>
          <a:xfrm>
            <a:off x="4836535" y="1536978"/>
            <a:ext cx="41870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28</a:t>
            </a:r>
          </a:p>
        </p:txBody>
      </p:sp>
      <p:sp>
        <p:nvSpPr>
          <p:cNvPr id="21" name="TextBox 20">
            <a:extLst>
              <a:ext uri="{FF2B5EF4-FFF2-40B4-BE49-F238E27FC236}">
                <a16:creationId xmlns:a16="http://schemas.microsoft.com/office/drawing/2014/main" id="{8810943C-A934-4681-BAA8-59F707DA5CE2}"/>
              </a:ext>
            </a:extLst>
          </p:cNvPr>
          <p:cNvSpPr txBox="1"/>
          <p:nvPr/>
        </p:nvSpPr>
        <p:spPr>
          <a:xfrm>
            <a:off x="4836535" y="2329934"/>
            <a:ext cx="41870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25</a:t>
            </a:r>
          </a:p>
        </p:txBody>
      </p:sp>
      <p:sp>
        <p:nvSpPr>
          <p:cNvPr id="22" name="TextBox 21">
            <a:extLst>
              <a:ext uri="{FF2B5EF4-FFF2-40B4-BE49-F238E27FC236}">
                <a16:creationId xmlns:a16="http://schemas.microsoft.com/office/drawing/2014/main" id="{576EFC90-40CB-44FA-B61E-B699E5D2D7EC}"/>
              </a:ext>
            </a:extLst>
          </p:cNvPr>
          <p:cNvSpPr txBox="1"/>
          <p:nvPr/>
        </p:nvSpPr>
        <p:spPr>
          <a:xfrm>
            <a:off x="4836535" y="3158609"/>
            <a:ext cx="41870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23</a:t>
            </a:r>
          </a:p>
        </p:txBody>
      </p:sp>
      <p:sp>
        <p:nvSpPr>
          <p:cNvPr id="23" name="TextBox 22">
            <a:extLst>
              <a:ext uri="{FF2B5EF4-FFF2-40B4-BE49-F238E27FC236}">
                <a16:creationId xmlns:a16="http://schemas.microsoft.com/office/drawing/2014/main" id="{3D563B73-E532-46F4-894B-DA7BF7536AB6}"/>
              </a:ext>
            </a:extLst>
          </p:cNvPr>
          <p:cNvSpPr txBox="1"/>
          <p:nvPr/>
        </p:nvSpPr>
        <p:spPr>
          <a:xfrm>
            <a:off x="3759764" y="3814762"/>
            <a:ext cx="18862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sng" strike="noStrike" kern="1200" cap="none" spc="0" normalizeH="0" baseline="0" noProof="0" dirty="0">
                <a:ln>
                  <a:noFill/>
                </a:ln>
                <a:solidFill>
                  <a:prstClr val="black"/>
                </a:solidFill>
                <a:effectLst/>
                <a:uLnTx/>
                <a:uFillTx/>
                <a:latin typeface="Calibri" panose="020F0502020204030204"/>
                <a:ea typeface="+mn-ea"/>
                <a:cs typeface="+mn-cs"/>
              </a:rPr>
              <a:t>Total</a:t>
            </a: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 : 76 patients</a:t>
            </a:r>
          </a:p>
        </p:txBody>
      </p:sp>
      <p:graphicFrame>
        <p:nvGraphicFramePr>
          <p:cNvPr id="24" name="Table 23">
            <a:extLst>
              <a:ext uri="{FF2B5EF4-FFF2-40B4-BE49-F238E27FC236}">
                <a16:creationId xmlns:a16="http://schemas.microsoft.com/office/drawing/2014/main" id="{C2F0A49B-2869-4405-B47E-F3CBE399F1C6}"/>
              </a:ext>
            </a:extLst>
          </p:cNvPr>
          <p:cNvGraphicFramePr>
            <a:graphicFrameLocks noGrp="1"/>
          </p:cNvGraphicFramePr>
          <p:nvPr>
            <p:extLst/>
          </p:nvPr>
        </p:nvGraphicFramePr>
        <p:xfrm>
          <a:off x="6307173" y="904487"/>
          <a:ext cx="2236751" cy="1645920"/>
        </p:xfrm>
        <a:graphic>
          <a:graphicData uri="http://schemas.openxmlformats.org/drawingml/2006/table">
            <a:tbl>
              <a:tblPr>
                <a:tableStyleId>{5C22544A-7EE6-4342-B048-85BDC9FD1C3A}</a:tableStyleId>
              </a:tblPr>
              <a:tblGrid>
                <a:gridCol w="1262927">
                  <a:extLst>
                    <a:ext uri="{9D8B030D-6E8A-4147-A177-3AD203B41FA5}">
                      <a16:colId xmlns:a16="http://schemas.microsoft.com/office/drawing/2014/main" val="3087333157"/>
                    </a:ext>
                  </a:extLst>
                </a:gridCol>
                <a:gridCol w="973824">
                  <a:extLst>
                    <a:ext uri="{9D8B030D-6E8A-4147-A177-3AD203B41FA5}">
                      <a16:colId xmlns:a16="http://schemas.microsoft.com/office/drawing/2014/main" val="385336060"/>
                    </a:ext>
                  </a:extLst>
                </a:gridCol>
              </a:tblGrid>
              <a:tr h="190500">
                <a:tc>
                  <a:txBody>
                    <a:bodyPr/>
                    <a:lstStyle/>
                    <a:p>
                      <a:pPr algn="l" fontAlgn="b"/>
                      <a:r>
                        <a:rPr lang="en-GB" sz="1800" u="none" strike="noStrike" dirty="0">
                          <a:effectLst/>
                        </a:rPr>
                        <a:t>cancer</a:t>
                      </a:r>
                      <a:endParaRPr lang="en-GB" sz="18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GB" sz="1800" u="none" strike="noStrike">
                          <a:effectLst/>
                        </a:rPr>
                        <a:t>40</a:t>
                      </a:r>
                      <a:endParaRPr lang="en-GB" sz="18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31974174"/>
                  </a:ext>
                </a:extLst>
              </a:tr>
              <a:tr h="190500">
                <a:tc>
                  <a:txBody>
                    <a:bodyPr/>
                    <a:lstStyle/>
                    <a:p>
                      <a:pPr algn="l" fontAlgn="b"/>
                      <a:r>
                        <a:rPr lang="en-GB" sz="1800" u="none" strike="noStrike">
                          <a:effectLst/>
                        </a:rPr>
                        <a:t>dementia</a:t>
                      </a:r>
                      <a:endParaRPr lang="en-GB" sz="1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1800" u="none" strike="noStrike">
                          <a:effectLst/>
                        </a:rPr>
                        <a:t>15</a:t>
                      </a:r>
                      <a:endParaRPr lang="en-GB" sz="18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517981186"/>
                  </a:ext>
                </a:extLst>
              </a:tr>
              <a:tr h="190500">
                <a:tc>
                  <a:txBody>
                    <a:bodyPr/>
                    <a:lstStyle/>
                    <a:p>
                      <a:pPr algn="l" fontAlgn="b"/>
                      <a:r>
                        <a:rPr lang="en-GB" sz="1800" u="none" strike="noStrike">
                          <a:effectLst/>
                        </a:rPr>
                        <a:t>frailty</a:t>
                      </a:r>
                      <a:endParaRPr lang="en-GB" sz="1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1800" u="none" strike="noStrike">
                          <a:effectLst/>
                        </a:rPr>
                        <a:t>6</a:t>
                      </a:r>
                      <a:endParaRPr lang="en-GB" sz="18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625046362"/>
                  </a:ext>
                </a:extLst>
              </a:tr>
              <a:tr h="190500">
                <a:tc>
                  <a:txBody>
                    <a:bodyPr/>
                    <a:lstStyle/>
                    <a:p>
                      <a:pPr algn="l" fontAlgn="b"/>
                      <a:r>
                        <a:rPr lang="en-GB" sz="1800" u="none" strike="noStrike">
                          <a:effectLst/>
                        </a:rPr>
                        <a:t>HF/COPD</a:t>
                      </a:r>
                      <a:endParaRPr lang="en-GB" sz="1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1800" u="none" strike="noStrike" dirty="0">
                          <a:effectLst/>
                        </a:rPr>
                        <a:t>11</a:t>
                      </a:r>
                      <a:endParaRPr lang="en-GB" sz="18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886813742"/>
                  </a:ext>
                </a:extLst>
              </a:tr>
              <a:tr h="190500">
                <a:tc>
                  <a:txBody>
                    <a:bodyPr/>
                    <a:lstStyle/>
                    <a:p>
                      <a:pPr algn="l" fontAlgn="b"/>
                      <a:r>
                        <a:rPr lang="en-GB" sz="1800" u="none" strike="noStrike">
                          <a:effectLst/>
                        </a:rPr>
                        <a:t>MND</a:t>
                      </a:r>
                      <a:endParaRPr lang="en-GB" sz="1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1800" u="none" strike="noStrike">
                          <a:effectLst/>
                        </a:rPr>
                        <a:t>2</a:t>
                      </a:r>
                      <a:endParaRPr lang="en-GB" sz="18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812996685"/>
                  </a:ext>
                </a:extLst>
              </a:tr>
              <a:tr h="190500">
                <a:tc>
                  <a:txBody>
                    <a:bodyPr/>
                    <a:lstStyle/>
                    <a:p>
                      <a:pPr algn="l" fontAlgn="b"/>
                      <a:r>
                        <a:rPr lang="en-GB" sz="1800" u="none" strike="noStrike">
                          <a:effectLst/>
                        </a:rPr>
                        <a:t>Other</a:t>
                      </a:r>
                      <a:endParaRPr lang="en-GB" sz="1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1800" u="none" strike="noStrike" dirty="0">
                          <a:effectLst/>
                        </a:rPr>
                        <a:t>2</a:t>
                      </a:r>
                      <a:endParaRPr lang="en-GB" sz="18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201299675"/>
                  </a:ext>
                </a:extLst>
              </a:tr>
            </a:tbl>
          </a:graphicData>
        </a:graphic>
      </p:graphicFrame>
      <p:sp>
        <p:nvSpPr>
          <p:cNvPr id="25" name="TextBox 24">
            <a:extLst>
              <a:ext uri="{FF2B5EF4-FFF2-40B4-BE49-F238E27FC236}">
                <a16:creationId xmlns:a16="http://schemas.microsoft.com/office/drawing/2014/main" id="{62657AC9-0697-4B9E-A08E-DC254F3294A8}"/>
              </a:ext>
            </a:extLst>
          </p:cNvPr>
          <p:cNvSpPr txBox="1"/>
          <p:nvPr/>
        </p:nvSpPr>
        <p:spPr>
          <a:xfrm>
            <a:off x="7955283" y="4571828"/>
            <a:ext cx="35545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sng" strike="noStrike" kern="1200" cap="none" spc="0" normalizeH="0" baseline="0" noProof="0" dirty="0">
                <a:ln>
                  <a:noFill/>
                </a:ln>
                <a:solidFill>
                  <a:prstClr val="black"/>
                </a:solidFill>
                <a:effectLst/>
                <a:uLnTx/>
                <a:uFillTx/>
                <a:latin typeface="Calibri" panose="020F0502020204030204"/>
                <a:ea typeface="+mn-ea"/>
                <a:cs typeface="+mn-cs"/>
              </a:rPr>
              <a:t>Quiz Q</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 What percentage of anticipatory charts were written by doctors vs nurses?</a:t>
            </a:r>
          </a:p>
        </p:txBody>
      </p:sp>
      <p:pic>
        <p:nvPicPr>
          <p:cNvPr id="27" name="Picture 26">
            <a:extLst>
              <a:ext uri="{FF2B5EF4-FFF2-40B4-BE49-F238E27FC236}">
                <a16:creationId xmlns:a16="http://schemas.microsoft.com/office/drawing/2014/main" id="{D00C0EBA-58FC-42F2-8324-CAAA9013C1D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07008" y="4519165"/>
            <a:ext cx="1622323" cy="1622323"/>
          </a:xfrm>
          <a:prstGeom prst="rect">
            <a:avLst/>
          </a:prstGeom>
        </p:spPr>
      </p:pic>
      <p:graphicFrame>
        <p:nvGraphicFramePr>
          <p:cNvPr id="28" name="Table 27">
            <a:extLst>
              <a:ext uri="{FF2B5EF4-FFF2-40B4-BE49-F238E27FC236}">
                <a16:creationId xmlns:a16="http://schemas.microsoft.com/office/drawing/2014/main" id="{07B497A3-7607-4707-B3C3-568C53C95CEF}"/>
              </a:ext>
            </a:extLst>
          </p:cNvPr>
          <p:cNvGraphicFramePr>
            <a:graphicFrameLocks noGrp="1"/>
          </p:cNvGraphicFramePr>
          <p:nvPr>
            <p:extLst/>
          </p:nvPr>
        </p:nvGraphicFramePr>
        <p:xfrm>
          <a:off x="6307173" y="2777609"/>
          <a:ext cx="2236751" cy="1097280"/>
        </p:xfrm>
        <a:graphic>
          <a:graphicData uri="http://schemas.openxmlformats.org/drawingml/2006/table">
            <a:tbl>
              <a:tblPr>
                <a:tableStyleId>{5C22544A-7EE6-4342-B048-85BDC9FD1C3A}</a:tableStyleId>
              </a:tblPr>
              <a:tblGrid>
                <a:gridCol w="933601">
                  <a:extLst>
                    <a:ext uri="{9D8B030D-6E8A-4147-A177-3AD203B41FA5}">
                      <a16:colId xmlns:a16="http://schemas.microsoft.com/office/drawing/2014/main" val="3546498609"/>
                    </a:ext>
                  </a:extLst>
                </a:gridCol>
                <a:gridCol w="1303150">
                  <a:extLst>
                    <a:ext uri="{9D8B030D-6E8A-4147-A177-3AD203B41FA5}">
                      <a16:colId xmlns:a16="http://schemas.microsoft.com/office/drawing/2014/main" val="4078038496"/>
                    </a:ext>
                  </a:extLst>
                </a:gridCol>
              </a:tblGrid>
              <a:tr h="190500">
                <a:tc>
                  <a:txBody>
                    <a:bodyPr/>
                    <a:lstStyle/>
                    <a:p>
                      <a:pPr algn="l" fontAlgn="b"/>
                      <a:r>
                        <a:rPr lang="en-GB" sz="1800" u="none" strike="noStrike" dirty="0">
                          <a:effectLst/>
                        </a:rPr>
                        <a:t>&lt;65</a:t>
                      </a:r>
                      <a:endParaRPr lang="en-GB" sz="18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GB" sz="1800" u="none" strike="noStrike">
                          <a:effectLst/>
                        </a:rPr>
                        <a:t>13</a:t>
                      </a:r>
                      <a:endParaRPr lang="en-GB" sz="18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221959057"/>
                  </a:ext>
                </a:extLst>
              </a:tr>
              <a:tr h="190500">
                <a:tc>
                  <a:txBody>
                    <a:bodyPr/>
                    <a:lstStyle/>
                    <a:p>
                      <a:pPr algn="l" fontAlgn="b"/>
                      <a:r>
                        <a:rPr lang="en-GB" sz="1800" u="none" strike="noStrike" dirty="0">
                          <a:effectLst/>
                        </a:rPr>
                        <a:t>65-74</a:t>
                      </a:r>
                      <a:endParaRPr lang="en-GB" sz="18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GB" sz="1800" u="none" strike="noStrike" dirty="0">
                          <a:effectLst/>
                        </a:rPr>
                        <a:t>13</a:t>
                      </a:r>
                      <a:endParaRPr lang="en-GB" sz="18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782916887"/>
                  </a:ext>
                </a:extLst>
              </a:tr>
              <a:tr h="190500">
                <a:tc>
                  <a:txBody>
                    <a:bodyPr/>
                    <a:lstStyle/>
                    <a:p>
                      <a:pPr algn="l" fontAlgn="b"/>
                      <a:r>
                        <a:rPr lang="en-GB" sz="1800" u="none" strike="noStrike" dirty="0">
                          <a:effectLst/>
                        </a:rPr>
                        <a:t>75-84</a:t>
                      </a:r>
                      <a:endParaRPr lang="en-GB" sz="18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GB" sz="1800" u="none" strike="noStrike">
                          <a:effectLst/>
                        </a:rPr>
                        <a:t>21</a:t>
                      </a:r>
                      <a:endParaRPr lang="en-GB" sz="18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781846245"/>
                  </a:ext>
                </a:extLst>
              </a:tr>
              <a:tr h="190500">
                <a:tc>
                  <a:txBody>
                    <a:bodyPr/>
                    <a:lstStyle/>
                    <a:p>
                      <a:pPr algn="l" fontAlgn="b"/>
                      <a:r>
                        <a:rPr lang="en-GB" sz="1800" u="none" strike="noStrike" dirty="0">
                          <a:effectLst/>
                        </a:rPr>
                        <a:t>&gt;85</a:t>
                      </a:r>
                      <a:endParaRPr lang="en-GB" sz="18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GB" sz="1800" u="none" strike="noStrike" dirty="0">
                          <a:effectLst/>
                        </a:rPr>
                        <a:t>29</a:t>
                      </a:r>
                      <a:endParaRPr lang="en-GB" sz="18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7857823"/>
                  </a:ext>
                </a:extLst>
              </a:tr>
            </a:tbl>
          </a:graphicData>
        </a:graphic>
      </p:graphicFrame>
      <p:sp>
        <p:nvSpPr>
          <p:cNvPr id="30" name="TextBox 29">
            <a:extLst>
              <a:ext uri="{FF2B5EF4-FFF2-40B4-BE49-F238E27FC236}">
                <a16:creationId xmlns:a16="http://schemas.microsoft.com/office/drawing/2014/main" id="{3520A65C-8044-4076-9177-4B3290CD3E89}"/>
              </a:ext>
            </a:extLst>
          </p:cNvPr>
          <p:cNvSpPr txBox="1"/>
          <p:nvPr/>
        </p:nvSpPr>
        <p:spPr>
          <a:xfrm>
            <a:off x="9044493" y="1802904"/>
            <a:ext cx="2577629"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66% male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Median age 80 (41 – 107)</a:t>
            </a:r>
          </a:p>
        </p:txBody>
      </p:sp>
      <p:sp>
        <p:nvSpPr>
          <p:cNvPr id="2" name="TextBox 1">
            <a:extLst>
              <a:ext uri="{FF2B5EF4-FFF2-40B4-BE49-F238E27FC236}">
                <a16:creationId xmlns:a16="http://schemas.microsoft.com/office/drawing/2014/main" id="{5783B4DE-21ED-4801-82D9-66628983131C}"/>
              </a:ext>
            </a:extLst>
          </p:cNvPr>
          <p:cNvSpPr txBox="1"/>
          <p:nvPr/>
        </p:nvSpPr>
        <p:spPr>
          <a:xfrm>
            <a:off x="102268" y="28395"/>
            <a:ext cx="505326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sng" strike="noStrike" kern="1200" cap="none" spc="0" normalizeH="0" baseline="0" noProof="0" dirty="0">
                <a:ln>
                  <a:noFill/>
                </a:ln>
                <a:solidFill>
                  <a:prstClr val="black"/>
                </a:solidFill>
                <a:effectLst/>
                <a:uLnTx/>
                <a:uFillTx/>
                <a:latin typeface="Calibri" panose="020F0502020204030204"/>
                <a:ea typeface="+mn-ea"/>
                <a:cs typeface="+mn-cs"/>
              </a:rPr>
              <a:t>3. STCH AUDIT METHOD:</a:t>
            </a:r>
          </a:p>
        </p:txBody>
      </p:sp>
    </p:spTree>
    <p:extLst>
      <p:ext uri="{BB962C8B-B14F-4D97-AF65-F5344CB8AC3E}">
        <p14:creationId xmlns:p14="http://schemas.microsoft.com/office/powerpoint/2010/main" val="3809319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11" grpId="0" animBg="1"/>
      <p:bldP spid="12" grpId="0"/>
      <p:bldP spid="20" grpId="0"/>
      <p:bldP spid="21" grpId="0"/>
      <p:bldP spid="22" grpId="0"/>
      <p:bldP spid="23" grpId="0"/>
      <p:bldP spid="25" grpId="0"/>
      <p:bldP spid="3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1000">
              <a:schemeClr val="accent1">
                <a:lumMod val="45000"/>
                <a:lumOff val="55000"/>
              </a:schemeClr>
            </a:gs>
            <a:gs pos="83000">
              <a:schemeClr val="accent1">
                <a:lumMod val="45000"/>
                <a:lumOff val="55000"/>
              </a:schemeClr>
            </a:gs>
            <a:gs pos="95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362C5D87-3CE1-437E-9289-55CB0C41B989}"/>
              </a:ext>
            </a:extLst>
          </p:cNvPr>
          <p:cNvGrpSpPr/>
          <p:nvPr/>
        </p:nvGrpSpPr>
        <p:grpSpPr>
          <a:xfrm>
            <a:off x="682261" y="546421"/>
            <a:ext cx="4572000" cy="2743200"/>
            <a:chOff x="-203262" y="929026"/>
            <a:chExt cx="4572000" cy="2743200"/>
          </a:xfrm>
        </p:grpSpPr>
        <p:graphicFrame>
          <p:nvGraphicFramePr>
            <p:cNvPr id="27" name="Chart 26">
              <a:extLst>
                <a:ext uri="{FF2B5EF4-FFF2-40B4-BE49-F238E27FC236}">
                  <a16:creationId xmlns:a16="http://schemas.microsoft.com/office/drawing/2014/main" id="{F7609267-7DF8-4E07-9993-A459B51BD0B8}"/>
                </a:ext>
              </a:extLst>
            </p:cNvPr>
            <p:cNvGraphicFramePr>
              <a:graphicFrameLocks/>
            </p:cNvGraphicFramePr>
            <p:nvPr>
              <p:extLst/>
            </p:nvPr>
          </p:nvGraphicFramePr>
          <p:xfrm>
            <a:off x="-203262" y="929026"/>
            <a:ext cx="45720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28" name="TextBox 27">
              <a:extLst>
                <a:ext uri="{FF2B5EF4-FFF2-40B4-BE49-F238E27FC236}">
                  <a16:creationId xmlns:a16="http://schemas.microsoft.com/office/drawing/2014/main" id="{5128F58C-B54B-441A-96DD-D0B5B5BB8736}"/>
                </a:ext>
              </a:extLst>
            </p:cNvPr>
            <p:cNvSpPr txBox="1"/>
            <p:nvPr/>
          </p:nvSpPr>
          <p:spPr>
            <a:xfrm>
              <a:off x="223735" y="2709153"/>
              <a:ext cx="355059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0000"/>
                  </a:solidFill>
                  <a:effectLst/>
                  <a:uLnTx/>
                  <a:uFillTx/>
                  <a:latin typeface="Calibri" panose="020F0502020204030204"/>
                  <a:ea typeface="+mn-ea"/>
                  <a:cs typeface="+mn-cs"/>
                </a:rPr>
                <a:t>Nurses	                                 	 </a:t>
              </a:r>
              <a:r>
                <a:rPr kumimoji="0" lang="en-GB" sz="1400" b="0" i="0" u="none" strike="noStrike" kern="1200" cap="none" spc="0" normalizeH="0" baseline="0" noProof="0" dirty="0">
                  <a:ln>
                    <a:noFill/>
                  </a:ln>
                  <a:solidFill>
                    <a:srgbClr val="4472C4"/>
                  </a:solidFill>
                  <a:effectLst/>
                  <a:uLnTx/>
                  <a:uFillTx/>
                  <a:latin typeface="Calibri" panose="020F0502020204030204"/>
                  <a:ea typeface="+mn-ea"/>
                  <a:cs typeface="+mn-cs"/>
                </a:rPr>
                <a:t>Doctors</a:t>
              </a:r>
              <a:endParaRPr kumimoji="0" lang="en-GB" sz="1400" b="0"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0000"/>
                  </a:solidFill>
                  <a:effectLst/>
                  <a:uLnTx/>
                  <a:uFillTx/>
                  <a:latin typeface="Calibri" panose="020F0502020204030204"/>
                  <a:ea typeface="+mn-ea"/>
                  <a:cs typeface="+mn-cs"/>
                </a:rPr>
                <a:t>  55%			    </a:t>
              </a:r>
              <a:r>
                <a:rPr kumimoji="0" lang="en-GB" sz="1400" b="0" i="0" u="none" strike="noStrike" kern="1200" cap="none" spc="0" normalizeH="0" baseline="0" noProof="0" dirty="0">
                  <a:ln>
                    <a:noFill/>
                  </a:ln>
                  <a:solidFill>
                    <a:srgbClr val="4472C4"/>
                  </a:solidFill>
                  <a:effectLst/>
                  <a:uLnTx/>
                  <a:uFillTx/>
                  <a:latin typeface="Calibri" panose="020F0502020204030204"/>
                  <a:ea typeface="+mn-ea"/>
                  <a:cs typeface="+mn-cs"/>
                </a:rPr>
                <a:t>45%</a:t>
              </a:r>
            </a:p>
          </p:txBody>
        </p:sp>
      </p:grpSp>
      <p:graphicFrame>
        <p:nvGraphicFramePr>
          <p:cNvPr id="31" name="Chart 30">
            <a:extLst>
              <a:ext uri="{FF2B5EF4-FFF2-40B4-BE49-F238E27FC236}">
                <a16:creationId xmlns:a16="http://schemas.microsoft.com/office/drawing/2014/main" id="{6F0E6ADF-6A5E-4F29-8D0F-CDA6DFF35C9C}"/>
              </a:ext>
            </a:extLst>
          </p:cNvPr>
          <p:cNvGraphicFramePr>
            <a:graphicFrameLocks/>
          </p:cNvGraphicFramePr>
          <p:nvPr>
            <p:extLst/>
          </p:nvPr>
        </p:nvGraphicFramePr>
        <p:xfrm>
          <a:off x="227915" y="3470752"/>
          <a:ext cx="5979247" cy="3088123"/>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6294E2B3-1803-4CD4-A473-DD8EB554598B}"/>
              </a:ext>
            </a:extLst>
          </p:cNvPr>
          <p:cNvSpPr txBox="1"/>
          <p:nvPr/>
        </p:nvSpPr>
        <p:spPr>
          <a:xfrm>
            <a:off x="187287" y="108516"/>
            <a:ext cx="168924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sng" strike="noStrike" kern="1200" cap="none" spc="0" normalizeH="0" baseline="0" noProof="0" dirty="0">
                <a:ln>
                  <a:noFill/>
                </a:ln>
                <a:solidFill>
                  <a:prstClr val="black"/>
                </a:solidFill>
                <a:effectLst/>
                <a:uLnTx/>
                <a:uFillTx/>
                <a:latin typeface="Calibri" panose="020F0502020204030204"/>
                <a:ea typeface="+mn-ea"/>
                <a:cs typeface="+mn-cs"/>
              </a:rPr>
              <a:t>3. AUDIT DATA: </a:t>
            </a:r>
          </a:p>
        </p:txBody>
      </p:sp>
      <p:graphicFrame>
        <p:nvGraphicFramePr>
          <p:cNvPr id="9" name="Chart 8">
            <a:extLst>
              <a:ext uri="{FF2B5EF4-FFF2-40B4-BE49-F238E27FC236}">
                <a16:creationId xmlns:a16="http://schemas.microsoft.com/office/drawing/2014/main" id="{D4ECF59E-1A3A-40D0-A153-08DBC1FCC17E}"/>
              </a:ext>
            </a:extLst>
          </p:cNvPr>
          <p:cNvGraphicFramePr>
            <a:graphicFrameLocks/>
          </p:cNvGraphicFramePr>
          <p:nvPr>
            <p:extLst/>
          </p:nvPr>
        </p:nvGraphicFramePr>
        <p:xfrm>
          <a:off x="6726502" y="3565970"/>
          <a:ext cx="5090161" cy="311877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a:extLst>
              <a:ext uri="{FF2B5EF4-FFF2-40B4-BE49-F238E27FC236}">
                <a16:creationId xmlns:a16="http://schemas.microsoft.com/office/drawing/2014/main" id="{336D001A-1BA5-49A9-8ADE-4F6D68C9DD7D}"/>
              </a:ext>
            </a:extLst>
          </p:cNvPr>
          <p:cNvGraphicFramePr>
            <a:graphicFrameLocks/>
          </p:cNvGraphicFramePr>
          <p:nvPr>
            <p:extLst/>
          </p:nvPr>
        </p:nvGraphicFramePr>
        <p:xfrm>
          <a:off x="6726502" y="477848"/>
          <a:ext cx="5090161" cy="3088122"/>
        </p:xfrm>
        <a:graphic>
          <a:graphicData uri="http://schemas.openxmlformats.org/drawingml/2006/chart">
            <c:chart xmlns:c="http://schemas.openxmlformats.org/drawingml/2006/chart" xmlns:r="http://schemas.openxmlformats.org/officeDocument/2006/relationships" r:id="rId5"/>
          </a:graphicData>
        </a:graphic>
      </p:graphicFrame>
      <p:sp>
        <p:nvSpPr>
          <p:cNvPr id="2" name="Oval 1">
            <a:extLst>
              <a:ext uri="{FF2B5EF4-FFF2-40B4-BE49-F238E27FC236}">
                <a16:creationId xmlns:a16="http://schemas.microsoft.com/office/drawing/2014/main" id="{E20C768C-FBAC-4994-A649-9C47A385B6C2}"/>
              </a:ext>
            </a:extLst>
          </p:cNvPr>
          <p:cNvSpPr/>
          <p:nvPr/>
        </p:nvSpPr>
        <p:spPr>
          <a:xfrm>
            <a:off x="10877537" y="1585115"/>
            <a:ext cx="851885" cy="87358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44546A"/>
                </a:solidFill>
                <a:effectLst/>
                <a:uLnTx/>
                <a:uFillTx/>
                <a:latin typeface="Calibri" panose="020F0502020204030204"/>
                <a:ea typeface="+mn-ea"/>
                <a:cs typeface="+mn-cs"/>
              </a:rPr>
              <a:t>6%</a:t>
            </a:r>
          </a:p>
        </p:txBody>
      </p:sp>
    </p:spTree>
    <p:extLst>
      <p:ext uri="{BB962C8B-B14F-4D97-AF65-F5344CB8AC3E}">
        <p14:creationId xmlns:p14="http://schemas.microsoft.com/office/powerpoint/2010/main" val="3506976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1" grpId="0">
        <p:bldAsOne/>
      </p:bldGraphic>
      <p:bldGraphic spid="9" grpId="0">
        <p:bldAsOne/>
      </p:bldGraphic>
      <p:bldGraphic spid="11" grpId="0">
        <p:bldAsOne/>
      </p:bldGraphic>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1000">
              <a:schemeClr val="accent1">
                <a:lumMod val="45000"/>
                <a:lumOff val="55000"/>
              </a:schemeClr>
            </a:gs>
            <a:gs pos="83000">
              <a:schemeClr val="accent1">
                <a:lumMod val="45000"/>
                <a:lumOff val="55000"/>
              </a:schemeClr>
            </a:gs>
            <a:gs pos="95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6112E-A930-418E-8C71-BEDD698CA161}"/>
              </a:ext>
            </a:extLst>
          </p:cNvPr>
          <p:cNvSpPr>
            <a:spLocks noGrp="1"/>
          </p:cNvSpPr>
          <p:nvPr>
            <p:ph type="title"/>
          </p:nvPr>
        </p:nvSpPr>
        <p:spPr/>
        <p:txBody>
          <a:bodyPr/>
          <a:lstStyle/>
          <a:p>
            <a:r>
              <a:rPr lang="en-GB" dirty="0"/>
              <a:t>Analgesia</a:t>
            </a:r>
          </a:p>
        </p:txBody>
      </p:sp>
      <p:sp>
        <p:nvSpPr>
          <p:cNvPr id="3" name="Content Placeholder 2">
            <a:extLst>
              <a:ext uri="{FF2B5EF4-FFF2-40B4-BE49-F238E27FC236}">
                <a16:creationId xmlns:a16="http://schemas.microsoft.com/office/drawing/2014/main" id="{FDCE345F-9034-486C-B187-D9BB7727C4BA}"/>
              </a:ext>
            </a:extLst>
          </p:cNvPr>
          <p:cNvSpPr>
            <a:spLocks noGrp="1"/>
          </p:cNvSpPr>
          <p:nvPr>
            <p:ph idx="1"/>
          </p:nvPr>
        </p:nvSpPr>
        <p:spPr>
          <a:xfrm>
            <a:off x="846588" y="6285197"/>
            <a:ext cx="10515600" cy="238176"/>
          </a:xfrm>
        </p:spPr>
        <p:txBody>
          <a:bodyPr>
            <a:normAutofit/>
          </a:bodyPr>
          <a:lstStyle/>
          <a:p>
            <a:r>
              <a:rPr lang="en-GB" sz="1000" i="1" dirty="0"/>
              <a:t>* Morphine and Oxycodone total dose in 24 hours (including M/R and CSCI preparations)</a:t>
            </a:r>
          </a:p>
          <a:p>
            <a:endParaRPr lang="en-GB" sz="1000" i="1" dirty="0"/>
          </a:p>
        </p:txBody>
      </p:sp>
      <p:sp>
        <p:nvSpPr>
          <p:cNvPr id="7" name="Content Placeholder 2">
            <a:extLst>
              <a:ext uri="{FF2B5EF4-FFF2-40B4-BE49-F238E27FC236}">
                <a16:creationId xmlns:a16="http://schemas.microsoft.com/office/drawing/2014/main" id="{ECAC5B7B-74D9-4FE8-8DB7-9CC01E8BD8C7}"/>
              </a:ext>
            </a:extLst>
          </p:cNvPr>
          <p:cNvSpPr txBox="1">
            <a:spLocks/>
          </p:cNvSpPr>
          <p:nvPr/>
        </p:nvSpPr>
        <p:spPr>
          <a:xfrm>
            <a:off x="5274199" y="5837516"/>
            <a:ext cx="2085919" cy="4572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600" b="0" i="1"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Background opioid</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14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8" name="Chart 7">
            <a:extLst>
              <a:ext uri="{FF2B5EF4-FFF2-40B4-BE49-F238E27FC236}">
                <a16:creationId xmlns:a16="http://schemas.microsoft.com/office/drawing/2014/main" id="{B0065A69-C731-4A26-9746-687282423CE3}"/>
              </a:ext>
            </a:extLst>
          </p:cNvPr>
          <p:cNvGraphicFramePr>
            <a:graphicFrameLocks/>
          </p:cNvGraphicFramePr>
          <p:nvPr>
            <p:extLst/>
          </p:nvPr>
        </p:nvGraphicFramePr>
        <p:xfrm>
          <a:off x="1870508" y="1573703"/>
          <a:ext cx="8460607" cy="4473317"/>
        </p:xfrm>
        <a:graphic>
          <a:graphicData uri="http://schemas.openxmlformats.org/drawingml/2006/chart">
            <c:chart xmlns:c="http://schemas.openxmlformats.org/drawingml/2006/chart" xmlns:r="http://schemas.openxmlformats.org/officeDocument/2006/relationships" r:id="rId2"/>
          </a:graphicData>
        </a:graphic>
      </p:graphicFrame>
      <p:sp>
        <p:nvSpPr>
          <p:cNvPr id="9" name="Content Placeholder 2">
            <a:extLst>
              <a:ext uri="{FF2B5EF4-FFF2-40B4-BE49-F238E27FC236}">
                <a16:creationId xmlns:a16="http://schemas.microsoft.com/office/drawing/2014/main" id="{DF69722B-5A2C-41C4-AC52-85028C191D71}"/>
              </a:ext>
            </a:extLst>
          </p:cNvPr>
          <p:cNvSpPr txBox="1">
            <a:spLocks/>
          </p:cNvSpPr>
          <p:nvPr/>
        </p:nvSpPr>
        <p:spPr>
          <a:xfrm>
            <a:off x="846588" y="3111792"/>
            <a:ext cx="889475" cy="629790"/>
          </a:xfrm>
          <a:prstGeom prst="rect">
            <a:avLst/>
          </a:prstGeom>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1"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 of </a:t>
            </a:r>
            <a:br>
              <a:rPr kumimoji="0" lang="en-GB" sz="2800" b="0" i="1"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br>
            <a:r>
              <a:rPr kumimoji="0" lang="en-GB" sz="2800" b="0" i="1"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patients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8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6294E2B3-1803-4CD4-A473-DD8EB554598B}"/>
              </a:ext>
            </a:extLst>
          </p:cNvPr>
          <p:cNvSpPr txBox="1"/>
          <p:nvPr/>
        </p:nvSpPr>
        <p:spPr>
          <a:xfrm>
            <a:off x="187287" y="108516"/>
            <a:ext cx="168924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sng" strike="noStrike" kern="1200" cap="none" spc="0" normalizeH="0" baseline="0" noProof="0" dirty="0">
                <a:ln>
                  <a:noFill/>
                </a:ln>
                <a:solidFill>
                  <a:prstClr val="black"/>
                </a:solidFill>
                <a:effectLst/>
                <a:uLnTx/>
                <a:uFillTx/>
                <a:latin typeface="Calibri" panose="020F0502020204030204"/>
                <a:ea typeface="+mn-ea"/>
                <a:cs typeface="+mn-cs"/>
              </a:rPr>
              <a:t>3. AUDIT DATA: </a:t>
            </a:r>
          </a:p>
        </p:txBody>
      </p:sp>
    </p:spTree>
    <p:extLst>
      <p:ext uri="{BB962C8B-B14F-4D97-AF65-F5344CB8AC3E}">
        <p14:creationId xmlns:p14="http://schemas.microsoft.com/office/powerpoint/2010/main" val="33698783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1000">
              <a:schemeClr val="accent1">
                <a:lumMod val="45000"/>
                <a:lumOff val="55000"/>
              </a:schemeClr>
            </a:gs>
            <a:gs pos="83000">
              <a:schemeClr val="accent1">
                <a:lumMod val="45000"/>
                <a:lumOff val="55000"/>
              </a:schemeClr>
            </a:gs>
            <a:gs pos="95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B098E11-E03E-4FF9-B147-B0A88384D42A}"/>
              </a:ext>
            </a:extLst>
          </p:cNvPr>
          <p:cNvPicPr>
            <a:picLocks noChangeAspect="1"/>
          </p:cNvPicPr>
          <p:nvPr/>
        </p:nvPicPr>
        <p:blipFill rotWithShape="1">
          <a:blip r:embed="rId3"/>
          <a:srcRect l="29063" t="40834" r="32031" b="28472"/>
          <a:stretch/>
        </p:blipFill>
        <p:spPr>
          <a:xfrm>
            <a:off x="923926" y="1501616"/>
            <a:ext cx="5322967" cy="2362200"/>
          </a:xfrm>
          <a:prstGeom prst="rect">
            <a:avLst/>
          </a:prstGeom>
        </p:spPr>
      </p:pic>
      <p:sp>
        <p:nvSpPr>
          <p:cNvPr id="5" name="Oval 4">
            <a:extLst>
              <a:ext uri="{FF2B5EF4-FFF2-40B4-BE49-F238E27FC236}">
                <a16:creationId xmlns:a16="http://schemas.microsoft.com/office/drawing/2014/main" id="{2F89B461-12C5-4710-9F64-9B3815CE05B8}"/>
              </a:ext>
            </a:extLst>
          </p:cNvPr>
          <p:cNvSpPr/>
          <p:nvPr/>
        </p:nvSpPr>
        <p:spPr>
          <a:xfrm>
            <a:off x="2762252" y="2530316"/>
            <a:ext cx="533400" cy="48577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Oval 5">
            <a:extLst>
              <a:ext uri="{FF2B5EF4-FFF2-40B4-BE49-F238E27FC236}">
                <a16:creationId xmlns:a16="http://schemas.microsoft.com/office/drawing/2014/main" id="{9017459E-373A-4ED6-9FBB-031C880DBBCE}"/>
              </a:ext>
            </a:extLst>
          </p:cNvPr>
          <p:cNvSpPr/>
          <p:nvPr/>
        </p:nvSpPr>
        <p:spPr>
          <a:xfrm>
            <a:off x="857252" y="2616040"/>
            <a:ext cx="1343025" cy="31432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4B4D9154-30D1-4AC8-A12B-104782524B57}"/>
              </a:ext>
            </a:extLst>
          </p:cNvPr>
          <p:cNvSpPr txBox="1"/>
          <p:nvPr/>
        </p:nvSpPr>
        <p:spPr>
          <a:xfrm>
            <a:off x="9620250" y="1295400"/>
            <a:ext cx="164782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0000"/>
                </a:solidFill>
                <a:effectLst/>
                <a:uLnTx/>
                <a:uFillTx/>
                <a:latin typeface="Calibri" panose="020F0502020204030204"/>
                <a:ea typeface="+mn-ea"/>
                <a:cs typeface="+mn-cs"/>
              </a:rPr>
              <a:t>Chart issues</a:t>
            </a:r>
          </a:p>
        </p:txBody>
      </p:sp>
      <p:sp>
        <p:nvSpPr>
          <p:cNvPr id="12" name="Rectangle: Rounded Corners 11">
            <a:extLst>
              <a:ext uri="{FF2B5EF4-FFF2-40B4-BE49-F238E27FC236}">
                <a16:creationId xmlns:a16="http://schemas.microsoft.com/office/drawing/2014/main" id="{1BEACC57-6E25-41DF-9A96-184A5D4680C4}"/>
              </a:ext>
            </a:extLst>
          </p:cNvPr>
          <p:cNvSpPr/>
          <p:nvPr/>
        </p:nvSpPr>
        <p:spPr>
          <a:xfrm>
            <a:off x="9420225" y="1428750"/>
            <a:ext cx="200025" cy="161925"/>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D426308A-233C-4D3C-87D6-3A00DE377692}"/>
              </a:ext>
            </a:extLst>
          </p:cNvPr>
          <p:cNvSpPr/>
          <p:nvPr/>
        </p:nvSpPr>
        <p:spPr>
          <a:xfrm>
            <a:off x="7715768" y="1778183"/>
            <a:ext cx="3608937"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0000"/>
                </a:solidFill>
                <a:effectLst/>
                <a:uLnTx/>
                <a:uFillTx/>
                <a:latin typeface="Calibri" panose="020F0502020204030204"/>
                <a:ea typeface="+mn-ea"/>
                <a:cs typeface="+mn-cs"/>
              </a:rPr>
              <a:t>Not always a max PRN frequency or max 24 hrs</a:t>
            </a:r>
          </a:p>
        </p:txBody>
      </p:sp>
      <p:sp>
        <p:nvSpPr>
          <p:cNvPr id="14" name="Rectangle 13">
            <a:extLst>
              <a:ext uri="{FF2B5EF4-FFF2-40B4-BE49-F238E27FC236}">
                <a16:creationId xmlns:a16="http://schemas.microsoft.com/office/drawing/2014/main" id="{D23A1D7A-300F-404A-B2D7-197A97BD7FFC}"/>
              </a:ext>
            </a:extLst>
          </p:cNvPr>
          <p:cNvSpPr/>
          <p:nvPr/>
        </p:nvSpPr>
        <p:spPr>
          <a:xfrm>
            <a:off x="8425770" y="2085960"/>
            <a:ext cx="2898935"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0000"/>
                </a:solidFill>
                <a:effectLst/>
                <a:uLnTx/>
                <a:uFillTx/>
                <a:latin typeface="Calibri" panose="020F0502020204030204"/>
                <a:ea typeface="+mn-ea"/>
                <a:cs typeface="+mn-cs"/>
              </a:rPr>
              <a:t>Restrictive dose ranges </a:t>
            </a:r>
            <a:r>
              <a:rPr kumimoji="0" lang="en-GB" sz="1400" b="0" i="0" u="none" strike="noStrike" kern="1200" cap="none" spc="0" normalizeH="0" baseline="0" noProof="0" dirty="0">
                <a:ln>
                  <a:noFill/>
                </a:ln>
                <a:solidFill>
                  <a:srgbClr val="FF0000"/>
                </a:solidFill>
                <a:effectLst/>
                <a:uLnTx/>
                <a:uFillTx/>
                <a:latin typeface="Calibri" panose="020F0502020204030204"/>
                <a:ea typeface="+mn-ea"/>
                <a:cs typeface="+mn-cs"/>
                <a:sym typeface="Wingdings" panose="05000000000000000000" pitchFamily="2" charset="2"/>
              </a:rPr>
              <a:t> re-written</a:t>
            </a:r>
            <a:r>
              <a:rPr kumimoji="0" lang="en-GB" sz="1400" b="0" i="0" u="none" strike="noStrike" kern="1200" cap="none" spc="0" normalizeH="0" baseline="0" noProof="0" dirty="0">
                <a:ln>
                  <a:noFill/>
                </a:ln>
                <a:solidFill>
                  <a:srgbClr val="FF0000"/>
                </a:solidFill>
                <a:effectLst/>
                <a:uLnTx/>
                <a:uFillTx/>
                <a:latin typeface="Calibri" panose="020F0502020204030204"/>
                <a:ea typeface="+mn-ea"/>
                <a:cs typeface="+mn-cs"/>
              </a:rPr>
              <a:t> </a:t>
            </a:r>
          </a:p>
        </p:txBody>
      </p:sp>
      <p:sp>
        <p:nvSpPr>
          <p:cNvPr id="15" name="Rectangle 14">
            <a:extLst>
              <a:ext uri="{FF2B5EF4-FFF2-40B4-BE49-F238E27FC236}">
                <a16:creationId xmlns:a16="http://schemas.microsoft.com/office/drawing/2014/main" id="{04BAC1DB-E829-4302-AE0F-7B0418AADA23}"/>
              </a:ext>
            </a:extLst>
          </p:cNvPr>
          <p:cNvSpPr/>
          <p:nvPr/>
        </p:nvSpPr>
        <p:spPr>
          <a:xfrm>
            <a:off x="7942561" y="2403261"/>
            <a:ext cx="3382144"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0000"/>
                </a:solidFill>
                <a:effectLst/>
                <a:uLnTx/>
                <a:uFillTx/>
                <a:latin typeface="Calibri" panose="020F0502020204030204"/>
                <a:ea typeface="+mn-ea"/>
                <a:cs typeface="+mn-cs"/>
              </a:rPr>
              <a:t>Charts not written in full </a:t>
            </a:r>
            <a:r>
              <a:rPr kumimoji="0" lang="en-GB" sz="1400" b="0" i="0" u="none" strike="noStrike" kern="1200" cap="none" spc="0" normalizeH="0" baseline="0" noProof="0" dirty="0">
                <a:ln>
                  <a:noFill/>
                </a:ln>
                <a:solidFill>
                  <a:srgbClr val="FF0000"/>
                </a:solidFill>
                <a:effectLst/>
                <a:uLnTx/>
                <a:uFillTx/>
                <a:latin typeface="Calibri" panose="020F0502020204030204"/>
                <a:ea typeface="+mn-ea"/>
                <a:cs typeface="+mn-cs"/>
                <a:sym typeface="Wingdings" panose="05000000000000000000" pitchFamily="2" charset="2"/>
              </a:rPr>
              <a:t> later re-written</a:t>
            </a:r>
            <a:r>
              <a:rPr kumimoji="0" lang="en-GB" sz="1400" b="0" i="0" u="none" strike="noStrike" kern="1200" cap="none" spc="0" normalizeH="0" baseline="0" noProof="0" dirty="0">
                <a:ln>
                  <a:noFill/>
                </a:ln>
                <a:solidFill>
                  <a:srgbClr val="FF0000"/>
                </a:solidFill>
                <a:effectLst/>
                <a:uLnTx/>
                <a:uFillTx/>
                <a:latin typeface="Calibri" panose="020F0502020204030204"/>
                <a:ea typeface="+mn-ea"/>
                <a:cs typeface="+mn-cs"/>
              </a:rPr>
              <a:t> </a:t>
            </a:r>
          </a:p>
        </p:txBody>
      </p:sp>
      <p:sp>
        <p:nvSpPr>
          <p:cNvPr id="16" name="Rectangle 15">
            <a:extLst>
              <a:ext uri="{FF2B5EF4-FFF2-40B4-BE49-F238E27FC236}">
                <a16:creationId xmlns:a16="http://schemas.microsoft.com/office/drawing/2014/main" id="{BB77541D-684E-43B5-A38A-0F59D41177F9}"/>
              </a:ext>
            </a:extLst>
          </p:cNvPr>
          <p:cNvSpPr/>
          <p:nvPr/>
        </p:nvSpPr>
        <p:spPr>
          <a:xfrm>
            <a:off x="7715768" y="2701514"/>
            <a:ext cx="3593676" cy="307777"/>
          </a:xfrm>
          <a:prstGeom prst="rect">
            <a:avLst/>
          </a:prstGeom>
        </p:spPr>
        <p:txBody>
          <a:bodyPr wrap="non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0000"/>
                </a:solidFill>
                <a:effectLst/>
                <a:uLnTx/>
                <a:uFillTx/>
                <a:latin typeface="Calibri" panose="020F0502020204030204"/>
                <a:ea typeface="+mn-ea"/>
                <a:cs typeface="+mn-cs"/>
              </a:rPr>
              <a:t>Hospital charts incomplete </a:t>
            </a:r>
            <a:r>
              <a:rPr kumimoji="0" lang="en-GB" sz="1400" b="0" i="0" u="none" strike="noStrike" kern="1200" cap="none" spc="0" normalizeH="0" baseline="0" noProof="0" dirty="0">
                <a:ln>
                  <a:noFill/>
                </a:ln>
                <a:solidFill>
                  <a:srgbClr val="FF0000"/>
                </a:solidFill>
                <a:effectLst/>
                <a:uLnTx/>
                <a:uFillTx/>
                <a:latin typeface="Calibri" panose="020F0502020204030204"/>
                <a:ea typeface="+mn-ea"/>
                <a:cs typeface="+mn-cs"/>
                <a:sym typeface="Wingdings" panose="05000000000000000000" pitchFamily="2" charset="2"/>
              </a:rPr>
              <a:t> re-written</a:t>
            </a:r>
            <a:endParaRPr kumimoji="0" lang="en-GB" sz="14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B225B386-299A-4544-BBFE-889221613CE3}"/>
              </a:ext>
            </a:extLst>
          </p:cNvPr>
          <p:cNvSpPr/>
          <p:nvPr/>
        </p:nvSpPr>
        <p:spPr>
          <a:xfrm>
            <a:off x="6591347" y="3007191"/>
            <a:ext cx="4764253" cy="307777"/>
          </a:xfrm>
          <a:prstGeom prst="rect">
            <a:avLst/>
          </a:prstGeom>
        </p:spPr>
        <p:txBody>
          <a:bodyPr wrap="non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0000"/>
                </a:solidFill>
                <a:effectLst/>
                <a:uLnTx/>
                <a:uFillTx/>
                <a:latin typeface="Calibri" panose="020F0502020204030204"/>
                <a:ea typeface="+mn-ea"/>
                <a:cs typeface="+mn-cs"/>
              </a:rPr>
              <a:t>Charts not rewritten when background opioid increased </a:t>
            </a:r>
          </a:p>
        </p:txBody>
      </p:sp>
      <p:sp>
        <p:nvSpPr>
          <p:cNvPr id="18" name="Rectangle 17">
            <a:extLst>
              <a:ext uri="{FF2B5EF4-FFF2-40B4-BE49-F238E27FC236}">
                <a16:creationId xmlns:a16="http://schemas.microsoft.com/office/drawing/2014/main" id="{EC6229E3-582C-4BFF-B5A5-3914BA293723}"/>
              </a:ext>
            </a:extLst>
          </p:cNvPr>
          <p:cNvSpPr/>
          <p:nvPr/>
        </p:nvSpPr>
        <p:spPr>
          <a:xfrm>
            <a:off x="6252445" y="4504134"/>
            <a:ext cx="5056999" cy="954107"/>
          </a:xfrm>
          <a:prstGeom prst="rect">
            <a:avLst/>
          </a:prstGeom>
        </p:spPr>
        <p:txBody>
          <a:bodyPr wrap="square">
            <a:spAutoFit/>
          </a:bodyPr>
          <a:lstStyle/>
          <a:p>
            <a:pPr marL="457200" marR="0" lvl="1" indent="0" algn="r" defTabSz="914400" rtl="0" eaLnBrk="1" fontAlgn="auto" latinLnBrk="0" hangingPunct="1">
              <a:lnSpc>
                <a:spcPct val="100000"/>
              </a:lnSpc>
              <a:spcBef>
                <a:spcPts val="0"/>
              </a:spcBef>
              <a:spcAft>
                <a:spcPts val="0"/>
              </a:spcAft>
              <a:buClrTx/>
              <a:buSzTx/>
              <a:buFontTx/>
              <a:buNone/>
              <a:tabLst/>
              <a:defRPr/>
            </a:pPr>
            <a:r>
              <a:rPr kumimoji="0" lang="en-GB" sz="1400" b="0" i="0" u="sng" strike="noStrike" kern="1200" cap="none" spc="0" normalizeH="0" baseline="0" noProof="0" dirty="0">
                <a:ln>
                  <a:noFill/>
                </a:ln>
                <a:solidFill>
                  <a:srgbClr val="FF0000"/>
                </a:solidFill>
                <a:effectLst/>
                <a:uLnTx/>
                <a:uFillTx/>
                <a:latin typeface="Calibri" panose="020F0502020204030204"/>
                <a:ea typeface="+mn-ea"/>
                <a:cs typeface="+mn-cs"/>
              </a:rPr>
              <a:t>Chart written ?too late</a:t>
            </a:r>
          </a:p>
          <a:p>
            <a:pPr marL="457200" marR="0" lvl="1"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0000"/>
                </a:solidFill>
                <a:effectLst/>
                <a:uLnTx/>
                <a:uFillTx/>
                <a:latin typeface="Calibri" panose="020F0502020204030204"/>
                <a:ea typeface="+mn-ea"/>
                <a:cs typeface="+mn-cs"/>
              </a:rPr>
              <a:t>LAS referred a patient unwell, dying, to remain home – charts weren’t done until patient became symptomatic the day before she then died</a:t>
            </a:r>
            <a:endParaRPr kumimoji="0" lang="en-GB" sz="20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pic>
        <p:nvPicPr>
          <p:cNvPr id="20" name="Picture 19">
            <a:extLst>
              <a:ext uri="{FF2B5EF4-FFF2-40B4-BE49-F238E27FC236}">
                <a16:creationId xmlns:a16="http://schemas.microsoft.com/office/drawing/2014/main" id="{2FF35A8D-17FB-4CFE-A630-2B6A74305CA7}"/>
              </a:ext>
            </a:extLst>
          </p:cNvPr>
          <p:cNvPicPr>
            <a:picLocks noChangeAspect="1"/>
          </p:cNvPicPr>
          <p:nvPr/>
        </p:nvPicPr>
        <p:blipFill rotWithShape="1">
          <a:blip r:embed="rId4"/>
          <a:srcRect l="29296" t="54167" r="32422" b="35139"/>
          <a:stretch/>
        </p:blipFill>
        <p:spPr>
          <a:xfrm>
            <a:off x="923925" y="4041991"/>
            <a:ext cx="5291205" cy="831475"/>
          </a:xfrm>
          <a:prstGeom prst="rect">
            <a:avLst/>
          </a:prstGeom>
        </p:spPr>
      </p:pic>
      <p:sp>
        <p:nvSpPr>
          <p:cNvPr id="21" name="Rectangle 20">
            <a:extLst>
              <a:ext uri="{FF2B5EF4-FFF2-40B4-BE49-F238E27FC236}">
                <a16:creationId xmlns:a16="http://schemas.microsoft.com/office/drawing/2014/main" id="{DD52A652-57FD-4399-B901-C74528C0E3CA}"/>
              </a:ext>
            </a:extLst>
          </p:cNvPr>
          <p:cNvSpPr/>
          <p:nvPr/>
        </p:nvSpPr>
        <p:spPr>
          <a:xfrm>
            <a:off x="7082325" y="3312584"/>
            <a:ext cx="4227119" cy="307777"/>
          </a:xfrm>
          <a:prstGeom prst="rect">
            <a:avLst/>
          </a:prstGeom>
        </p:spPr>
        <p:txBody>
          <a:bodyPr wrap="non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0000"/>
                </a:solidFill>
                <a:effectLst/>
                <a:uLnTx/>
                <a:uFillTx/>
                <a:latin typeface="Calibri" panose="020F0502020204030204"/>
                <a:ea typeface="+mn-ea"/>
                <a:cs typeface="+mn-cs"/>
              </a:rPr>
              <a:t>Uncertainty around seizure management + doses</a:t>
            </a:r>
            <a:endParaRPr kumimoji="0" lang="en-GB" sz="20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9" name="Oval 8">
            <a:extLst>
              <a:ext uri="{FF2B5EF4-FFF2-40B4-BE49-F238E27FC236}">
                <a16:creationId xmlns:a16="http://schemas.microsoft.com/office/drawing/2014/main" id="{3EF677F9-4390-499F-91A3-F4DFF04FEB5E}"/>
              </a:ext>
            </a:extLst>
          </p:cNvPr>
          <p:cNvSpPr/>
          <p:nvPr/>
        </p:nvSpPr>
        <p:spPr>
          <a:xfrm>
            <a:off x="2762252" y="3982878"/>
            <a:ext cx="904875" cy="34271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6294E2B3-1803-4CD4-A473-DD8EB554598B}"/>
              </a:ext>
            </a:extLst>
          </p:cNvPr>
          <p:cNvSpPr txBox="1"/>
          <p:nvPr/>
        </p:nvSpPr>
        <p:spPr>
          <a:xfrm>
            <a:off x="187287" y="108516"/>
            <a:ext cx="226953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sng" strike="noStrike" kern="1200" cap="none" spc="0" normalizeH="0" baseline="0" noProof="0" dirty="0">
                <a:ln>
                  <a:noFill/>
                </a:ln>
                <a:solidFill>
                  <a:prstClr val="black"/>
                </a:solidFill>
                <a:effectLst/>
                <a:uLnTx/>
                <a:uFillTx/>
                <a:latin typeface="Calibri" panose="020F0502020204030204"/>
                <a:ea typeface="+mn-ea"/>
                <a:cs typeface="+mn-cs"/>
              </a:rPr>
              <a:t>4. GENERAL THEMES: </a:t>
            </a:r>
          </a:p>
        </p:txBody>
      </p:sp>
    </p:spTree>
    <p:extLst>
      <p:ext uri="{BB962C8B-B14F-4D97-AF65-F5344CB8AC3E}">
        <p14:creationId xmlns:p14="http://schemas.microsoft.com/office/powerpoint/2010/main" val="3256284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3" grpId="0"/>
      <p:bldP spid="14" grpId="0"/>
      <p:bldP spid="15" grpId="0"/>
      <p:bldP spid="16" grpId="0"/>
      <p:bldP spid="17" grpId="0"/>
      <p:bldP spid="18" grpId="0"/>
      <p:bldP spid="21" grpId="0"/>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1000">
              <a:schemeClr val="accent1">
                <a:lumMod val="45000"/>
                <a:lumOff val="55000"/>
              </a:schemeClr>
            </a:gs>
            <a:gs pos="83000">
              <a:schemeClr val="accent1">
                <a:lumMod val="45000"/>
                <a:lumOff val="55000"/>
              </a:schemeClr>
            </a:gs>
            <a:gs pos="95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B098E11-E03E-4FF9-B147-B0A88384D42A}"/>
              </a:ext>
            </a:extLst>
          </p:cNvPr>
          <p:cNvPicPr>
            <a:picLocks noChangeAspect="1"/>
          </p:cNvPicPr>
          <p:nvPr/>
        </p:nvPicPr>
        <p:blipFill rotWithShape="1">
          <a:blip r:embed="rId3"/>
          <a:srcRect l="29063" t="40834" r="32031" b="38621"/>
          <a:stretch/>
        </p:blipFill>
        <p:spPr>
          <a:xfrm>
            <a:off x="773033" y="1149883"/>
            <a:ext cx="5322967" cy="1581150"/>
          </a:xfrm>
          <a:prstGeom prst="rect">
            <a:avLst/>
          </a:prstGeom>
        </p:spPr>
      </p:pic>
      <p:sp>
        <p:nvSpPr>
          <p:cNvPr id="10" name="TextBox 9">
            <a:extLst>
              <a:ext uri="{FF2B5EF4-FFF2-40B4-BE49-F238E27FC236}">
                <a16:creationId xmlns:a16="http://schemas.microsoft.com/office/drawing/2014/main" id="{4B4D9154-30D1-4AC8-A12B-104782524B57}"/>
              </a:ext>
            </a:extLst>
          </p:cNvPr>
          <p:cNvSpPr txBox="1"/>
          <p:nvPr/>
        </p:nvSpPr>
        <p:spPr>
          <a:xfrm>
            <a:off x="8793124" y="1348565"/>
            <a:ext cx="243241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70C0"/>
                </a:solidFill>
                <a:effectLst/>
                <a:uLnTx/>
                <a:uFillTx/>
                <a:latin typeface="Calibri" panose="020F0502020204030204"/>
                <a:ea typeface="+mn-ea"/>
                <a:cs typeface="+mn-cs"/>
              </a:rPr>
              <a:t>Doses/drugs given</a:t>
            </a:r>
          </a:p>
        </p:txBody>
      </p:sp>
      <p:sp>
        <p:nvSpPr>
          <p:cNvPr id="12" name="Rectangle: Rounded Corners 11">
            <a:extLst>
              <a:ext uri="{FF2B5EF4-FFF2-40B4-BE49-F238E27FC236}">
                <a16:creationId xmlns:a16="http://schemas.microsoft.com/office/drawing/2014/main" id="{1BEACC57-6E25-41DF-9A96-184A5D4680C4}"/>
              </a:ext>
            </a:extLst>
          </p:cNvPr>
          <p:cNvSpPr/>
          <p:nvPr/>
        </p:nvSpPr>
        <p:spPr>
          <a:xfrm>
            <a:off x="8431032" y="1430870"/>
            <a:ext cx="200025" cy="161925"/>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026CB48E-4495-4759-8870-E5EC72EBDDA3}"/>
              </a:ext>
            </a:extLst>
          </p:cNvPr>
          <p:cNvSpPr/>
          <p:nvPr/>
        </p:nvSpPr>
        <p:spPr>
          <a:xfrm>
            <a:off x="5844695" y="2950451"/>
            <a:ext cx="5051922" cy="523220"/>
          </a:xfrm>
          <a:prstGeom prst="rect">
            <a:avLst/>
          </a:prstGeom>
        </p:spPr>
        <p:txBody>
          <a:bodyPr wrap="square">
            <a:spAutoFit/>
          </a:bodyPr>
          <a:lstStyle/>
          <a:p>
            <a:pPr marL="457200" marR="0" lvl="1"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70C0"/>
                </a:solidFill>
                <a:effectLst/>
                <a:uLnTx/>
                <a:uFillTx/>
                <a:latin typeface="Calibri" panose="020F0502020204030204"/>
                <a:ea typeface="+mn-ea"/>
                <a:cs typeface="+mn-cs"/>
              </a:rPr>
              <a:t>Stats given because they are lowest end of the PRN chart (2 mg) despite CSCI 30 mg  </a:t>
            </a:r>
            <a:endParaRPr kumimoji="0" lang="en-GB" sz="2000" b="0"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pic>
        <p:nvPicPr>
          <p:cNvPr id="23" name="Picture 22">
            <a:extLst>
              <a:ext uri="{FF2B5EF4-FFF2-40B4-BE49-F238E27FC236}">
                <a16:creationId xmlns:a16="http://schemas.microsoft.com/office/drawing/2014/main" id="{98FF66E8-E26C-473A-BFAC-FEAA335D5825}"/>
              </a:ext>
            </a:extLst>
          </p:cNvPr>
          <p:cNvPicPr>
            <a:picLocks noChangeAspect="1"/>
          </p:cNvPicPr>
          <p:nvPr/>
        </p:nvPicPr>
        <p:blipFill rotWithShape="1">
          <a:blip r:embed="rId4"/>
          <a:srcRect l="31250" t="50972" r="33281" b="31878"/>
          <a:stretch/>
        </p:blipFill>
        <p:spPr>
          <a:xfrm>
            <a:off x="773034" y="4126968"/>
            <a:ext cx="5322966" cy="1447800"/>
          </a:xfrm>
          <a:prstGeom prst="rect">
            <a:avLst/>
          </a:prstGeom>
        </p:spPr>
      </p:pic>
      <p:sp>
        <p:nvSpPr>
          <p:cNvPr id="3" name="TextBox 2">
            <a:extLst>
              <a:ext uri="{FF2B5EF4-FFF2-40B4-BE49-F238E27FC236}">
                <a16:creationId xmlns:a16="http://schemas.microsoft.com/office/drawing/2014/main" id="{F79D692D-C747-4358-95E8-B577C3747384}"/>
              </a:ext>
            </a:extLst>
          </p:cNvPr>
          <p:cNvSpPr txBox="1"/>
          <p:nvPr/>
        </p:nvSpPr>
        <p:spPr>
          <a:xfrm>
            <a:off x="860119" y="1511833"/>
            <a:ext cx="194446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70C0"/>
                </a:solidFill>
                <a:effectLst/>
                <a:uLnTx/>
                <a:uFillTx/>
                <a:latin typeface="Calibri" panose="020F0502020204030204"/>
                <a:ea typeface="+mn-ea"/>
                <a:cs typeface="+mn-cs"/>
              </a:rPr>
              <a:t>2 mg – 5 mg</a:t>
            </a:r>
          </a:p>
        </p:txBody>
      </p:sp>
      <p:sp>
        <p:nvSpPr>
          <p:cNvPr id="9" name="TextBox 8">
            <a:extLst>
              <a:ext uri="{FF2B5EF4-FFF2-40B4-BE49-F238E27FC236}">
                <a16:creationId xmlns:a16="http://schemas.microsoft.com/office/drawing/2014/main" id="{70FD779E-83DC-40D4-95BC-62F08BE17C4C}"/>
              </a:ext>
            </a:extLst>
          </p:cNvPr>
          <p:cNvSpPr txBox="1"/>
          <p:nvPr/>
        </p:nvSpPr>
        <p:spPr>
          <a:xfrm>
            <a:off x="1339091" y="4453563"/>
            <a:ext cx="194446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70C0"/>
                </a:solidFill>
                <a:effectLst/>
                <a:uLnTx/>
                <a:uFillTx/>
                <a:latin typeface="Calibri" panose="020F0502020204030204"/>
                <a:ea typeface="+mn-ea"/>
                <a:cs typeface="+mn-cs"/>
              </a:rPr>
              <a:t>10 mg – 30 mg</a:t>
            </a:r>
          </a:p>
        </p:txBody>
      </p:sp>
      <p:sp>
        <p:nvSpPr>
          <p:cNvPr id="13" name="TextBox 12">
            <a:extLst>
              <a:ext uri="{FF2B5EF4-FFF2-40B4-BE49-F238E27FC236}">
                <a16:creationId xmlns:a16="http://schemas.microsoft.com/office/drawing/2014/main" id="{10805B55-2AA7-42D1-A136-F2B1D8E552D6}"/>
              </a:ext>
            </a:extLst>
          </p:cNvPr>
          <p:cNvSpPr txBox="1"/>
          <p:nvPr/>
        </p:nvSpPr>
        <p:spPr>
          <a:xfrm>
            <a:off x="860119" y="801920"/>
            <a:ext cx="194446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70C0"/>
                </a:solidFill>
                <a:effectLst/>
                <a:uLnTx/>
                <a:uFillTx/>
                <a:latin typeface="Calibri" panose="020F0502020204030204"/>
                <a:ea typeface="+mn-ea"/>
                <a:cs typeface="+mn-cs"/>
              </a:rPr>
              <a:t>Morphine</a:t>
            </a:r>
          </a:p>
        </p:txBody>
      </p:sp>
      <p:sp>
        <p:nvSpPr>
          <p:cNvPr id="14" name="TextBox 13">
            <a:extLst>
              <a:ext uri="{FF2B5EF4-FFF2-40B4-BE49-F238E27FC236}">
                <a16:creationId xmlns:a16="http://schemas.microsoft.com/office/drawing/2014/main" id="{6D2A8373-2CF2-4E34-9324-29616155DD00}"/>
              </a:ext>
            </a:extLst>
          </p:cNvPr>
          <p:cNvSpPr txBox="1"/>
          <p:nvPr/>
        </p:nvSpPr>
        <p:spPr>
          <a:xfrm>
            <a:off x="773034" y="3759276"/>
            <a:ext cx="194446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70C0"/>
                </a:solidFill>
                <a:effectLst/>
                <a:uLnTx/>
                <a:uFillTx/>
                <a:latin typeface="Calibri" panose="020F0502020204030204"/>
                <a:ea typeface="+mn-ea"/>
                <a:cs typeface="+mn-cs"/>
              </a:rPr>
              <a:t>Morphine</a:t>
            </a:r>
          </a:p>
        </p:txBody>
      </p:sp>
      <p:sp>
        <p:nvSpPr>
          <p:cNvPr id="4" name="Rectangle 3">
            <a:extLst>
              <a:ext uri="{FF2B5EF4-FFF2-40B4-BE49-F238E27FC236}">
                <a16:creationId xmlns:a16="http://schemas.microsoft.com/office/drawing/2014/main" id="{9617D269-2D0C-4796-8262-56F3FE43841C}"/>
              </a:ext>
            </a:extLst>
          </p:cNvPr>
          <p:cNvSpPr/>
          <p:nvPr/>
        </p:nvSpPr>
        <p:spPr>
          <a:xfrm>
            <a:off x="6895154" y="2079655"/>
            <a:ext cx="4006225" cy="523220"/>
          </a:xfrm>
          <a:prstGeom prst="rect">
            <a:avLst/>
          </a:prstGeom>
        </p:spPr>
        <p:txBody>
          <a:bodyPr wrap="none">
            <a:spAutoFit/>
          </a:bodyPr>
          <a:lstStyle/>
          <a:p>
            <a:pPr marL="457200" marR="0" lvl="1" indent="0" algn="r" defTabSz="914400" rtl="0" eaLnBrk="1" fontAlgn="auto" latinLnBrk="0" hangingPunct="1">
              <a:lnSpc>
                <a:spcPct val="100000"/>
              </a:lnSpc>
              <a:spcBef>
                <a:spcPts val="0"/>
              </a:spcBef>
              <a:spcAft>
                <a:spcPts val="0"/>
              </a:spcAft>
              <a:buClrTx/>
              <a:buSzTx/>
              <a:buFontTx/>
              <a:buNone/>
              <a:tabLst/>
              <a:defRPr/>
            </a:pPr>
            <a:r>
              <a:rPr kumimoji="0" lang="en-GB" sz="1400" b="0" i="0" u="sng" strike="noStrike" kern="1200" cap="none" spc="0" normalizeH="0" baseline="0" noProof="0" dirty="0">
                <a:ln>
                  <a:noFill/>
                </a:ln>
                <a:solidFill>
                  <a:srgbClr val="0070C0"/>
                </a:solidFill>
                <a:effectLst/>
                <a:uLnTx/>
                <a:uFillTx/>
                <a:latin typeface="Calibri" panose="020F0502020204030204"/>
                <a:ea typeface="+mn-ea"/>
                <a:cs typeface="+mn-cs"/>
              </a:rPr>
              <a:t>PRN doses too small?</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70C0"/>
                </a:solidFill>
                <a:effectLst/>
                <a:uLnTx/>
                <a:uFillTx/>
                <a:latin typeface="Calibri" panose="020F0502020204030204"/>
                <a:ea typeface="+mn-ea"/>
                <a:cs typeface="+mn-cs"/>
              </a:rPr>
              <a:t>Doses given not proportionate to the problem</a:t>
            </a:r>
            <a:endParaRPr kumimoji="0" lang="en-GB" sz="2000" b="0"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F89A5B15-69AF-462E-8FAB-C4AA13FF875E}"/>
              </a:ext>
            </a:extLst>
          </p:cNvPr>
          <p:cNvSpPr/>
          <p:nvPr/>
        </p:nvSpPr>
        <p:spPr>
          <a:xfrm>
            <a:off x="6480087" y="4074601"/>
            <a:ext cx="4416530" cy="307777"/>
          </a:xfrm>
          <a:prstGeom prst="rect">
            <a:avLst/>
          </a:prstGeom>
        </p:spPr>
        <p:txBody>
          <a:bodyPr wrap="non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70C0"/>
                </a:solidFill>
                <a:effectLst/>
                <a:uLnTx/>
                <a:uFillTx/>
                <a:latin typeface="Calibri" panose="020F0502020204030204"/>
                <a:ea typeface="+mn-ea"/>
                <a:cs typeface="+mn-cs"/>
              </a:rPr>
              <a:t>Stats being given but not incorporated into the CSCI</a:t>
            </a:r>
            <a:endParaRPr kumimoji="0" lang="en-GB" sz="2000" b="0"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D69CBCC9-5E44-4615-A782-4A5D9D98A0B8}"/>
              </a:ext>
            </a:extLst>
          </p:cNvPr>
          <p:cNvSpPr/>
          <p:nvPr/>
        </p:nvSpPr>
        <p:spPr>
          <a:xfrm>
            <a:off x="5938694" y="2600818"/>
            <a:ext cx="4957923" cy="307777"/>
          </a:xfrm>
          <a:prstGeom prst="rect">
            <a:avLst/>
          </a:prstGeom>
        </p:spPr>
        <p:txBody>
          <a:bodyPr wrap="square">
            <a:spAutoFit/>
          </a:bodyPr>
          <a:lstStyle/>
          <a:p>
            <a:pPr marL="457200" marR="0" lvl="1"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70C0"/>
                </a:solidFill>
                <a:effectLst/>
                <a:uLnTx/>
                <a:uFillTx/>
                <a:latin typeface="Calibri" panose="020F0502020204030204"/>
                <a:ea typeface="+mn-ea"/>
                <a:cs typeface="+mn-cs"/>
              </a:rPr>
              <a:t>Stats given which are low in comparison to background</a:t>
            </a:r>
            <a:endParaRPr kumimoji="0" lang="en-GB" sz="2000" b="0"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
        <p:nvSpPr>
          <p:cNvPr id="15" name="Arrow: Down 14">
            <a:extLst>
              <a:ext uri="{FF2B5EF4-FFF2-40B4-BE49-F238E27FC236}">
                <a16:creationId xmlns:a16="http://schemas.microsoft.com/office/drawing/2014/main" id="{D287FBDA-70E8-4553-B9B4-D5C74119B0D4}"/>
              </a:ext>
            </a:extLst>
          </p:cNvPr>
          <p:cNvSpPr/>
          <p:nvPr/>
        </p:nvSpPr>
        <p:spPr>
          <a:xfrm>
            <a:off x="2090057" y="2862943"/>
            <a:ext cx="315686" cy="11932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Multiplication Sign 15">
            <a:extLst>
              <a:ext uri="{FF2B5EF4-FFF2-40B4-BE49-F238E27FC236}">
                <a16:creationId xmlns:a16="http://schemas.microsoft.com/office/drawing/2014/main" id="{8135B890-50D3-4F85-AA33-7649E371B9DA}"/>
              </a:ext>
            </a:extLst>
          </p:cNvPr>
          <p:cNvSpPr/>
          <p:nvPr/>
        </p:nvSpPr>
        <p:spPr>
          <a:xfrm>
            <a:off x="1807820" y="3045751"/>
            <a:ext cx="880159" cy="764976"/>
          </a:xfrm>
          <a:prstGeom prst="mathMultiply">
            <a:avLst>
              <a:gd name="adj1" fmla="val 1047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Oval 19">
            <a:extLst>
              <a:ext uri="{FF2B5EF4-FFF2-40B4-BE49-F238E27FC236}">
                <a16:creationId xmlns:a16="http://schemas.microsoft.com/office/drawing/2014/main" id="{C452991F-8501-433E-B4DB-56B5BD243EDF}"/>
              </a:ext>
            </a:extLst>
          </p:cNvPr>
          <p:cNvSpPr/>
          <p:nvPr/>
        </p:nvSpPr>
        <p:spPr>
          <a:xfrm>
            <a:off x="805691" y="1453611"/>
            <a:ext cx="533400" cy="48577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Oval 21">
            <a:extLst>
              <a:ext uri="{FF2B5EF4-FFF2-40B4-BE49-F238E27FC236}">
                <a16:creationId xmlns:a16="http://schemas.microsoft.com/office/drawing/2014/main" id="{8B69DD8A-0E54-4897-8F19-D87680F4979D}"/>
              </a:ext>
            </a:extLst>
          </p:cNvPr>
          <p:cNvSpPr/>
          <p:nvPr/>
        </p:nvSpPr>
        <p:spPr>
          <a:xfrm>
            <a:off x="2090057" y="4395341"/>
            <a:ext cx="533400" cy="48577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EBE6A4E0-8BA9-4E5B-B0BB-2A7E7AF2988F}"/>
              </a:ext>
            </a:extLst>
          </p:cNvPr>
          <p:cNvSpPr/>
          <p:nvPr/>
        </p:nvSpPr>
        <p:spPr>
          <a:xfrm>
            <a:off x="5844695" y="3791620"/>
            <a:ext cx="5051922" cy="307777"/>
          </a:xfrm>
          <a:prstGeom prst="rect">
            <a:avLst/>
          </a:prstGeom>
        </p:spPr>
        <p:txBody>
          <a:bodyPr wrap="square">
            <a:spAutoFit/>
          </a:bodyPr>
          <a:lstStyle/>
          <a:p>
            <a:pPr marL="457200" marR="0" lvl="1"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70C0"/>
                </a:solidFill>
                <a:effectLst/>
                <a:uLnTx/>
                <a:uFillTx/>
                <a:latin typeface="Calibri" panose="020F0502020204030204"/>
                <a:ea typeface="+mn-ea"/>
                <a:cs typeface="+mn-cs"/>
              </a:rPr>
              <a:t>Reluctance to use adequate dose haloperidol or midazolam  </a:t>
            </a:r>
            <a:endParaRPr kumimoji="0" lang="en-GB" sz="2000" b="0"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E3E470CB-42AF-4E2E-AD38-446F2F8523B2}"/>
              </a:ext>
            </a:extLst>
          </p:cNvPr>
          <p:cNvSpPr txBox="1"/>
          <p:nvPr/>
        </p:nvSpPr>
        <p:spPr>
          <a:xfrm>
            <a:off x="6743156" y="5528062"/>
            <a:ext cx="438523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A lot of these are training/confidence issues</a:t>
            </a:r>
          </a:p>
        </p:txBody>
      </p:sp>
      <p:sp>
        <p:nvSpPr>
          <p:cNvPr id="26" name="TextBox 25">
            <a:extLst>
              <a:ext uri="{FF2B5EF4-FFF2-40B4-BE49-F238E27FC236}">
                <a16:creationId xmlns:a16="http://schemas.microsoft.com/office/drawing/2014/main" id="{6294E2B3-1803-4CD4-A473-DD8EB554598B}"/>
              </a:ext>
            </a:extLst>
          </p:cNvPr>
          <p:cNvSpPr txBox="1"/>
          <p:nvPr/>
        </p:nvSpPr>
        <p:spPr>
          <a:xfrm>
            <a:off x="187287" y="108516"/>
            <a:ext cx="226953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sng" strike="noStrike" kern="1200" cap="none" spc="0" normalizeH="0" baseline="0" noProof="0" dirty="0">
                <a:ln>
                  <a:noFill/>
                </a:ln>
                <a:solidFill>
                  <a:prstClr val="black"/>
                </a:solidFill>
                <a:effectLst/>
                <a:uLnTx/>
                <a:uFillTx/>
                <a:latin typeface="Calibri" panose="020F0502020204030204"/>
                <a:ea typeface="+mn-ea"/>
                <a:cs typeface="+mn-cs"/>
              </a:rPr>
              <a:t>4. GENERAL THEMES: </a:t>
            </a:r>
          </a:p>
        </p:txBody>
      </p:sp>
    </p:spTree>
    <p:extLst>
      <p:ext uri="{BB962C8B-B14F-4D97-AF65-F5344CB8AC3E}">
        <p14:creationId xmlns:p14="http://schemas.microsoft.com/office/powerpoint/2010/main" val="1901952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4" grpId="0"/>
      <p:bldP spid="6" grpId="0"/>
      <p:bldP spid="7" grpId="0"/>
      <p:bldP spid="15" grpId="0" animBg="1"/>
      <p:bldP spid="16" grpId="0" animBg="1"/>
      <p:bldP spid="20" grpId="0" animBg="1"/>
      <p:bldP spid="22" grpId="0" animBg="1"/>
      <p:bldP spid="25" grpId="0"/>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1000">
              <a:schemeClr val="accent1">
                <a:lumMod val="45000"/>
                <a:lumOff val="55000"/>
              </a:schemeClr>
            </a:gs>
            <a:gs pos="83000">
              <a:schemeClr val="accent1">
                <a:lumMod val="45000"/>
                <a:lumOff val="55000"/>
              </a:schemeClr>
            </a:gs>
            <a:gs pos="95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61C115C-48B6-4AFD-BF9F-40A714ABAE19}"/>
              </a:ext>
            </a:extLst>
          </p:cNvPr>
          <p:cNvSpPr txBox="1"/>
          <p:nvPr/>
        </p:nvSpPr>
        <p:spPr>
          <a:xfrm>
            <a:off x="2297802" y="1230458"/>
            <a:ext cx="35545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sng" strike="noStrike" kern="1200" cap="none" spc="0" normalizeH="0" baseline="0" noProof="0" dirty="0">
                <a:ln>
                  <a:noFill/>
                </a:ln>
                <a:solidFill>
                  <a:prstClr val="black"/>
                </a:solidFill>
                <a:effectLst/>
                <a:uLnTx/>
                <a:uFillTx/>
                <a:latin typeface="Calibri" panose="020F0502020204030204"/>
                <a:ea typeface="+mn-ea"/>
                <a:cs typeface="+mn-cs"/>
              </a:rPr>
              <a:t>Quiz Q</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 Of those with anticipatory charts, how many were actually given stats?</a:t>
            </a:r>
          </a:p>
        </p:txBody>
      </p:sp>
      <p:pic>
        <p:nvPicPr>
          <p:cNvPr id="6" name="Picture 5">
            <a:extLst>
              <a:ext uri="{FF2B5EF4-FFF2-40B4-BE49-F238E27FC236}">
                <a16:creationId xmlns:a16="http://schemas.microsoft.com/office/drawing/2014/main" id="{CB5F6774-1A79-49D7-B1B7-EB98C3FD7C0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9527" y="1177795"/>
            <a:ext cx="1622323" cy="1622323"/>
          </a:xfrm>
          <a:prstGeom prst="rect">
            <a:avLst/>
          </a:prstGeom>
        </p:spPr>
      </p:pic>
      <p:sp>
        <p:nvSpPr>
          <p:cNvPr id="2" name="TextBox 1">
            <a:extLst>
              <a:ext uri="{FF2B5EF4-FFF2-40B4-BE49-F238E27FC236}">
                <a16:creationId xmlns:a16="http://schemas.microsoft.com/office/drawing/2014/main" id="{A0A2C7B1-A589-459C-B7A7-D1B986EC2A2E}"/>
              </a:ext>
            </a:extLst>
          </p:cNvPr>
          <p:cNvSpPr txBox="1"/>
          <p:nvPr/>
        </p:nvSpPr>
        <p:spPr>
          <a:xfrm>
            <a:off x="438518" y="3320922"/>
            <a:ext cx="5687961"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NB: this may be an under-estimate as we don’t have access to the district nursing notes </a:t>
            </a:r>
          </a:p>
        </p:txBody>
      </p:sp>
      <p:sp>
        <p:nvSpPr>
          <p:cNvPr id="3" name="TextBox 2">
            <a:extLst>
              <a:ext uri="{FF2B5EF4-FFF2-40B4-BE49-F238E27FC236}">
                <a16:creationId xmlns:a16="http://schemas.microsoft.com/office/drawing/2014/main" id="{DD1B6163-5487-4842-8506-CA3370612D93}"/>
              </a:ext>
            </a:extLst>
          </p:cNvPr>
          <p:cNvSpPr txBox="1"/>
          <p:nvPr/>
        </p:nvSpPr>
        <p:spPr>
          <a:xfrm>
            <a:off x="7486649" y="1057202"/>
            <a:ext cx="3905875"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rPr>
              <a:t>Not needing stats – 36%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rPr>
              <a:t>Given stats – 64%</a:t>
            </a:r>
          </a:p>
        </p:txBody>
      </p:sp>
      <p:sp>
        <p:nvSpPr>
          <p:cNvPr id="8" name="TextBox 7">
            <a:extLst>
              <a:ext uri="{FF2B5EF4-FFF2-40B4-BE49-F238E27FC236}">
                <a16:creationId xmlns:a16="http://schemas.microsoft.com/office/drawing/2014/main" id="{9291807E-B5E4-4175-B69C-E0CE49E22EC4}"/>
              </a:ext>
            </a:extLst>
          </p:cNvPr>
          <p:cNvSpPr txBox="1"/>
          <p:nvPr/>
        </p:nvSpPr>
        <p:spPr>
          <a:xfrm>
            <a:off x="7942306" y="4301799"/>
            <a:ext cx="3828678" cy="206210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sng" strike="noStrike" kern="1200" cap="none" spc="0" normalizeH="0" baseline="0" noProof="0" dirty="0">
                <a:ln>
                  <a:noFill/>
                </a:ln>
                <a:solidFill>
                  <a:prstClr val="black"/>
                </a:solidFill>
                <a:effectLst/>
                <a:uLnTx/>
                <a:uFillTx/>
                <a:latin typeface="Calibri" panose="020F0502020204030204"/>
                <a:ea typeface="+mn-ea"/>
                <a:cs typeface="+mn-cs"/>
              </a:rPr>
              <a:t>Quiz Q</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 Of those given stats, what was given </a:t>
            </a:r>
            <a:r>
              <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rPr>
              <a:t>least</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 often?</a:t>
            </a: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Analgesia?</a:t>
            </a: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Anti-emetic?</a:t>
            </a: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Anti-secretory?</a:t>
            </a: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Sedation?</a:t>
            </a:r>
          </a:p>
        </p:txBody>
      </p:sp>
      <p:pic>
        <p:nvPicPr>
          <p:cNvPr id="9" name="Picture 8">
            <a:extLst>
              <a:ext uri="{FF2B5EF4-FFF2-40B4-BE49-F238E27FC236}">
                <a16:creationId xmlns:a16="http://schemas.microsoft.com/office/drawing/2014/main" id="{5746C809-9A56-453F-83E2-3D85DB02DB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07007" y="4485827"/>
            <a:ext cx="1622323" cy="1622323"/>
          </a:xfrm>
          <a:prstGeom prst="rect">
            <a:avLst/>
          </a:prstGeom>
        </p:spPr>
      </p:pic>
      <p:graphicFrame>
        <p:nvGraphicFramePr>
          <p:cNvPr id="10" name="Table 9">
            <a:extLst>
              <a:ext uri="{FF2B5EF4-FFF2-40B4-BE49-F238E27FC236}">
                <a16:creationId xmlns:a16="http://schemas.microsoft.com/office/drawing/2014/main" id="{2F801972-0CF5-4180-8F95-1C09ADBA7FF8}"/>
              </a:ext>
            </a:extLst>
          </p:cNvPr>
          <p:cNvGraphicFramePr>
            <a:graphicFrameLocks noGrp="1"/>
          </p:cNvGraphicFramePr>
          <p:nvPr>
            <p:extLst/>
          </p:nvPr>
        </p:nvGraphicFramePr>
        <p:xfrm>
          <a:off x="972318" y="4723250"/>
          <a:ext cx="4200528" cy="1219200"/>
        </p:xfrm>
        <a:graphic>
          <a:graphicData uri="http://schemas.openxmlformats.org/drawingml/2006/table">
            <a:tbl>
              <a:tblPr>
                <a:tableStyleId>{5C22544A-7EE6-4342-B048-85BDC9FD1C3A}</a:tableStyleId>
              </a:tblPr>
              <a:tblGrid>
                <a:gridCol w="1400176">
                  <a:extLst>
                    <a:ext uri="{9D8B030D-6E8A-4147-A177-3AD203B41FA5}">
                      <a16:colId xmlns:a16="http://schemas.microsoft.com/office/drawing/2014/main" val="940888183"/>
                    </a:ext>
                  </a:extLst>
                </a:gridCol>
                <a:gridCol w="1400176">
                  <a:extLst>
                    <a:ext uri="{9D8B030D-6E8A-4147-A177-3AD203B41FA5}">
                      <a16:colId xmlns:a16="http://schemas.microsoft.com/office/drawing/2014/main" val="3270079098"/>
                    </a:ext>
                  </a:extLst>
                </a:gridCol>
                <a:gridCol w="1400176">
                  <a:extLst>
                    <a:ext uri="{9D8B030D-6E8A-4147-A177-3AD203B41FA5}">
                      <a16:colId xmlns:a16="http://schemas.microsoft.com/office/drawing/2014/main" val="1791760883"/>
                    </a:ext>
                  </a:extLst>
                </a:gridCol>
              </a:tblGrid>
              <a:tr h="190500">
                <a:tc>
                  <a:txBody>
                    <a:bodyPr/>
                    <a:lstStyle/>
                    <a:p>
                      <a:pPr algn="l" fontAlgn="b"/>
                      <a:r>
                        <a:rPr lang="en-GB" sz="2000" u="none" strike="noStrike" dirty="0">
                          <a:effectLst/>
                        </a:rPr>
                        <a:t>analgesia</a:t>
                      </a:r>
                      <a:endParaRPr lang="en-GB" sz="20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GB" sz="2000" u="none" strike="noStrike">
                          <a:effectLst/>
                        </a:rPr>
                        <a:t>40</a:t>
                      </a:r>
                      <a:endParaRPr lang="en-GB" sz="2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2000" b="1" u="none" strike="noStrike" dirty="0">
                          <a:solidFill>
                            <a:srgbClr val="FF0000"/>
                          </a:solidFill>
                          <a:effectLst/>
                        </a:rPr>
                        <a:t>53%</a:t>
                      </a:r>
                      <a:endParaRPr lang="en-GB" sz="2000" b="1" i="0" u="none" strike="noStrike" dirty="0">
                        <a:solidFill>
                          <a:srgbClr val="FF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260339346"/>
                  </a:ext>
                </a:extLst>
              </a:tr>
              <a:tr h="190500">
                <a:tc>
                  <a:txBody>
                    <a:bodyPr/>
                    <a:lstStyle/>
                    <a:p>
                      <a:pPr algn="l" fontAlgn="b"/>
                      <a:r>
                        <a:rPr lang="en-GB" sz="2000" u="none" strike="noStrike">
                          <a:effectLst/>
                        </a:rPr>
                        <a:t>antiemetic</a:t>
                      </a:r>
                      <a:endParaRPr lang="en-GB" sz="2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2000" u="none" strike="noStrike">
                          <a:effectLst/>
                        </a:rPr>
                        <a:t>12</a:t>
                      </a:r>
                      <a:endParaRPr lang="en-GB" sz="2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2000" b="1" u="none" strike="noStrike" dirty="0">
                          <a:solidFill>
                            <a:srgbClr val="FF0000"/>
                          </a:solidFill>
                          <a:effectLst/>
                        </a:rPr>
                        <a:t>16%</a:t>
                      </a:r>
                      <a:endParaRPr lang="en-GB" sz="2000" b="1" i="0" u="none" strike="noStrike" dirty="0">
                        <a:solidFill>
                          <a:srgbClr val="FF0000"/>
                        </a:solidFill>
                        <a:effectLst/>
                        <a:latin typeface="Calibri" panose="020F0502020204030204" pitchFamily="34" charset="0"/>
                      </a:endParaRPr>
                    </a:p>
                  </a:txBody>
                  <a:tcPr marL="0" marR="0" marT="0" marB="0" anchor="b"/>
                </a:tc>
                <a:extLst>
                  <a:ext uri="{0D108BD9-81ED-4DB2-BD59-A6C34878D82A}">
                    <a16:rowId xmlns:a16="http://schemas.microsoft.com/office/drawing/2014/main" val="883018800"/>
                  </a:ext>
                </a:extLst>
              </a:tr>
              <a:tr h="190500">
                <a:tc>
                  <a:txBody>
                    <a:bodyPr/>
                    <a:lstStyle/>
                    <a:p>
                      <a:pPr algn="l" fontAlgn="b"/>
                      <a:r>
                        <a:rPr lang="en-GB" sz="2000" u="none" strike="noStrike">
                          <a:effectLst/>
                        </a:rPr>
                        <a:t>antisecretory</a:t>
                      </a:r>
                      <a:endParaRPr lang="en-GB" sz="2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2000" u="none" strike="noStrike">
                          <a:effectLst/>
                        </a:rPr>
                        <a:t>18</a:t>
                      </a:r>
                      <a:endParaRPr lang="en-GB" sz="2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2000" b="1" u="none" strike="noStrike" dirty="0">
                          <a:solidFill>
                            <a:srgbClr val="FF0000"/>
                          </a:solidFill>
                          <a:effectLst/>
                        </a:rPr>
                        <a:t>24%</a:t>
                      </a:r>
                      <a:endParaRPr lang="en-GB" sz="2000" b="1" i="0" u="none" strike="noStrike" dirty="0">
                        <a:solidFill>
                          <a:srgbClr val="FF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431557113"/>
                  </a:ext>
                </a:extLst>
              </a:tr>
              <a:tr h="190500">
                <a:tc>
                  <a:txBody>
                    <a:bodyPr/>
                    <a:lstStyle/>
                    <a:p>
                      <a:pPr algn="l" fontAlgn="b"/>
                      <a:r>
                        <a:rPr lang="en-GB" sz="2000" u="none" strike="noStrike">
                          <a:effectLst/>
                        </a:rPr>
                        <a:t>sedation</a:t>
                      </a:r>
                      <a:endParaRPr lang="en-GB" sz="2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2000" u="none" strike="noStrike">
                          <a:effectLst/>
                        </a:rPr>
                        <a:t>31</a:t>
                      </a:r>
                      <a:endParaRPr lang="en-GB" sz="2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2000" b="1" u="none" strike="noStrike" dirty="0">
                          <a:solidFill>
                            <a:srgbClr val="FF0000"/>
                          </a:solidFill>
                          <a:effectLst/>
                        </a:rPr>
                        <a:t>41%</a:t>
                      </a:r>
                      <a:endParaRPr lang="en-GB" sz="2000" b="1" i="0" u="none" strike="noStrike" dirty="0">
                        <a:solidFill>
                          <a:srgbClr val="FF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111275889"/>
                  </a:ext>
                </a:extLst>
              </a:tr>
            </a:tbl>
          </a:graphicData>
        </a:graphic>
      </p:graphicFrame>
      <p:sp>
        <p:nvSpPr>
          <p:cNvPr id="12" name="Rectangle: Rounded Corners 11">
            <a:extLst>
              <a:ext uri="{FF2B5EF4-FFF2-40B4-BE49-F238E27FC236}">
                <a16:creationId xmlns:a16="http://schemas.microsoft.com/office/drawing/2014/main" id="{B9B53B38-A764-46D6-B84F-92A180703850}"/>
              </a:ext>
            </a:extLst>
          </p:cNvPr>
          <p:cNvSpPr/>
          <p:nvPr/>
        </p:nvSpPr>
        <p:spPr>
          <a:xfrm>
            <a:off x="438517" y="780965"/>
            <a:ext cx="5687961" cy="236419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Rounded Corners 12">
            <a:extLst>
              <a:ext uri="{FF2B5EF4-FFF2-40B4-BE49-F238E27FC236}">
                <a16:creationId xmlns:a16="http://schemas.microsoft.com/office/drawing/2014/main" id="{DD089B94-8508-45EE-A45D-2F4B0674DE87}"/>
              </a:ext>
            </a:extLst>
          </p:cNvPr>
          <p:cNvSpPr/>
          <p:nvPr/>
        </p:nvSpPr>
        <p:spPr>
          <a:xfrm>
            <a:off x="6096000" y="4184094"/>
            <a:ext cx="5687961" cy="236419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Arrow: Down 13">
            <a:extLst>
              <a:ext uri="{FF2B5EF4-FFF2-40B4-BE49-F238E27FC236}">
                <a16:creationId xmlns:a16="http://schemas.microsoft.com/office/drawing/2014/main" id="{A33D2CD6-63C0-4C75-9B7D-925D1FC2DFB1}"/>
              </a:ext>
            </a:extLst>
          </p:cNvPr>
          <p:cNvSpPr/>
          <p:nvPr/>
        </p:nvSpPr>
        <p:spPr>
          <a:xfrm>
            <a:off x="7700963" y="2312438"/>
            <a:ext cx="1128712" cy="1549227"/>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6294E2B3-1803-4CD4-A473-DD8EB554598B}"/>
              </a:ext>
            </a:extLst>
          </p:cNvPr>
          <p:cNvSpPr txBox="1"/>
          <p:nvPr/>
        </p:nvSpPr>
        <p:spPr>
          <a:xfrm>
            <a:off x="187287" y="108516"/>
            <a:ext cx="144552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sng" strike="noStrike" kern="1200" cap="none" spc="0" normalizeH="0" baseline="0" noProof="0" dirty="0">
                <a:ln>
                  <a:noFill/>
                </a:ln>
                <a:solidFill>
                  <a:prstClr val="black"/>
                </a:solidFill>
                <a:effectLst/>
                <a:uLnTx/>
                <a:uFillTx/>
                <a:latin typeface="Calibri" panose="020F0502020204030204"/>
                <a:ea typeface="+mn-ea"/>
                <a:cs typeface="+mn-cs"/>
              </a:rPr>
              <a:t>6. COSTINGS:</a:t>
            </a:r>
          </a:p>
        </p:txBody>
      </p:sp>
    </p:spTree>
    <p:extLst>
      <p:ext uri="{BB962C8B-B14F-4D97-AF65-F5344CB8AC3E}">
        <p14:creationId xmlns:p14="http://schemas.microsoft.com/office/powerpoint/2010/main" val="1480569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13" grpId="0" animBg="1"/>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1000">
              <a:schemeClr val="accent1">
                <a:lumMod val="45000"/>
                <a:lumOff val="55000"/>
              </a:schemeClr>
            </a:gs>
            <a:gs pos="83000">
              <a:schemeClr val="accent1">
                <a:lumMod val="45000"/>
                <a:lumOff val="55000"/>
              </a:schemeClr>
            </a:gs>
            <a:gs pos="95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23441651-EBE9-4B20-AFDF-0A065ED7A336}"/>
              </a:ext>
            </a:extLst>
          </p:cNvPr>
          <p:cNvSpPr/>
          <p:nvPr/>
        </p:nvSpPr>
        <p:spPr>
          <a:xfrm>
            <a:off x="5645189" y="2246905"/>
            <a:ext cx="5687961" cy="236419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B61C115C-48B6-4AFD-BF9F-40A714ABAE19}"/>
              </a:ext>
            </a:extLst>
          </p:cNvPr>
          <p:cNvSpPr txBox="1"/>
          <p:nvPr/>
        </p:nvSpPr>
        <p:spPr>
          <a:xfrm>
            <a:off x="7628563" y="2792972"/>
            <a:ext cx="3554543"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sng" strike="noStrike" kern="1200" cap="none" spc="0" normalizeH="0" baseline="0" noProof="0" dirty="0">
                <a:ln>
                  <a:noFill/>
                </a:ln>
                <a:solidFill>
                  <a:prstClr val="black"/>
                </a:solidFill>
                <a:effectLst/>
                <a:uLnTx/>
                <a:uFillTx/>
                <a:latin typeface="Calibri" panose="020F0502020204030204"/>
                <a:ea typeface="+mn-ea"/>
                <a:cs typeface="+mn-cs"/>
              </a:rPr>
              <a:t>Quiz Q</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 Can we save some money here with our dispensing? </a:t>
            </a:r>
          </a:p>
        </p:txBody>
      </p:sp>
      <p:pic>
        <p:nvPicPr>
          <p:cNvPr id="6" name="Picture 5">
            <a:extLst>
              <a:ext uri="{FF2B5EF4-FFF2-40B4-BE49-F238E27FC236}">
                <a16:creationId xmlns:a16="http://schemas.microsoft.com/office/drawing/2014/main" id="{CB5F6774-1A79-49D7-B1B7-EB98C3FD7C0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56197" y="2581976"/>
            <a:ext cx="1622323" cy="1622323"/>
          </a:xfrm>
          <a:prstGeom prst="rect">
            <a:avLst/>
          </a:prstGeom>
        </p:spPr>
      </p:pic>
      <p:graphicFrame>
        <p:nvGraphicFramePr>
          <p:cNvPr id="7" name="Table 6">
            <a:extLst>
              <a:ext uri="{FF2B5EF4-FFF2-40B4-BE49-F238E27FC236}">
                <a16:creationId xmlns:a16="http://schemas.microsoft.com/office/drawing/2014/main" id="{F13AB6B6-E974-496F-AEF6-3D5673A7B568}"/>
              </a:ext>
            </a:extLst>
          </p:cNvPr>
          <p:cNvGraphicFramePr>
            <a:graphicFrameLocks noGrp="1"/>
          </p:cNvGraphicFramePr>
          <p:nvPr>
            <p:extLst/>
          </p:nvPr>
        </p:nvGraphicFramePr>
        <p:xfrm>
          <a:off x="1058901" y="764614"/>
          <a:ext cx="4200528" cy="1219200"/>
        </p:xfrm>
        <a:graphic>
          <a:graphicData uri="http://schemas.openxmlformats.org/drawingml/2006/table">
            <a:tbl>
              <a:tblPr>
                <a:tableStyleId>{5C22544A-7EE6-4342-B048-85BDC9FD1C3A}</a:tableStyleId>
              </a:tblPr>
              <a:tblGrid>
                <a:gridCol w="1400176">
                  <a:extLst>
                    <a:ext uri="{9D8B030D-6E8A-4147-A177-3AD203B41FA5}">
                      <a16:colId xmlns:a16="http://schemas.microsoft.com/office/drawing/2014/main" val="940888183"/>
                    </a:ext>
                  </a:extLst>
                </a:gridCol>
                <a:gridCol w="1400176">
                  <a:extLst>
                    <a:ext uri="{9D8B030D-6E8A-4147-A177-3AD203B41FA5}">
                      <a16:colId xmlns:a16="http://schemas.microsoft.com/office/drawing/2014/main" val="3270079098"/>
                    </a:ext>
                  </a:extLst>
                </a:gridCol>
                <a:gridCol w="1400176">
                  <a:extLst>
                    <a:ext uri="{9D8B030D-6E8A-4147-A177-3AD203B41FA5}">
                      <a16:colId xmlns:a16="http://schemas.microsoft.com/office/drawing/2014/main" val="1791760883"/>
                    </a:ext>
                  </a:extLst>
                </a:gridCol>
              </a:tblGrid>
              <a:tr h="190500">
                <a:tc>
                  <a:txBody>
                    <a:bodyPr/>
                    <a:lstStyle/>
                    <a:p>
                      <a:pPr algn="l" fontAlgn="b"/>
                      <a:r>
                        <a:rPr lang="en-GB" sz="2000" u="none" strike="noStrike" dirty="0">
                          <a:effectLst/>
                        </a:rPr>
                        <a:t>analgesia</a:t>
                      </a:r>
                      <a:endParaRPr lang="en-GB" sz="20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GB" sz="2000" u="none" strike="noStrike">
                          <a:effectLst/>
                        </a:rPr>
                        <a:t>40</a:t>
                      </a:r>
                      <a:endParaRPr lang="en-GB" sz="2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2000" b="1" u="none" strike="noStrike" dirty="0">
                          <a:solidFill>
                            <a:srgbClr val="FF0000"/>
                          </a:solidFill>
                          <a:effectLst/>
                        </a:rPr>
                        <a:t>53%</a:t>
                      </a:r>
                      <a:endParaRPr lang="en-GB" sz="2000" b="1" i="0" u="none" strike="noStrike" dirty="0">
                        <a:solidFill>
                          <a:srgbClr val="FF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260339346"/>
                  </a:ext>
                </a:extLst>
              </a:tr>
              <a:tr h="190500">
                <a:tc>
                  <a:txBody>
                    <a:bodyPr/>
                    <a:lstStyle/>
                    <a:p>
                      <a:pPr algn="l" fontAlgn="b"/>
                      <a:r>
                        <a:rPr lang="en-GB" sz="2000" u="none" strike="noStrike" dirty="0">
                          <a:effectLst/>
                        </a:rPr>
                        <a:t>antiemetic</a:t>
                      </a:r>
                      <a:endParaRPr lang="en-GB" sz="20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GB" sz="2000" u="none" strike="noStrike">
                          <a:effectLst/>
                        </a:rPr>
                        <a:t>12</a:t>
                      </a:r>
                      <a:endParaRPr lang="en-GB" sz="2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2000" b="1" u="none" strike="noStrike" dirty="0">
                          <a:solidFill>
                            <a:srgbClr val="FF0000"/>
                          </a:solidFill>
                          <a:effectLst/>
                        </a:rPr>
                        <a:t>16%</a:t>
                      </a:r>
                      <a:endParaRPr lang="en-GB" sz="2000" b="1" i="0" u="none" strike="noStrike" dirty="0">
                        <a:solidFill>
                          <a:srgbClr val="FF0000"/>
                        </a:solidFill>
                        <a:effectLst/>
                        <a:latin typeface="Calibri" panose="020F0502020204030204" pitchFamily="34" charset="0"/>
                      </a:endParaRPr>
                    </a:p>
                  </a:txBody>
                  <a:tcPr marL="0" marR="0" marT="0" marB="0" anchor="b"/>
                </a:tc>
                <a:extLst>
                  <a:ext uri="{0D108BD9-81ED-4DB2-BD59-A6C34878D82A}">
                    <a16:rowId xmlns:a16="http://schemas.microsoft.com/office/drawing/2014/main" val="883018800"/>
                  </a:ext>
                </a:extLst>
              </a:tr>
              <a:tr h="190500">
                <a:tc>
                  <a:txBody>
                    <a:bodyPr/>
                    <a:lstStyle/>
                    <a:p>
                      <a:pPr algn="l" fontAlgn="b"/>
                      <a:r>
                        <a:rPr lang="en-GB" sz="2000" u="none" strike="noStrike">
                          <a:effectLst/>
                        </a:rPr>
                        <a:t>antisecretory</a:t>
                      </a:r>
                      <a:endParaRPr lang="en-GB" sz="2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2000" u="none" strike="noStrike">
                          <a:effectLst/>
                        </a:rPr>
                        <a:t>18</a:t>
                      </a:r>
                      <a:endParaRPr lang="en-GB" sz="2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2000" b="1" u="none" strike="noStrike" dirty="0">
                          <a:solidFill>
                            <a:srgbClr val="FF0000"/>
                          </a:solidFill>
                          <a:effectLst/>
                        </a:rPr>
                        <a:t>24%</a:t>
                      </a:r>
                      <a:endParaRPr lang="en-GB" sz="2000" b="1" i="0" u="none" strike="noStrike" dirty="0">
                        <a:solidFill>
                          <a:srgbClr val="FF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431557113"/>
                  </a:ext>
                </a:extLst>
              </a:tr>
              <a:tr h="190500">
                <a:tc>
                  <a:txBody>
                    <a:bodyPr/>
                    <a:lstStyle/>
                    <a:p>
                      <a:pPr algn="l" fontAlgn="b"/>
                      <a:r>
                        <a:rPr lang="en-GB" sz="2000" u="none" strike="noStrike">
                          <a:effectLst/>
                        </a:rPr>
                        <a:t>sedation</a:t>
                      </a:r>
                      <a:endParaRPr lang="en-GB" sz="2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2000" u="none" strike="noStrike">
                          <a:effectLst/>
                        </a:rPr>
                        <a:t>31</a:t>
                      </a:r>
                      <a:endParaRPr lang="en-GB" sz="2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2000" b="1" u="none" strike="noStrike" dirty="0">
                          <a:solidFill>
                            <a:srgbClr val="FF0000"/>
                          </a:solidFill>
                          <a:effectLst/>
                        </a:rPr>
                        <a:t>41%</a:t>
                      </a:r>
                      <a:endParaRPr lang="en-GB" sz="2000" b="1" i="0" u="none" strike="noStrike" dirty="0">
                        <a:solidFill>
                          <a:srgbClr val="FF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111275889"/>
                  </a:ext>
                </a:extLst>
              </a:tr>
            </a:tbl>
          </a:graphicData>
        </a:graphic>
      </p:graphicFrame>
      <p:graphicFrame>
        <p:nvGraphicFramePr>
          <p:cNvPr id="8" name="Table 7">
            <a:extLst>
              <a:ext uri="{FF2B5EF4-FFF2-40B4-BE49-F238E27FC236}">
                <a16:creationId xmlns:a16="http://schemas.microsoft.com/office/drawing/2014/main" id="{F1C0228F-10B8-42C0-88D8-58AD3B2871A8}"/>
              </a:ext>
            </a:extLst>
          </p:cNvPr>
          <p:cNvGraphicFramePr>
            <a:graphicFrameLocks noGrp="1"/>
          </p:cNvGraphicFramePr>
          <p:nvPr>
            <p:extLst/>
          </p:nvPr>
        </p:nvGraphicFramePr>
        <p:xfrm>
          <a:off x="1058901" y="2235238"/>
          <a:ext cx="4228333" cy="3840480"/>
        </p:xfrm>
        <a:graphic>
          <a:graphicData uri="http://schemas.openxmlformats.org/drawingml/2006/table">
            <a:tbl>
              <a:tblPr>
                <a:tableStyleId>{5C22544A-7EE6-4342-B048-85BDC9FD1C3A}</a:tableStyleId>
              </a:tblPr>
              <a:tblGrid>
                <a:gridCol w="1588752">
                  <a:extLst>
                    <a:ext uri="{9D8B030D-6E8A-4147-A177-3AD203B41FA5}">
                      <a16:colId xmlns:a16="http://schemas.microsoft.com/office/drawing/2014/main" val="3906543967"/>
                    </a:ext>
                  </a:extLst>
                </a:gridCol>
                <a:gridCol w="1282268">
                  <a:extLst>
                    <a:ext uri="{9D8B030D-6E8A-4147-A177-3AD203B41FA5}">
                      <a16:colId xmlns:a16="http://schemas.microsoft.com/office/drawing/2014/main" val="2613887036"/>
                    </a:ext>
                  </a:extLst>
                </a:gridCol>
                <a:gridCol w="556682">
                  <a:extLst>
                    <a:ext uri="{9D8B030D-6E8A-4147-A177-3AD203B41FA5}">
                      <a16:colId xmlns:a16="http://schemas.microsoft.com/office/drawing/2014/main" val="2818246766"/>
                    </a:ext>
                  </a:extLst>
                </a:gridCol>
                <a:gridCol w="800631">
                  <a:extLst>
                    <a:ext uri="{9D8B030D-6E8A-4147-A177-3AD203B41FA5}">
                      <a16:colId xmlns:a16="http://schemas.microsoft.com/office/drawing/2014/main" val="3267622688"/>
                    </a:ext>
                  </a:extLst>
                </a:gridCol>
              </a:tblGrid>
              <a:tr h="190500">
                <a:tc>
                  <a:txBody>
                    <a:bodyPr/>
                    <a:lstStyle/>
                    <a:p>
                      <a:pPr algn="l" fontAlgn="b"/>
                      <a:r>
                        <a:rPr lang="en-GB" sz="1800" b="1" u="none" strike="noStrike" dirty="0">
                          <a:effectLst/>
                        </a:rPr>
                        <a:t>PRN</a:t>
                      </a:r>
                      <a:endParaRPr lang="en-GB" sz="1800" b="1"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GB" sz="18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GB" sz="18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GB" sz="18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990626185"/>
                  </a:ext>
                </a:extLst>
              </a:tr>
              <a:tr h="190500">
                <a:tc>
                  <a:txBody>
                    <a:bodyPr/>
                    <a:lstStyle/>
                    <a:p>
                      <a:pPr algn="l" fontAlgn="b"/>
                      <a:r>
                        <a:rPr lang="en-GB" sz="1800" u="none" strike="noStrike">
                          <a:effectLst/>
                        </a:rPr>
                        <a:t>Pain</a:t>
                      </a:r>
                      <a:endParaRPr lang="en-GB" sz="18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1800" u="none" strike="noStrike">
                          <a:effectLst/>
                        </a:rPr>
                        <a:t>Morphine</a:t>
                      </a:r>
                      <a:endParaRPr lang="en-GB" sz="1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1800" u="none" strike="noStrike">
                          <a:effectLst/>
                        </a:rPr>
                        <a:t>46</a:t>
                      </a:r>
                      <a:endParaRPr lang="en-GB" sz="1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1800" u="none" strike="noStrike">
                          <a:effectLst/>
                        </a:rPr>
                        <a:t>61%</a:t>
                      </a:r>
                      <a:endParaRPr lang="en-GB" sz="18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978177636"/>
                  </a:ext>
                </a:extLst>
              </a:tr>
              <a:tr h="190500">
                <a:tc>
                  <a:txBody>
                    <a:bodyPr/>
                    <a:lstStyle/>
                    <a:p>
                      <a:pPr algn="l" fontAlgn="b"/>
                      <a:endParaRPr lang="en-GB" sz="18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1800" u="none" strike="noStrike">
                          <a:effectLst/>
                        </a:rPr>
                        <a:t>Oxycodone</a:t>
                      </a:r>
                      <a:endParaRPr lang="en-GB" sz="1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1800" u="none" strike="noStrike">
                          <a:effectLst/>
                        </a:rPr>
                        <a:t>26</a:t>
                      </a:r>
                      <a:endParaRPr lang="en-GB" sz="1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1800" u="none" strike="noStrike">
                          <a:effectLst/>
                        </a:rPr>
                        <a:t>34%</a:t>
                      </a:r>
                      <a:endParaRPr lang="en-GB" sz="18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691724335"/>
                  </a:ext>
                </a:extLst>
              </a:tr>
              <a:tr h="190500">
                <a:tc>
                  <a:txBody>
                    <a:bodyPr/>
                    <a:lstStyle/>
                    <a:p>
                      <a:pPr algn="l" fontAlgn="b"/>
                      <a:endParaRPr lang="en-GB" sz="18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1800" u="none" strike="noStrike">
                          <a:effectLst/>
                        </a:rPr>
                        <a:t>Alfentanil</a:t>
                      </a:r>
                      <a:endParaRPr lang="en-GB" sz="1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1800" u="none" strike="noStrike">
                          <a:effectLst/>
                        </a:rPr>
                        <a:t>4</a:t>
                      </a:r>
                      <a:endParaRPr lang="en-GB" sz="1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1800" u="none" strike="noStrike">
                          <a:effectLst/>
                        </a:rPr>
                        <a:t>5%</a:t>
                      </a:r>
                      <a:endParaRPr lang="en-GB" sz="18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685023283"/>
                  </a:ext>
                </a:extLst>
              </a:tr>
              <a:tr h="190500">
                <a:tc>
                  <a:txBody>
                    <a:bodyPr/>
                    <a:lstStyle/>
                    <a:p>
                      <a:pPr algn="l" fontAlgn="b"/>
                      <a:endParaRPr lang="en-GB" sz="18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GB" sz="1800" b="0" i="0" u="none" strike="noStrike">
                        <a:solidFill>
                          <a:srgbClr val="000000"/>
                        </a:solidFill>
                        <a:effectLst/>
                        <a:latin typeface="Calibri" panose="020F0502020204030204" pitchFamily="34" charset="0"/>
                      </a:endParaRPr>
                    </a:p>
                  </a:txBody>
                  <a:tcPr marL="0" marR="0" marT="0" marB="0" anchor="b"/>
                </a:tc>
                <a:tc>
                  <a:txBody>
                    <a:bodyPr/>
                    <a:lstStyle/>
                    <a:p>
                      <a:pPr algn="r" fontAlgn="b"/>
                      <a:endParaRPr lang="en-GB" sz="18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GB" sz="18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373867533"/>
                  </a:ext>
                </a:extLst>
              </a:tr>
              <a:tr h="190500">
                <a:tc>
                  <a:txBody>
                    <a:bodyPr/>
                    <a:lstStyle/>
                    <a:p>
                      <a:pPr algn="l" fontAlgn="b"/>
                      <a:r>
                        <a:rPr lang="en-GB" sz="1800" u="none" strike="noStrike" dirty="0">
                          <a:effectLst/>
                        </a:rPr>
                        <a:t>Anti-emetic</a:t>
                      </a:r>
                      <a:endParaRPr lang="en-GB" sz="18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GB" sz="1800" u="none" strike="noStrike">
                          <a:effectLst/>
                        </a:rPr>
                        <a:t>Haloperidol</a:t>
                      </a:r>
                      <a:endParaRPr lang="en-GB" sz="1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1800" u="none" strike="noStrike">
                          <a:effectLst/>
                        </a:rPr>
                        <a:t>67</a:t>
                      </a:r>
                      <a:endParaRPr lang="en-GB" sz="1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1800" u="none" strike="noStrike">
                          <a:effectLst/>
                        </a:rPr>
                        <a:t>88%</a:t>
                      </a:r>
                      <a:endParaRPr lang="en-GB" sz="18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953529315"/>
                  </a:ext>
                </a:extLst>
              </a:tr>
              <a:tr h="190500">
                <a:tc>
                  <a:txBody>
                    <a:bodyPr/>
                    <a:lstStyle/>
                    <a:p>
                      <a:pPr algn="l" fontAlgn="b"/>
                      <a:endParaRPr lang="en-GB" sz="18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1800" u="none" strike="noStrike">
                          <a:effectLst/>
                        </a:rPr>
                        <a:t>Cyclizine</a:t>
                      </a:r>
                      <a:endParaRPr lang="en-GB" sz="1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1800" u="none" strike="noStrike">
                          <a:effectLst/>
                        </a:rPr>
                        <a:t>9</a:t>
                      </a:r>
                      <a:endParaRPr lang="en-GB" sz="1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1800" u="none" strike="noStrike">
                          <a:effectLst/>
                        </a:rPr>
                        <a:t>12%</a:t>
                      </a:r>
                      <a:endParaRPr lang="en-GB" sz="18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057114546"/>
                  </a:ext>
                </a:extLst>
              </a:tr>
              <a:tr h="190500">
                <a:tc>
                  <a:txBody>
                    <a:bodyPr/>
                    <a:lstStyle/>
                    <a:p>
                      <a:pPr algn="l" fontAlgn="b"/>
                      <a:endParaRPr lang="en-GB" sz="18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GB" sz="1800" b="0" i="0" u="none" strike="noStrike">
                        <a:solidFill>
                          <a:srgbClr val="000000"/>
                        </a:solidFill>
                        <a:effectLst/>
                        <a:latin typeface="Calibri" panose="020F0502020204030204" pitchFamily="34" charset="0"/>
                      </a:endParaRPr>
                    </a:p>
                  </a:txBody>
                  <a:tcPr marL="0" marR="0" marT="0" marB="0" anchor="b"/>
                </a:tc>
                <a:tc>
                  <a:txBody>
                    <a:bodyPr/>
                    <a:lstStyle/>
                    <a:p>
                      <a:pPr algn="r" fontAlgn="b"/>
                      <a:endParaRPr lang="en-GB" sz="18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GB" sz="18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854664896"/>
                  </a:ext>
                </a:extLst>
              </a:tr>
              <a:tr h="190500">
                <a:tc>
                  <a:txBody>
                    <a:bodyPr/>
                    <a:lstStyle/>
                    <a:p>
                      <a:pPr algn="l" fontAlgn="b"/>
                      <a:r>
                        <a:rPr lang="en-GB" sz="1800" u="none" strike="noStrike">
                          <a:effectLst/>
                        </a:rPr>
                        <a:t>Secretions</a:t>
                      </a:r>
                      <a:endParaRPr lang="en-GB" sz="18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1800" u="none" strike="noStrike">
                          <a:effectLst/>
                        </a:rPr>
                        <a:t>Glyco</a:t>
                      </a:r>
                      <a:endParaRPr lang="en-GB" sz="1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1800" u="none" strike="noStrike">
                          <a:effectLst/>
                        </a:rPr>
                        <a:t>74</a:t>
                      </a:r>
                      <a:endParaRPr lang="en-GB" sz="1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1800" u="none" strike="noStrike">
                          <a:effectLst/>
                        </a:rPr>
                        <a:t>97%</a:t>
                      </a:r>
                      <a:endParaRPr lang="en-GB" sz="18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654313553"/>
                  </a:ext>
                </a:extLst>
              </a:tr>
              <a:tr h="190500">
                <a:tc>
                  <a:txBody>
                    <a:bodyPr/>
                    <a:lstStyle/>
                    <a:p>
                      <a:pPr algn="l" fontAlgn="b"/>
                      <a:endParaRPr lang="en-GB" sz="18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1800" u="none" strike="noStrike">
                          <a:effectLst/>
                        </a:rPr>
                        <a:t>Hyoscine</a:t>
                      </a:r>
                      <a:endParaRPr lang="en-GB" sz="1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1800" u="none" strike="noStrike">
                          <a:effectLst/>
                        </a:rPr>
                        <a:t>1</a:t>
                      </a:r>
                      <a:endParaRPr lang="en-GB" sz="1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1800" u="none" strike="noStrike">
                          <a:effectLst/>
                        </a:rPr>
                        <a:t>1%</a:t>
                      </a:r>
                      <a:endParaRPr lang="en-GB" sz="18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685879822"/>
                  </a:ext>
                </a:extLst>
              </a:tr>
              <a:tr h="190500">
                <a:tc>
                  <a:txBody>
                    <a:bodyPr/>
                    <a:lstStyle/>
                    <a:p>
                      <a:pPr algn="l" fontAlgn="b"/>
                      <a:endParaRPr lang="en-GB" sz="18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1800" u="none" strike="noStrike">
                          <a:effectLst/>
                        </a:rPr>
                        <a:t>None</a:t>
                      </a:r>
                      <a:endParaRPr lang="en-GB" sz="1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1800" u="none" strike="noStrike">
                          <a:effectLst/>
                        </a:rPr>
                        <a:t>1</a:t>
                      </a:r>
                      <a:endParaRPr lang="en-GB" sz="1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1800" u="none" strike="noStrike" dirty="0">
                          <a:effectLst/>
                        </a:rPr>
                        <a:t>1%</a:t>
                      </a:r>
                      <a:endParaRPr lang="en-GB" sz="18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72088812"/>
                  </a:ext>
                </a:extLst>
              </a:tr>
              <a:tr h="190500">
                <a:tc>
                  <a:txBody>
                    <a:bodyPr/>
                    <a:lstStyle/>
                    <a:p>
                      <a:pPr algn="l" fontAlgn="b"/>
                      <a:endParaRPr lang="en-GB" sz="1800" u="none" strike="noStrike" dirty="0">
                        <a:effectLst/>
                      </a:endParaRPr>
                    </a:p>
                    <a:p>
                      <a:pPr algn="l" fontAlgn="b"/>
                      <a:r>
                        <a:rPr lang="en-GB" sz="1800" u="none" strike="noStrike" dirty="0">
                          <a:effectLst/>
                        </a:rPr>
                        <a:t>Sedation</a:t>
                      </a:r>
                      <a:endParaRPr lang="en-GB" sz="18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GB" sz="1800" u="none" strike="noStrike">
                          <a:effectLst/>
                        </a:rPr>
                        <a:t>Midazolam</a:t>
                      </a:r>
                      <a:endParaRPr lang="en-GB" sz="1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1800" u="none" strike="noStrike">
                          <a:effectLst/>
                        </a:rPr>
                        <a:t>75</a:t>
                      </a:r>
                      <a:endParaRPr lang="en-GB" sz="1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1800" u="none" strike="noStrike">
                          <a:effectLst/>
                        </a:rPr>
                        <a:t>99%</a:t>
                      </a:r>
                      <a:endParaRPr lang="en-GB" sz="18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855071592"/>
                  </a:ext>
                </a:extLst>
              </a:tr>
              <a:tr h="190500">
                <a:tc>
                  <a:txBody>
                    <a:bodyPr/>
                    <a:lstStyle/>
                    <a:p>
                      <a:pPr algn="l" fontAlgn="b"/>
                      <a:endParaRPr lang="en-GB" sz="18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1800" u="none" strike="noStrike">
                          <a:effectLst/>
                        </a:rPr>
                        <a:t>None</a:t>
                      </a:r>
                      <a:endParaRPr lang="en-GB" sz="1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1800" u="none" strike="noStrike">
                          <a:effectLst/>
                        </a:rPr>
                        <a:t>1</a:t>
                      </a:r>
                      <a:endParaRPr lang="en-GB" sz="1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1800" u="none" strike="noStrike" dirty="0">
                          <a:effectLst/>
                        </a:rPr>
                        <a:t>1%</a:t>
                      </a:r>
                      <a:endParaRPr lang="en-GB" sz="18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557384258"/>
                  </a:ext>
                </a:extLst>
              </a:tr>
            </a:tbl>
          </a:graphicData>
        </a:graphic>
      </p:graphicFrame>
      <p:sp>
        <p:nvSpPr>
          <p:cNvPr id="9" name="TextBox 8">
            <a:extLst>
              <a:ext uri="{FF2B5EF4-FFF2-40B4-BE49-F238E27FC236}">
                <a16:creationId xmlns:a16="http://schemas.microsoft.com/office/drawing/2014/main" id="{6294E2B3-1803-4CD4-A473-DD8EB554598B}"/>
              </a:ext>
            </a:extLst>
          </p:cNvPr>
          <p:cNvSpPr txBox="1"/>
          <p:nvPr/>
        </p:nvSpPr>
        <p:spPr>
          <a:xfrm>
            <a:off x="187287" y="108516"/>
            <a:ext cx="144552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sng" strike="noStrike" kern="1200" cap="none" spc="0" normalizeH="0" baseline="0" noProof="0" dirty="0">
                <a:ln>
                  <a:noFill/>
                </a:ln>
                <a:solidFill>
                  <a:prstClr val="black"/>
                </a:solidFill>
                <a:effectLst/>
                <a:uLnTx/>
                <a:uFillTx/>
                <a:latin typeface="Calibri" panose="020F0502020204030204"/>
                <a:ea typeface="+mn-ea"/>
                <a:cs typeface="+mn-cs"/>
              </a:rPr>
              <a:t>6. COSTINGS:</a:t>
            </a:r>
          </a:p>
        </p:txBody>
      </p:sp>
    </p:spTree>
    <p:extLst>
      <p:ext uri="{BB962C8B-B14F-4D97-AF65-F5344CB8AC3E}">
        <p14:creationId xmlns:p14="http://schemas.microsoft.com/office/powerpoint/2010/main" val="446706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nodePh="1">
                                  <p:stCondLst>
                                    <p:cond delay="0"/>
                                  </p:stCondLst>
                                  <p:endCondLst>
                                    <p:cond evt="begin" delay="0">
                                      <p:tn val="9"/>
                                    </p:cond>
                                  </p:end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1000">
              <a:schemeClr val="accent1">
                <a:lumMod val="45000"/>
                <a:lumOff val="55000"/>
              </a:schemeClr>
            </a:gs>
            <a:gs pos="83000">
              <a:schemeClr val="accent1">
                <a:lumMod val="45000"/>
                <a:lumOff val="55000"/>
              </a:schemeClr>
            </a:gs>
            <a:gs pos="95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72FD2037-522D-4E56-A218-CE3482A52604}"/>
              </a:ext>
            </a:extLst>
          </p:cNvPr>
          <p:cNvSpPr/>
          <p:nvPr/>
        </p:nvSpPr>
        <p:spPr>
          <a:xfrm>
            <a:off x="408039" y="377863"/>
            <a:ext cx="5687961" cy="195739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9B7D6928-163F-4302-8401-022E9E4ED6A0}"/>
              </a:ext>
            </a:extLst>
          </p:cNvPr>
          <p:cNvSpPr txBox="1"/>
          <p:nvPr/>
        </p:nvSpPr>
        <p:spPr>
          <a:xfrm>
            <a:off x="2391413" y="918758"/>
            <a:ext cx="3554543"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sng" strike="noStrike" kern="1200" cap="none" spc="0" normalizeH="0" baseline="0" noProof="0" dirty="0">
                <a:ln>
                  <a:noFill/>
                </a:ln>
                <a:solidFill>
                  <a:prstClr val="black"/>
                </a:solidFill>
                <a:effectLst/>
                <a:uLnTx/>
                <a:uFillTx/>
                <a:latin typeface="Calibri" panose="020F0502020204030204"/>
                <a:ea typeface="+mn-ea"/>
                <a:cs typeface="+mn-cs"/>
              </a:rPr>
              <a:t>Quiz Q</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 What is the most expensive anti-emetic?</a:t>
            </a:r>
          </a:p>
        </p:txBody>
      </p:sp>
      <p:pic>
        <p:nvPicPr>
          <p:cNvPr id="6" name="Picture 5">
            <a:extLst>
              <a:ext uri="{FF2B5EF4-FFF2-40B4-BE49-F238E27FC236}">
                <a16:creationId xmlns:a16="http://schemas.microsoft.com/office/drawing/2014/main" id="{8D9A9A1A-C765-49F3-B5E4-ED18E49B250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9046" y="523096"/>
            <a:ext cx="1622323" cy="1622323"/>
          </a:xfrm>
          <a:prstGeom prst="rect">
            <a:avLst/>
          </a:prstGeom>
        </p:spPr>
      </p:pic>
      <p:pic>
        <p:nvPicPr>
          <p:cNvPr id="3" name="Picture 2">
            <a:extLst>
              <a:ext uri="{FF2B5EF4-FFF2-40B4-BE49-F238E27FC236}">
                <a16:creationId xmlns:a16="http://schemas.microsoft.com/office/drawing/2014/main" id="{9FDC60E2-3873-40B0-BD7C-A7978F72A95D}"/>
              </a:ext>
            </a:extLst>
          </p:cNvPr>
          <p:cNvPicPr>
            <a:picLocks noChangeAspect="1"/>
          </p:cNvPicPr>
          <p:nvPr/>
        </p:nvPicPr>
        <p:blipFill rotWithShape="1">
          <a:blip r:embed="rId3">
            <a:extLst>
              <a:ext uri="{28A0092B-C50C-407E-A947-70E740481C1C}">
                <a14:useLocalDpi xmlns:a14="http://schemas.microsoft.com/office/drawing/2010/main" val="0"/>
              </a:ext>
            </a:extLst>
          </a:blip>
          <a:srcRect l="14809" t="11037" r="33598" b="25822"/>
          <a:stretch/>
        </p:blipFill>
        <p:spPr>
          <a:xfrm>
            <a:off x="1152525" y="3669111"/>
            <a:ext cx="1291655" cy="1052808"/>
          </a:xfrm>
          <a:prstGeom prst="rect">
            <a:avLst/>
          </a:prstGeom>
        </p:spPr>
      </p:pic>
      <p:pic>
        <p:nvPicPr>
          <p:cNvPr id="9" name="Picture 8">
            <a:extLst>
              <a:ext uri="{FF2B5EF4-FFF2-40B4-BE49-F238E27FC236}">
                <a16:creationId xmlns:a16="http://schemas.microsoft.com/office/drawing/2014/main" id="{09F1867C-57E3-43A6-86EF-70A657F1FF55}"/>
              </a:ext>
            </a:extLst>
          </p:cNvPr>
          <p:cNvPicPr>
            <a:picLocks noChangeAspect="1"/>
          </p:cNvPicPr>
          <p:nvPr/>
        </p:nvPicPr>
        <p:blipFill rotWithShape="1">
          <a:blip r:embed="rId3">
            <a:extLst>
              <a:ext uri="{28A0092B-C50C-407E-A947-70E740481C1C}">
                <a14:useLocalDpi xmlns:a14="http://schemas.microsoft.com/office/drawing/2010/main" val="0"/>
              </a:ext>
            </a:extLst>
          </a:blip>
          <a:srcRect l="14809" t="11037" r="33598" b="25822"/>
          <a:stretch/>
        </p:blipFill>
        <p:spPr>
          <a:xfrm>
            <a:off x="1152525" y="2616303"/>
            <a:ext cx="1291655" cy="1052808"/>
          </a:xfrm>
          <a:prstGeom prst="rect">
            <a:avLst/>
          </a:prstGeom>
        </p:spPr>
      </p:pic>
      <p:pic>
        <p:nvPicPr>
          <p:cNvPr id="14" name="Picture 13">
            <a:extLst>
              <a:ext uri="{FF2B5EF4-FFF2-40B4-BE49-F238E27FC236}">
                <a16:creationId xmlns:a16="http://schemas.microsoft.com/office/drawing/2014/main" id="{6E08D64C-8EA5-4F5C-AD0F-7416B0B2EDE2}"/>
              </a:ext>
            </a:extLst>
          </p:cNvPr>
          <p:cNvPicPr>
            <a:picLocks noChangeAspect="1"/>
          </p:cNvPicPr>
          <p:nvPr/>
        </p:nvPicPr>
        <p:blipFill rotWithShape="1">
          <a:blip r:embed="rId3">
            <a:extLst>
              <a:ext uri="{28A0092B-C50C-407E-A947-70E740481C1C}">
                <a14:useLocalDpi xmlns:a14="http://schemas.microsoft.com/office/drawing/2010/main" val="0"/>
              </a:ext>
            </a:extLst>
          </a:blip>
          <a:srcRect l="14809" t="11037" r="33598" b="25822"/>
          <a:stretch/>
        </p:blipFill>
        <p:spPr>
          <a:xfrm>
            <a:off x="3290887" y="3691292"/>
            <a:ext cx="1291655" cy="1052808"/>
          </a:xfrm>
          <a:prstGeom prst="rect">
            <a:avLst/>
          </a:prstGeom>
        </p:spPr>
      </p:pic>
      <p:pic>
        <p:nvPicPr>
          <p:cNvPr id="15" name="Picture 14">
            <a:extLst>
              <a:ext uri="{FF2B5EF4-FFF2-40B4-BE49-F238E27FC236}">
                <a16:creationId xmlns:a16="http://schemas.microsoft.com/office/drawing/2014/main" id="{8AC4D95A-CFC0-4307-AC17-9D5E6033F908}"/>
              </a:ext>
            </a:extLst>
          </p:cNvPr>
          <p:cNvPicPr>
            <a:picLocks noChangeAspect="1"/>
          </p:cNvPicPr>
          <p:nvPr/>
        </p:nvPicPr>
        <p:blipFill rotWithShape="1">
          <a:blip r:embed="rId3">
            <a:extLst>
              <a:ext uri="{28A0092B-C50C-407E-A947-70E740481C1C}">
                <a14:useLocalDpi xmlns:a14="http://schemas.microsoft.com/office/drawing/2010/main" val="0"/>
              </a:ext>
            </a:extLst>
          </a:blip>
          <a:srcRect l="14809" t="11037" r="33598" b="25822"/>
          <a:stretch/>
        </p:blipFill>
        <p:spPr>
          <a:xfrm>
            <a:off x="3290887" y="2638484"/>
            <a:ext cx="1291655" cy="1052808"/>
          </a:xfrm>
          <a:prstGeom prst="rect">
            <a:avLst/>
          </a:prstGeom>
        </p:spPr>
      </p:pic>
      <p:pic>
        <p:nvPicPr>
          <p:cNvPr id="16" name="Picture 15">
            <a:extLst>
              <a:ext uri="{FF2B5EF4-FFF2-40B4-BE49-F238E27FC236}">
                <a16:creationId xmlns:a16="http://schemas.microsoft.com/office/drawing/2014/main" id="{A4B43206-4EE5-4603-90CD-BB1E3A2F0766}"/>
              </a:ext>
            </a:extLst>
          </p:cNvPr>
          <p:cNvPicPr>
            <a:picLocks noChangeAspect="1"/>
          </p:cNvPicPr>
          <p:nvPr/>
        </p:nvPicPr>
        <p:blipFill rotWithShape="1">
          <a:blip r:embed="rId3">
            <a:extLst>
              <a:ext uri="{28A0092B-C50C-407E-A947-70E740481C1C}">
                <a14:useLocalDpi xmlns:a14="http://schemas.microsoft.com/office/drawing/2010/main" val="0"/>
              </a:ext>
            </a:extLst>
          </a:blip>
          <a:srcRect l="14809" t="11037" r="33598" b="25822"/>
          <a:stretch/>
        </p:blipFill>
        <p:spPr>
          <a:xfrm>
            <a:off x="5429249" y="3669111"/>
            <a:ext cx="1291655" cy="1052808"/>
          </a:xfrm>
          <a:prstGeom prst="rect">
            <a:avLst/>
          </a:prstGeom>
        </p:spPr>
      </p:pic>
      <p:pic>
        <p:nvPicPr>
          <p:cNvPr id="17" name="Picture 16">
            <a:extLst>
              <a:ext uri="{FF2B5EF4-FFF2-40B4-BE49-F238E27FC236}">
                <a16:creationId xmlns:a16="http://schemas.microsoft.com/office/drawing/2014/main" id="{974F17F2-0D7F-432C-9B67-D15C676D43CB}"/>
              </a:ext>
            </a:extLst>
          </p:cNvPr>
          <p:cNvPicPr>
            <a:picLocks noChangeAspect="1"/>
          </p:cNvPicPr>
          <p:nvPr/>
        </p:nvPicPr>
        <p:blipFill rotWithShape="1">
          <a:blip r:embed="rId3">
            <a:extLst>
              <a:ext uri="{28A0092B-C50C-407E-A947-70E740481C1C}">
                <a14:useLocalDpi xmlns:a14="http://schemas.microsoft.com/office/drawing/2010/main" val="0"/>
              </a:ext>
            </a:extLst>
          </a:blip>
          <a:srcRect l="14809" t="11037" r="33598" b="25822"/>
          <a:stretch/>
        </p:blipFill>
        <p:spPr>
          <a:xfrm>
            <a:off x="5429249" y="2616303"/>
            <a:ext cx="1291655" cy="1052808"/>
          </a:xfrm>
          <a:prstGeom prst="rect">
            <a:avLst/>
          </a:prstGeom>
        </p:spPr>
      </p:pic>
      <p:pic>
        <p:nvPicPr>
          <p:cNvPr id="18" name="Picture 17">
            <a:extLst>
              <a:ext uri="{FF2B5EF4-FFF2-40B4-BE49-F238E27FC236}">
                <a16:creationId xmlns:a16="http://schemas.microsoft.com/office/drawing/2014/main" id="{0EB59312-8D97-448B-B263-E8926A1C6CE8}"/>
              </a:ext>
            </a:extLst>
          </p:cNvPr>
          <p:cNvPicPr>
            <a:picLocks noChangeAspect="1"/>
          </p:cNvPicPr>
          <p:nvPr/>
        </p:nvPicPr>
        <p:blipFill rotWithShape="1">
          <a:blip r:embed="rId3">
            <a:extLst>
              <a:ext uri="{28A0092B-C50C-407E-A947-70E740481C1C}">
                <a14:useLocalDpi xmlns:a14="http://schemas.microsoft.com/office/drawing/2010/main" val="0"/>
              </a:ext>
            </a:extLst>
          </a:blip>
          <a:srcRect l="14809" t="11037" r="33598" b="25822"/>
          <a:stretch/>
        </p:blipFill>
        <p:spPr>
          <a:xfrm>
            <a:off x="7567611" y="3691292"/>
            <a:ext cx="1291655" cy="1052808"/>
          </a:xfrm>
          <a:prstGeom prst="rect">
            <a:avLst/>
          </a:prstGeom>
        </p:spPr>
      </p:pic>
      <p:pic>
        <p:nvPicPr>
          <p:cNvPr id="19" name="Picture 18">
            <a:extLst>
              <a:ext uri="{FF2B5EF4-FFF2-40B4-BE49-F238E27FC236}">
                <a16:creationId xmlns:a16="http://schemas.microsoft.com/office/drawing/2014/main" id="{F4F5B4DF-03EA-45D1-8890-B1A4CC34BBD3}"/>
              </a:ext>
            </a:extLst>
          </p:cNvPr>
          <p:cNvPicPr>
            <a:picLocks noChangeAspect="1"/>
          </p:cNvPicPr>
          <p:nvPr/>
        </p:nvPicPr>
        <p:blipFill rotWithShape="1">
          <a:blip r:embed="rId3">
            <a:extLst>
              <a:ext uri="{28A0092B-C50C-407E-A947-70E740481C1C}">
                <a14:useLocalDpi xmlns:a14="http://schemas.microsoft.com/office/drawing/2010/main" val="0"/>
              </a:ext>
            </a:extLst>
          </a:blip>
          <a:srcRect l="14809" t="11037" r="33598" b="25822"/>
          <a:stretch/>
        </p:blipFill>
        <p:spPr>
          <a:xfrm>
            <a:off x="7567611" y="2638484"/>
            <a:ext cx="1291655" cy="1052808"/>
          </a:xfrm>
          <a:prstGeom prst="rect">
            <a:avLst/>
          </a:prstGeom>
        </p:spPr>
      </p:pic>
      <p:pic>
        <p:nvPicPr>
          <p:cNvPr id="20" name="Picture 19">
            <a:extLst>
              <a:ext uri="{FF2B5EF4-FFF2-40B4-BE49-F238E27FC236}">
                <a16:creationId xmlns:a16="http://schemas.microsoft.com/office/drawing/2014/main" id="{03EDA073-09DC-44A6-BC76-A40207B408D3}"/>
              </a:ext>
            </a:extLst>
          </p:cNvPr>
          <p:cNvPicPr>
            <a:picLocks noChangeAspect="1"/>
          </p:cNvPicPr>
          <p:nvPr/>
        </p:nvPicPr>
        <p:blipFill rotWithShape="1">
          <a:blip r:embed="rId3">
            <a:extLst>
              <a:ext uri="{28A0092B-C50C-407E-A947-70E740481C1C}">
                <a14:useLocalDpi xmlns:a14="http://schemas.microsoft.com/office/drawing/2010/main" val="0"/>
              </a:ext>
            </a:extLst>
          </a:blip>
          <a:srcRect l="14809" t="11037" r="33598" b="25822"/>
          <a:stretch/>
        </p:blipFill>
        <p:spPr>
          <a:xfrm>
            <a:off x="9704204" y="3669111"/>
            <a:ext cx="1291655" cy="1052808"/>
          </a:xfrm>
          <a:prstGeom prst="rect">
            <a:avLst/>
          </a:prstGeom>
        </p:spPr>
      </p:pic>
      <p:pic>
        <p:nvPicPr>
          <p:cNvPr id="21" name="Picture 20">
            <a:extLst>
              <a:ext uri="{FF2B5EF4-FFF2-40B4-BE49-F238E27FC236}">
                <a16:creationId xmlns:a16="http://schemas.microsoft.com/office/drawing/2014/main" id="{F9CCE842-B024-4A1D-BCC3-AE85D1B24CF4}"/>
              </a:ext>
            </a:extLst>
          </p:cNvPr>
          <p:cNvPicPr>
            <a:picLocks noChangeAspect="1"/>
          </p:cNvPicPr>
          <p:nvPr/>
        </p:nvPicPr>
        <p:blipFill rotWithShape="1">
          <a:blip r:embed="rId3">
            <a:extLst>
              <a:ext uri="{28A0092B-C50C-407E-A947-70E740481C1C}">
                <a14:useLocalDpi xmlns:a14="http://schemas.microsoft.com/office/drawing/2010/main" val="0"/>
              </a:ext>
            </a:extLst>
          </a:blip>
          <a:srcRect l="14809" t="11037" r="33598" b="25822"/>
          <a:stretch/>
        </p:blipFill>
        <p:spPr>
          <a:xfrm>
            <a:off x="9704204" y="2616303"/>
            <a:ext cx="1291655" cy="1052808"/>
          </a:xfrm>
          <a:prstGeom prst="rect">
            <a:avLst/>
          </a:prstGeom>
        </p:spPr>
      </p:pic>
      <p:sp>
        <p:nvSpPr>
          <p:cNvPr id="7" name="TextBox 6">
            <a:extLst>
              <a:ext uri="{FF2B5EF4-FFF2-40B4-BE49-F238E27FC236}">
                <a16:creationId xmlns:a16="http://schemas.microsoft.com/office/drawing/2014/main" id="{9B17F236-E336-4FA6-AAE1-E3058EB16DAF}"/>
              </a:ext>
            </a:extLst>
          </p:cNvPr>
          <p:cNvSpPr txBox="1"/>
          <p:nvPr/>
        </p:nvSpPr>
        <p:spPr>
          <a:xfrm>
            <a:off x="1152525" y="4744100"/>
            <a:ext cx="1281120"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Haloperidol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5 mg/1ml</a:t>
            </a:r>
          </a:p>
        </p:txBody>
      </p:sp>
      <p:sp>
        <p:nvSpPr>
          <p:cNvPr id="22" name="TextBox 21">
            <a:extLst>
              <a:ext uri="{FF2B5EF4-FFF2-40B4-BE49-F238E27FC236}">
                <a16:creationId xmlns:a16="http://schemas.microsoft.com/office/drawing/2014/main" id="{42D16D1D-5EB4-46BE-A9D7-A2EDEB5EAAA8}"/>
              </a:ext>
            </a:extLst>
          </p:cNvPr>
          <p:cNvSpPr txBox="1"/>
          <p:nvPr/>
        </p:nvSpPr>
        <p:spPr>
          <a:xfrm>
            <a:off x="3328118" y="4744100"/>
            <a:ext cx="1217192"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err="1">
                <a:ln>
                  <a:noFill/>
                </a:ln>
                <a:solidFill>
                  <a:prstClr val="black"/>
                </a:solidFill>
                <a:effectLst/>
                <a:uLnTx/>
                <a:uFillTx/>
                <a:latin typeface="Calibri" panose="020F0502020204030204"/>
                <a:ea typeface="+mn-ea"/>
                <a:cs typeface="+mn-cs"/>
              </a:rPr>
              <a:t>Cyclizine</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50 mg/1ml</a:t>
            </a:r>
          </a:p>
        </p:txBody>
      </p:sp>
      <p:sp>
        <p:nvSpPr>
          <p:cNvPr id="23" name="TextBox 22">
            <a:extLst>
              <a:ext uri="{FF2B5EF4-FFF2-40B4-BE49-F238E27FC236}">
                <a16:creationId xmlns:a16="http://schemas.microsoft.com/office/drawing/2014/main" id="{E9382753-2447-43C7-857D-5B7B964D6CA6}"/>
              </a:ext>
            </a:extLst>
          </p:cNvPr>
          <p:cNvSpPr txBox="1"/>
          <p:nvPr/>
        </p:nvSpPr>
        <p:spPr>
          <a:xfrm>
            <a:off x="5368057" y="4744100"/>
            <a:ext cx="1414040"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Ondansetron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4 mg/2ml</a:t>
            </a:r>
          </a:p>
        </p:txBody>
      </p:sp>
      <p:sp>
        <p:nvSpPr>
          <p:cNvPr id="24" name="TextBox 23">
            <a:extLst>
              <a:ext uri="{FF2B5EF4-FFF2-40B4-BE49-F238E27FC236}">
                <a16:creationId xmlns:a16="http://schemas.microsoft.com/office/drawing/2014/main" id="{D15EB101-BF38-43B7-A8B7-83E7B0287AA8}"/>
              </a:ext>
            </a:extLst>
          </p:cNvPr>
          <p:cNvSpPr txBox="1"/>
          <p:nvPr/>
        </p:nvSpPr>
        <p:spPr>
          <a:xfrm>
            <a:off x="7321203" y="4744100"/>
            <a:ext cx="1747401"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Metoclopramide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10 mg/2ml</a:t>
            </a:r>
          </a:p>
        </p:txBody>
      </p:sp>
      <p:sp>
        <p:nvSpPr>
          <p:cNvPr id="25" name="TextBox 24">
            <a:extLst>
              <a:ext uri="{FF2B5EF4-FFF2-40B4-BE49-F238E27FC236}">
                <a16:creationId xmlns:a16="http://schemas.microsoft.com/office/drawing/2014/main" id="{F4ACF6D0-BCDC-4B01-AF00-FD242DE7F93A}"/>
              </a:ext>
            </a:extLst>
          </p:cNvPr>
          <p:cNvSpPr txBox="1"/>
          <p:nvPr/>
        </p:nvSpPr>
        <p:spPr>
          <a:xfrm>
            <a:off x="9386299" y="4744099"/>
            <a:ext cx="1916935"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Levomepromazine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25 mg/1 ml</a:t>
            </a:r>
          </a:p>
        </p:txBody>
      </p:sp>
      <p:sp>
        <p:nvSpPr>
          <p:cNvPr id="26" name="TextBox 25">
            <a:extLst>
              <a:ext uri="{FF2B5EF4-FFF2-40B4-BE49-F238E27FC236}">
                <a16:creationId xmlns:a16="http://schemas.microsoft.com/office/drawing/2014/main" id="{01C31072-FE4B-4BE8-ADC2-08FF6215E2A5}"/>
              </a:ext>
            </a:extLst>
          </p:cNvPr>
          <p:cNvSpPr txBox="1"/>
          <p:nvPr/>
        </p:nvSpPr>
        <p:spPr>
          <a:xfrm>
            <a:off x="1379349" y="5829734"/>
            <a:ext cx="82747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£33.60</a:t>
            </a:r>
          </a:p>
        </p:txBody>
      </p:sp>
      <p:sp>
        <p:nvSpPr>
          <p:cNvPr id="27" name="TextBox 26">
            <a:extLst>
              <a:ext uri="{FF2B5EF4-FFF2-40B4-BE49-F238E27FC236}">
                <a16:creationId xmlns:a16="http://schemas.microsoft.com/office/drawing/2014/main" id="{152E8415-C7C1-47B0-A954-D15009EC1E2D}"/>
              </a:ext>
            </a:extLst>
          </p:cNvPr>
          <p:cNvSpPr txBox="1"/>
          <p:nvPr/>
        </p:nvSpPr>
        <p:spPr>
          <a:xfrm>
            <a:off x="3522978" y="5828025"/>
            <a:ext cx="82747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£14.36</a:t>
            </a:r>
          </a:p>
        </p:txBody>
      </p:sp>
      <p:sp>
        <p:nvSpPr>
          <p:cNvPr id="28" name="TextBox 27">
            <a:extLst>
              <a:ext uri="{FF2B5EF4-FFF2-40B4-BE49-F238E27FC236}">
                <a16:creationId xmlns:a16="http://schemas.microsoft.com/office/drawing/2014/main" id="{3CD83ECC-04AE-4C2C-A6D6-676B8EA7AEA3}"/>
              </a:ext>
            </a:extLst>
          </p:cNvPr>
          <p:cNvSpPr txBox="1"/>
          <p:nvPr/>
        </p:nvSpPr>
        <p:spPr>
          <a:xfrm>
            <a:off x="5661340" y="5828025"/>
            <a:ext cx="71045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£1.80</a:t>
            </a:r>
          </a:p>
        </p:txBody>
      </p:sp>
      <p:sp>
        <p:nvSpPr>
          <p:cNvPr id="29" name="TextBox 28">
            <a:extLst>
              <a:ext uri="{FF2B5EF4-FFF2-40B4-BE49-F238E27FC236}">
                <a16:creationId xmlns:a16="http://schemas.microsoft.com/office/drawing/2014/main" id="{8C8AB200-0648-422D-99AD-2F772C0AF664}"/>
              </a:ext>
            </a:extLst>
          </p:cNvPr>
          <p:cNvSpPr txBox="1"/>
          <p:nvPr/>
        </p:nvSpPr>
        <p:spPr>
          <a:xfrm>
            <a:off x="7781167" y="5828025"/>
            <a:ext cx="71045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£1.44</a:t>
            </a:r>
          </a:p>
        </p:txBody>
      </p:sp>
      <p:sp>
        <p:nvSpPr>
          <p:cNvPr id="30" name="TextBox 29">
            <a:extLst>
              <a:ext uri="{FF2B5EF4-FFF2-40B4-BE49-F238E27FC236}">
                <a16:creationId xmlns:a16="http://schemas.microsoft.com/office/drawing/2014/main" id="{10B002A9-3185-4F5E-88F8-3F713A7E02B6}"/>
              </a:ext>
            </a:extLst>
          </p:cNvPr>
          <p:cNvSpPr txBox="1"/>
          <p:nvPr/>
        </p:nvSpPr>
        <p:spPr>
          <a:xfrm>
            <a:off x="9931030" y="5828025"/>
            <a:ext cx="71045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£7.49</a:t>
            </a:r>
          </a:p>
        </p:txBody>
      </p:sp>
    </p:spTree>
    <p:extLst>
      <p:ext uri="{BB962C8B-B14F-4D97-AF65-F5344CB8AC3E}">
        <p14:creationId xmlns:p14="http://schemas.microsoft.com/office/powerpoint/2010/main" val="1339595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9" grpId="0"/>
      <p:bldP spid="3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1000">
              <a:schemeClr val="accent1">
                <a:lumMod val="45000"/>
                <a:lumOff val="55000"/>
              </a:schemeClr>
            </a:gs>
            <a:gs pos="83000">
              <a:schemeClr val="accent1">
                <a:lumMod val="45000"/>
                <a:lumOff val="55000"/>
              </a:schemeClr>
            </a:gs>
            <a:gs pos="95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72FD2037-522D-4E56-A218-CE3482A52604}"/>
              </a:ext>
            </a:extLst>
          </p:cNvPr>
          <p:cNvSpPr/>
          <p:nvPr/>
        </p:nvSpPr>
        <p:spPr>
          <a:xfrm>
            <a:off x="408039" y="377863"/>
            <a:ext cx="5687961" cy="195739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9B7D6928-163F-4302-8401-022E9E4ED6A0}"/>
              </a:ext>
            </a:extLst>
          </p:cNvPr>
          <p:cNvSpPr txBox="1"/>
          <p:nvPr/>
        </p:nvSpPr>
        <p:spPr>
          <a:xfrm>
            <a:off x="2391413" y="918758"/>
            <a:ext cx="3554543"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sng" strike="noStrike" kern="1200" cap="none" spc="0" normalizeH="0" baseline="0" noProof="0" dirty="0">
                <a:ln>
                  <a:noFill/>
                </a:ln>
                <a:solidFill>
                  <a:prstClr val="black"/>
                </a:solidFill>
                <a:effectLst/>
                <a:uLnTx/>
                <a:uFillTx/>
                <a:latin typeface="Calibri" panose="020F0502020204030204"/>
                <a:ea typeface="+mn-ea"/>
                <a:cs typeface="+mn-cs"/>
              </a:rPr>
              <a:t>Quiz Q</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 What do you think each anti-emetic costs?</a:t>
            </a:r>
          </a:p>
        </p:txBody>
      </p:sp>
      <p:pic>
        <p:nvPicPr>
          <p:cNvPr id="6" name="Picture 5">
            <a:extLst>
              <a:ext uri="{FF2B5EF4-FFF2-40B4-BE49-F238E27FC236}">
                <a16:creationId xmlns:a16="http://schemas.microsoft.com/office/drawing/2014/main" id="{8D9A9A1A-C765-49F3-B5E4-ED18E49B250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9046" y="523096"/>
            <a:ext cx="1622323" cy="1622323"/>
          </a:xfrm>
          <a:prstGeom prst="rect">
            <a:avLst/>
          </a:prstGeom>
        </p:spPr>
      </p:pic>
      <p:pic>
        <p:nvPicPr>
          <p:cNvPr id="3" name="Picture 2">
            <a:extLst>
              <a:ext uri="{FF2B5EF4-FFF2-40B4-BE49-F238E27FC236}">
                <a16:creationId xmlns:a16="http://schemas.microsoft.com/office/drawing/2014/main" id="{9FDC60E2-3873-40B0-BD7C-A7978F72A95D}"/>
              </a:ext>
            </a:extLst>
          </p:cNvPr>
          <p:cNvPicPr>
            <a:picLocks noChangeAspect="1"/>
          </p:cNvPicPr>
          <p:nvPr/>
        </p:nvPicPr>
        <p:blipFill rotWithShape="1">
          <a:blip r:embed="rId3">
            <a:extLst>
              <a:ext uri="{28A0092B-C50C-407E-A947-70E740481C1C}">
                <a14:useLocalDpi xmlns:a14="http://schemas.microsoft.com/office/drawing/2010/main" val="0"/>
              </a:ext>
            </a:extLst>
          </a:blip>
          <a:srcRect l="14809" t="11037" r="33598" b="25822"/>
          <a:stretch/>
        </p:blipFill>
        <p:spPr>
          <a:xfrm>
            <a:off x="1152525" y="3669111"/>
            <a:ext cx="1291655" cy="1052808"/>
          </a:xfrm>
          <a:prstGeom prst="rect">
            <a:avLst/>
          </a:prstGeom>
        </p:spPr>
      </p:pic>
      <p:pic>
        <p:nvPicPr>
          <p:cNvPr id="9" name="Picture 8">
            <a:extLst>
              <a:ext uri="{FF2B5EF4-FFF2-40B4-BE49-F238E27FC236}">
                <a16:creationId xmlns:a16="http://schemas.microsoft.com/office/drawing/2014/main" id="{09F1867C-57E3-43A6-86EF-70A657F1FF55}"/>
              </a:ext>
            </a:extLst>
          </p:cNvPr>
          <p:cNvPicPr>
            <a:picLocks noChangeAspect="1"/>
          </p:cNvPicPr>
          <p:nvPr/>
        </p:nvPicPr>
        <p:blipFill rotWithShape="1">
          <a:blip r:embed="rId3">
            <a:extLst>
              <a:ext uri="{28A0092B-C50C-407E-A947-70E740481C1C}">
                <a14:useLocalDpi xmlns:a14="http://schemas.microsoft.com/office/drawing/2010/main" val="0"/>
              </a:ext>
            </a:extLst>
          </a:blip>
          <a:srcRect l="14809" t="11037" r="33598" b="25822"/>
          <a:stretch/>
        </p:blipFill>
        <p:spPr>
          <a:xfrm>
            <a:off x="1152525" y="2616303"/>
            <a:ext cx="1291655" cy="1052808"/>
          </a:xfrm>
          <a:prstGeom prst="rect">
            <a:avLst/>
          </a:prstGeom>
        </p:spPr>
      </p:pic>
      <p:sp>
        <p:nvSpPr>
          <p:cNvPr id="7" name="TextBox 6">
            <a:extLst>
              <a:ext uri="{FF2B5EF4-FFF2-40B4-BE49-F238E27FC236}">
                <a16:creationId xmlns:a16="http://schemas.microsoft.com/office/drawing/2014/main" id="{9B17F236-E336-4FA6-AAE1-E3058EB16DAF}"/>
              </a:ext>
            </a:extLst>
          </p:cNvPr>
          <p:cNvSpPr txBox="1"/>
          <p:nvPr/>
        </p:nvSpPr>
        <p:spPr>
          <a:xfrm>
            <a:off x="1152525" y="4744100"/>
            <a:ext cx="1281120"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Haloperidol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5 mg/1ml</a:t>
            </a:r>
          </a:p>
        </p:txBody>
      </p:sp>
      <p:sp>
        <p:nvSpPr>
          <p:cNvPr id="26" name="TextBox 25">
            <a:extLst>
              <a:ext uri="{FF2B5EF4-FFF2-40B4-BE49-F238E27FC236}">
                <a16:creationId xmlns:a16="http://schemas.microsoft.com/office/drawing/2014/main" id="{01C31072-FE4B-4BE8-ADC2-08FF6215E2A5}"/>
              </a:ext>
            </a:extLst>
          </p:cNvPr>
          <p:cNvSpPr txBox="1"/>
          <p:nvPr/>
        </p:nvSpPr>
        <p:spPr>
          <a:xfrm>
            <a:off x="1379349" y="5829734"/>
            <a:ext cx="82747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£33.60</a:t>
            </a:r>
          </a:p>
        </p:txBody>
      </p:sp>
      <p:sp>
        <p:nvSpPr>
          <p:cNvPr id="2" name="Rectangle 1">
            <a:extLst>
              <a:ext uri="{FF2B5EF4-FFF2-40B4-BE49-F238E27FC236}">
                <a16:creationId xmlns:a16="http://schemas.microsoft.com/office/drawing/2014/main" id="{44AD40BD-1F09-48AB-A3C2-5791F2DB9A02}"/>
              </a:ext>
            </a:extLst>
          </p:cNvPr>
          <p:cNvSpPr/>
          <p:nvPr/>
        </p:nvSpPr>
        <p:spPr>
          <a:xfrm>
            <a:off x="3048000" y="3105835"/>
            <a:ext cx="3264665" cy="707886"/>
          </a:xfrm>
          <a:prstGeom prst="rect">
            <a:avLst/>
          </a:prstGeom>
        </p:spPr>
        <p:txBody>
          <a:bodyPr wrap="square">
            <a:spAutoFit/>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Most people get haloperidol</a:t>
            </a:r>
          </a:p>
          <a:p>
            <a:pPr marL="0" marR="0" lvl="0" indent="0" algn="l" defTabSz="914400" rtl="0" eaLnBrk="1" fontAlgn="b"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Only ~16% use it</a:t>
            </a:r>
            <a:endParaRPr kumimoji="0" lang="en-GB"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graphicFrame>
        <p:nvGraphicFramePr>
          <p:cNvPr id="8" name="Table 7">
            <a:extLst>
              <a:ext uri="{FF2B5EF4-FFF2-40B4-BE49-F238E27FC236}">
                <a16:creationId xmlns:a16="http://schemas.microsoft.com/office/drawing/2014/main" id="{1494AEF9-25D3-436F-A46E-912981D65B77}"/>
              </a:ext>
            </a:extLst>
          </p:cNvPr>
          <p:cNvGraphicFramePr>
            <a:graphicFrameLocks noGrp="1"/>
          </p:cNvGraphicFramePr>
          <p:nvPr>
            <p:extLst/>
          </p:nvPr>
        </p:nvGraphicFramePr>
        <p:xfrm>
          <a:off x="3155545" y="3965174"/>
          <a:ext cx="4303448" cy="1238250"/>
        </p:xfrm>
        <a:graphic>
          <a:graphicData uri="http://schemas.openxmlformats.org/drawingml/2006/table">
            <a:tbl>
              <a:tblPr>
                <a:tableStyleId>{5C22544A-7EE6-4342-B048-85BDC9FD1C3A}</a:tableStyleId>
              </a:tblPr>
              <a:tblGrid>
                <a:gridCol w="2403270">
                  <a:extLst>
                    <a:ext uri="{9D8B030D-6E8A-4147-A177-3AD203B41FA5}">
                      <a16:colId xmlns:a16="http://schemas.microsoft.com/office/drawing/2014/main" val="928367772"/>
                    </a:ext>
                  </a:extLst>
                </a:gridCol>
                <a:gridCol w="38100">
                  <a:extLst>
                    <a:ext uri="{9D8B030D-6E8A-4147-A177-3AD203B41FA5}">
                      <a16:colId xmlns:a16="http://schemas.microsoft.com/office/drawing/2014/main" val="1389285439"/>
                    </a:ext>
                  </a:extLst>
                </a:gridCol>
                <a:gridCol w="38100">
                  <a:extLst>
                    <a:ext uri="{9D8B030D-6E8A-4147-A177-3AD203B41FA5}">
                      <a16:colId xmlns:a16="http://schemas.microsoft.com/office/drawing/2014/main" val="3763327150"/>
                    </a:ext>
                  </a:extLst>
                </a:gridCol>
                <a:gridCol w="1823978">
                  <a:extLst>
                    <a:ext uri="{9D8B030D-6E8A-4147-A177-3AD203B41FA5}">
                      <a16:colId xmlns:a16="http://schemas.microsoft.com/office/drawing/2014/main" val="2229530170"/>
                    </a:ext>
                  </a:extLst>
                </a:gridCol>
              </a:tblGrid>
              <a:tr h="184150">
                <a:tc gridSpan="3">
                  <a:txBody>
                    <a:bodyPr/>
                    <a:lstStyle/>
                    <a:p>
                      <a:pPr algn="l" fontAlgn="b"/>
                      <a:r>
                        <a:rPr lang="en-GB" sz="2000" u="none" strike="noStrike" dirty="0">
                          <a:effectLst/>
                        </a:rPr>
                        <a:t>e.g. For 100 patients all dispensed haloperidol</a:t>
                      </a:r>
                      <a:endParaRPr lang="en-GB" sz="2000" b="0" i="0" u="none" strike="noStrike" dirty="0">
                        <a:solidFill>
                          <a:srgbClr val="000000"/>
                        </a:solidFill>
                        <a:effectLst/>
                        <a:latin typeface="Calibri" panose="020F0502020204030204" pitchFamily="34" charset="0"/>
                      </a:endParaRPr>
                    </a:p>
                  </a:txBody>
                  <a:tcPr marL="6350" marR="6350" marT="6350" marB="0" anchor="b"/>
                </a:tc>
                <a:tc hMerge="1">
                  <a:txBody>
                    <a:bodyPr/>
                    <a:lstStyle/>
                    <a:p>
                      <a:endParaRPr lang="en-GB"/>
                    </a:p>
                  </a:txBody>
                  <a:tcPr/>
                </a:tc>
                <a:tc hMerge="1">
                  <a:txBody>
                    <a:bodyPr/>
                    <a:lstStyle/>
                    <a:p>
                      <a:endParaRPr lang="en-GB"/>
                    </a:p>
                  </a:txBody>
                  <a:tcPr/>
                </a:tc>
                <a:tc>
                  <a:txBody>
                    <a:bodyPr/>
                    <a:lstStyle/>
                    <a:p>
                      <a:pPr algn="r" fontAlgn="b"/>
                      <a:r>
                        <a:rPr lang="en-GB" sz="2000" u="none" strike="noStrike" dirty="0">
                          <a:effectLst/>
                        </a:rPr>
                        <a:t>COST £3360</a:t>
                      </a:r>
                      <a:endParaRPr lang="en-GB" sz="20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030066515"/>
                  </a:ext>
                </a:extLst>
              </a:tr>
              <a:tr h="184150">
                <a:tc>
                  <a:txBody>
                    <a:bodyPr/>
                    <a:lstStyle/>
                    <a:p>
                      <a:pPr algn="l" fontAlgn="b"/>
                      <a:r>
                        <a:rPr lang="en-GB" sz="2000" u="none" strike="noStrike" dirty="0">
                          <a:effectLst/>
                        </a:rPr>
                        <a:t>Only 16% use it</a:t>
                      </a:r>
                      <a:endParaRPr lang="en-GB" sz="20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endParaRPr lang="en-GB" sz="20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endParaRPr lang="en-GB" sz="20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GB" sz="2000" u="none" strike="noStrike" dirty="0">
                          <a:effectLst/>
                        </a:rPr>
                        <a:t>£537.6</a:t>
                      </a:r>
                      <a:endParaRPr lang="en-GB" sz="20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677682080"/>
                  </a:ext>
                </a:extLst>
              </a:tr>
              <a:tr h="184150">
                <a:tc gridSpan="2">
                  <a:txBody>
                    <a:bodyPr/>
                    <a:lstStyle/>
                    <a:p>
                      <a:pPr algn="l" fontAlgn="b"/>
                      <a:r>
                        <a:rPr lang="en-GB" sz="2000" u="none" strike="noStrike" dirty="0">
                          <a:effectLst/>
                        </a:rPr>
                        <a:t>Wasted drug/money</a:t>
                      </a:r>
                      <a:endParaRPr lang="en-GB" sz="2000" b="0" i="0" u="none" strike="noStrike" dirty="0">
                        <a:solidFill>
                          <a:srgbClr val="000000"/>
                        </a:solidFill>
                        <a:effectLst/>
                        <a:latin typeface="Calibri" panose="020F0502020204030204" pitchFamily="34" charset="0"/>
                      </a:endParaRPr>
                    </a:p>
                  </a:txBody>
                  <a:tcPr marL="6350" marR="6350" marT="6350" marB="0" anchor="b"/>
                </a:tc>
                <a:tc hMerge="1">
                  <a:txBody>
                    <a:bodyPr/>
                    <a:lstStyle/>
                    <a:p>
                      <a:endParaRPr lang="en-GB"/>
                    </a:p>
                  </a:txBody>
                  <a:tcPr/>
                </a:tc>
                <a:tc>
                  <a:txBody>
                    <a:bodyPr/>
                    <a:lstStyle/>
                    <a:p>
                      <a:pPr algn="l" fontAlgn="b"/>
                      <a:endParaRPr lang="en-GB" sz="20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GB" sz="2000" b="1" u="none" strike="noStrike" dirty="0">
                          <a:solidFill>
                            <a:srgbClr val="FF0000"/>
                          </a:solidFill>
                          <a:effectLst/>
                        </a:rPr>
                        <a:t>WASTED £2822.4</a:t>
                      </a:r>
                      <a:endParaRPr lang="en-GB" sz="2000" b="1" i="0" u="none" strike="noStrike" dirty="0">
                        <a:solidFill>
                          <a:srgbClr val="FF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696913935"/>
                  </a:ext>
                </a:extLst>
              </a:tr>
            </a:tbl>
          </a:graphicData>
        </a:graphic>
      </p:graphicFrame>
      <p:sp>
        <p:nvSpPr>
          <p:cNvPr id="11" name="Rectangle: Rounded Corners 10">
            <a:extLst>
              <a:ext uri="{FF2B5EF4-FFF2-40B4-BE49-F238E27FC236}">
                <a16:creationId xmlns:a16="http://schemas.microsoft.com/office/drawing/2014/main" id="{0B92A9B4-7AF5-47FD-B772-7414362F8DDF}"/>
              </a:ext>
            </a:extLst>
          </p:cNvPr>
          <p:cNvSpPr/>
          <p:nvPr/>
        </p:nvSpPr>
        <p:spPr>
          <a:xfrm>
            <a:off x="6699820" y="377864"/>
            <a:ext cx="4873134" cy="223844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sng" strike="noStrike" kern="1200" cap="none" spc="0" normalizeH="0" baseline="0" noProof="0" dirty="0">
                <a:ln>
                  <a:noFill/>
                </a:ln>
                <a:solidFill>
                  <a:prstClr val="black"/>
                </a:solidFill>
                <a:effectLst/>
                <a:uLnTx/>
                <a:uFillTx/>
                <a:latin typeface="Calibri" panose="020F0502020204030204"/>
                <a:ea typeface="+mn-ea"/>
                <a:cs typeface="+mn-cs"/>
              </a:rPr>
              <a:t>NB:</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Likely an under-estimation of cost/waste – we only looked at 1/3 patients</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Under-estimation of numbers – used code from S1 (tick box for JIC) to identify these patients</a:t>
            </a:r>
          </a:p>
        </p:txBody>
      </p:sp>
      <p:pic>
        <p:nvPicPr>
          <p:cNvPr id="33" name="Picture 32">
            <a:extLst>
              <a:ext uri="{FF2B5EF4-FFF2-40B4-BE49-F238E27FC236}">
                <a16:creationId xmlns:a16="http://schemas.microsoft.com/office/drawing/2014/main" id="{45CA243D-4888-475C-B3A1-701BFA934E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14509" y="5004390"/>
            <a:ext cx="935887" cy="1205309"/>
          </a:xfrm>
          <a:prstGeom prst="rect">
            <a:avLst/>
          </a:prstGeom>
        </p:spPr>
      </p:pic>
      <p:pic>
        <p:nvPicPr>
          <p:cNvPr id="34" name="Picture 33">
            <a:extLst>
              <a:ext uri="{FF2B5EF4-FFF2-40B4-BE49-F238E27FC236}">
                <a16:creationId xmlns:a16="http://schemas.microsoft.com/office/drawing/2014/main" id="{C05A6152-D932-4FC6-BB21-EE2D2EE018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95834" y="5004389"/>
            <a:ext cx="935887" cy="1205309"/>
          </a:xfrm>
          <a:prstGeom prst="rect">
            <a:avLst/>
          </a:prstGeom>
        </p:spPr>
      </p:pic>
      <p:pic>
        <p:nvPicPr>
          <p:cNvPr id="35" name="Picture 34">
            <a:extLst>
              <a:ext uri="{FF2B5EF4-FFF2-40B4-BE49-F238E27FC236}">
                <a16:creationId xmlns:a16="http://schemas.microsoft.com/office/drawing/2014/main" id="{D1569C7D-31A7-4198-BB0C-CD056591DF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77159" y="5004388"/>
            <a:ext cx="935887" cy="1205309"/>
          </a:xfrm>
          <a:prstGeom prst="rect">
            <a:avLst/>
          </a:prstGeom>
        </p:spPr>
      </p:pic>
      <p:pic>
        <p:nvPicPr>
          <p:cNvPr id="36" name="Picture 35">
            <a:extLst>
              <a:ext uri="{FF2B5EF4-FFF2-40B4-BE49-F238E27FC236}">
                <a16:creationId xmlns:a16="http://schemas.microsoft.com/office/drawing/2014/main" id="{E5855DB2-1A01-46C3-A17F-B81BF3EE8A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14509" y="4036827"/>
            <a:ext cx="935887" cy="1205309"/>
          </a:xfrm>
          <a:prstGeom prst="rect">
            <a:avLst/>
          </a:prstGeom>
        </p:spPr>
      </p:pic>
      <p:pic>
        <p:nvPicPr>
          <p:cNvPr id="37" name="Picture 36">
            <a:extLst>
              <a:ext uri="{FF2B5EF4-FFF2-40B4-BE49-F238E27FC236}">
                <a16:creationId xmlns:a16="http://schemas.microsoft.com/office/drawing/2014/main" id="{A3280F69-DEE9-4BED-BB26-5F834B9E5F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95834" y="4036826"/>
            <a:ext cx="935887" cy="1205309"/>
          </a:xfrm>
          <a:prstGeom prst="rect">
            <a:avLst/>
          </a:prstGeom>
        </p:spPr>
      </p:pic>
      <p:pic>
        <p:nvPicPr>
          <p:cNvPr id="38" name="Picture 37">
            <a:extLst>
              <a:ext uri="{FF2B5EF4-FFF2-40B4-BE49-F238E27FC236}">
                <a16:creationId xmlns:a16="http://schemas.microsoft.com/office/drawing/2014/main" id="{78BC2FCE-627A-4967-BF89-99DA24D79F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77159" y="4036825"/>
            <a:ext cx="935887" cy="1205309"/>
          </a:xfrm>
          <a:prstGeom prst="rect">
            <a:avLst/>
          </a:prstGeom>
        </p:spPr>
      </p:pic>
      <p:pic>
        <p:nvPicPr>
          <p:cNvPr id="39" name="Picture 38">
            <a:extLst>
              <a:ext uri="{FF2B5EF4-FFF2-40B4-BE49-F238E27FC236}">
                <a16:creationId xmlns:a16="http://schemas.microsoft.com/office/drawing/2014/main" id="{7A0CFEFA-41A3-4786-AB21-892DD0A161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14509" y="3122425"/>
            <a:ext cx="935887" cy="1205309"/>
          </a:xfrm>
          <a:prstGeom prst="rect">
            <a:avLst/>
          </a:prstGeom>
        </p:spPr>
      </p:pic>
      <p:pic>
        <p:nvPicPr>
          <p:cNvPr id="40" name="Picture 39">
            <a:extLst>
              <a:ext uri="{FF2B5EF4-FFF2-40B4-BE49-F238E27FC236}">
                <a16:creationId xmlns:a16="http://schemas.microsoft.com/office/drawing/2014/main" id="{8081A766-B048-486B-A61F-2A57A3AB98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95834" y="3122424"/>
            <a:ext cx="935887" cy="1205309"/>
          </a:xfrm>
          <a:prstGeom prst="rect">
            <a:avLst/>
          </a:prstGeom>
        </p:spPr>
      </p:pic>
      <p:pic>
        <p:nvPicPr>
          <p:cNvPr id="41" name="Picture 40">
            <a:extLst>
              <a:ext uri="{FF2B5EF4-FFF2-40B4-BE49-F238E27FC236}">
                <a16:creationId xmlns:a16="http://schemas.microsoft.com/office/drawing/2014/main" id="{946C9B75-14D6-4FEE-8748-8E45F04176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77159" y="3122423"/>
            <a:ext cx="935887" cy="1205309"/>
          </a:xfrm>
          <a:prstGeom prst="rect">
            <a:avLst/>
          </a:prstGeom>
        </p:spPr>
      </p:pic>
      <p:pic>
        <p:nvPicPr>
          <p:cNvPr id="42" name="Picture 41">
            <a:extLst>
              <a:ext uri="{FF2B5EF4-FFF2-40B4-BE49-F238E27FC236}">
                <a16:creationId xmlns:a16="http://schemas.microsoft.com/office/drawing/2014/main" id="{6C927F9E-B4A5-4C54-A022-7D786460E9BF}"/>
              </a:ext>
            </a:extLst>
          </p:cNvPr>
          <p:cNvPicPr>
            <a:picLocks noChangeAspect="1"/>
          </p:cNvPicPr>
          <p:nvPr/>
        </p:nvPicPr>
        <p:blipFill rotWithShape="1">
          <a:blip r:embed="rId5"/>
          <a:srcRect r="38821" b="5510"/>
          <a:stretch/>
        </p:blipFill>
        <p:spPr>
          <a:xfrm>
            <a:off x="412418" y="411698"/>
            <a:ext cx="6710345" cy="5829734"/>
          </a:xfrm>
          <a:prstGeom prst="rect">
            <a:avLst/>
          </a:prstGeom>
        </p:spPr>
      </p:pic>
      <p:sp>
        <p:nvSpPr>
          <p:cNvPr id="43" name="Oval 42">
            <a:extLst>
              <a:ext uri="{FF2B5EF4-FFF2-40B4-BE49-F238E27FC236}">
                <a16:creationId xmlns:a16="http://schemas.microsoft.com/office/drawing/2014/main" id="{FFCB9B10-B025-4A7F-988B-7501CF861973}"/>
              </a:ext>
            </a:extLst>
          </p:cNvPr>
          <p:cNvSpPr/>
          <p:nvPr/>
        </p:nvSpPr>
        <p:spPr>
          <a:xfrm>
            <a:off x="2542543" y="4770334"/>
            <a:ext cx="2359066" cy="70788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1160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P spid="4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1000">
              <a:schemeClr val="accent1">
                <a:lumMod val="45000"/>
                <a:lumOff val="55000"/>
              </a:schemeClr>
            </a:gs>
            <a:gs pos="83000">
              <a:schemeClr val="accent1">
                <a:lumMod val="45000"/>
                <a:lumOff val="55000"/>
              </a:schemeClr>
            </a:gs>
            <a:gs pos="95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3D6AB10-77BF-475B-9A2B-48FE9922D0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7505" y="598263"/>
            <a:ext cx="1968671" cy="1968671"/>
          </a:xfrm>
          <a:prstGeom prst="rect">
            <a:avLst/>
          </a:prstGeom>
        </p:spPr>
      </p:pic>
      <p:pic>
        <p:nvPicPr>
          <p:cNvPr id="4" name="Picture 3">
            <a:extLst>
              <a:ext uri="{FF2B5EF4-FFF2-40B4-BE49-F238E27FC236}">
                <a16:creationId xmlns:a16="http://schemas.microsoft.com/office/drawing/2014/main" id="{42035FE7-EC4F-4C98-9B2D-C649F1F046F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2956" y="3351881"/>
            <a:ext cx="1622323" cy="1622323"/>
          </a:xfrm>
          <a:prstGeom prst="rect">
            <a:avLst/>
          </a:prstGeom>
        </p:spPr>
      </p:pic>
      <p:sp>
        <p:nvSpPr>
          <p:cNvPr id="5" name="TextBox 4">
            <a:extLst>
              <a:ext uri="{FF2B5EF4-FFF2-40B4-BE49-F238E27FC236}">
                <a16:creationId xmlns:a16="http://schemas.microsoft.com/office/drawing/2014/main" id="{03C94652-71BF-4DCE-9133-3B8AB296C184}"/>
              </a:ext>
            </a:extLst>
          </p:cNvPr>
          <p:cNvSpPr txBox="1"/>
          <p:nvPr/>
        </p:nvSpPr>
        <p:spPr>
          <a:xfrm>
            <a:off x="515876" y="5134592"/>
            <a:ext cx="2816483"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Can we save money here whilst maintaining efficacy, safety and reduce drug wastage?</a:t>
            </a:r>
          </a:p>
        </p:txBody>
      </p:sp>
      <p:sp>
        <p:nvSpPr>
          <p:cNvPr id="6" name="TextBox 5">
            <a:extLst>
              <a:ext uri="{FF2B5EF4-FFF2-40B4-BE49-F238E27FC236}">
                <a16:creationId xmlns:a16="http://schemas.microsoft.com/office/drawing/2014/main" id="{9D38DB35-662A-4EA1-8EDF-0D846BF690B5}"/>
              </a:ext>
            </a:extLst>
          </p:cNvPr>
          <p:cNvSpPr txBox="1"/>
          <p:nvPr/>
        </p:nvSpPr>
        <p:spPr>
          <a:xfrm>
            <a:off x="2624857" y="756568"/>
            <a:ext cx="3716594"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The average JIC box meds dispensing (of morphine, </a:t>
            </a:r>
            <a:r>
              <a:rPr kumimoji="0" lang="en-GB" sz="1800" b="0" i="0" u="none" strike="noStrike" kern="1200" cap="none" spc="0" normalizeH="0" baseline="0" noProof="0" dirty="0" err="1">
                <a:ln>
                  <a:noFill/>
                </a:ln>
                <a:solidFill>
                  <a:prstClr val="black"/>
                </a:solidFill>
                <a:effectLst/>
                <a:uLnTx/>
                <a:uFillTx/>
                <a:latin typeface="Calibri" panose="020F0502020204030204"/>
                <a:ea typeface="+mn-ea"/>
                <a:cs typeface="+mn-cs"/>
              </a:rPr>
              <a:t>glyco</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midazolam and haloperidol) costs:</a:t>
            </a:r>
          </a:p>
        </p:txBody>
      </p:sp>
      <p:sp>
        <p:nvSpPr>
          <p:cNvPr id="7" name="TextBox 6">
            <a:extLst>
              <a:ext uri="{FF2B5EF4-FFF2-40B4-BE49-F238E27FC236}">
                <a16:creationId xmlns:a16="http://schemas.microsoft.com/office/drawing/2014/main" id="{479CB8FB-4BCC-4152-BC9E-7B60A8A609BD}"/>
              </a:ext>
            </a:extLst>
          </p:cNvPr>
          <p:cNvSpPr txBox="1"/>
          <p:nvPr/>
        </p:nvSpPr>
        <p:spPr>
          <a:xfrm>
            <a:off x="2949322" y="1797884"/>
            <a:ext cx="2712537"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0000"/>
                </a:solidFill>
                <a:effectLst/>
                <a:uLnTx/>
                <a:uFillTx/>
                <a:latin typeface="Calibri" panose="020F0502020204030204"/>
                <a:ea typeface="+mn-ea"/>
                <a:cs typeface="+mn-cs"/>
              </a:rPr>
              <a:t>£51.67 PER PATIENT</a:t>
            </a:r>
          </a:p>
        </p:txBody>
      </p:sp>
      <p:sp>
        <p:nvSpPr>
          <p:cNvPr id="8" name="TextBox 7">
            <a:extLst>
              <a:ext uri="{FF2B5EF4-FFF2-40B4-BE49-F238E27FC236}">
                <a16:creationId xmlns:a16="http://schemas.microsoft.com/office/drawing/2014/main" id="{641AB899-156D-471F-AC50-B6E5A8AE07A9}"/>
              </a:ext>
            </a:extLst>
          </p:cNvPr>
          <p:cNvSpPr txBox="1"/>
          <p:nvPr/>
        </p:nvSpPr>
        <p:spPr>
          <a:xfrm>
            <a:off x="2993390" y="515842"/>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11EFC9C6-573C-404E-92FB-195FB3D514C1}"/>
              </a:ext>
            </a:extLst>
          </p:cNvPr>
          <p:cNvSpPr txBox="1"/>
          <p:nvPr/>
        </p:nvSpPr>
        <p:spPr>
          <a:xfrm>
            <a:off x="1565064" y="1274664"/>
            <a:ext cx="590226"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rPr>
              <a:t>JIC</a:t>
            </a:r>
          </a:p>
        </p:txBody>
      </p:sp>
      <p:sp>
        <p:nvSpPr>
          <p:cNvPr id="10" name="TextBox 9">
            <a:extLst>
              <a:ext uri="{FF2B5EF4-FFF2-40B4-BE49-F238E27FC236}">
                <a16:creationId xmlns:a16="http://schemas.microsoft.com/office/drawing/2014/main" id="{2E4B6F44-0A84-498B-AE06-0A353FCC3CBE}"/>
              </a:ext>
            </a:extLst>
          </p:cNvPr>
          <p:cNvSpPr txBox="1"/>
          <p:nvPr/>
        </p:nvSpPr>
        <p:spPr>
          <a:xfrm>
            <a:off x="6860825" y="756568"/>
            <a:ext cx="392557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0000"/>
                </a:solidFill>
                <a:effectLst/>
                <a:uLnTx/>
                <a:uFillTx/>
                <a:latin typeface="Calibri" panose="020F0502020204030204"/>
                <a:ea typeface="+mn-ea"/>
                <a:cs typeface="+mn-cs"/>
              </a:rPr>
              <a:t>?could we dispense less often</a:t>
            </a:r>
          </a:p>
        </p:txBody>
      </p:sp>
      <p:sp>
        <p:nvSpPr>
          <p:cNvPr id="11" name="Rectangle 10">
            <a:extLst>
              <a:ext uri="{FF2B5EF4-FFF2-40B4-BE49-F238E27FC236}">
                <a16:creationId xmlns:a16="http://schemas.microsoft.com/office/drawing/2014/main" id="{526F2214-43D1-46C8-8DBA-73F6A4B87A7C}"/>
              </a:ext>
            </a:extLst>
          </p:cNvPr>
          <p:cNvSpPr/>
          <p:nvPr/>
        </p:nvSpPr>
        <p:spPr>
          <a:xfrm>
            <a:off x="6860825" y="1171054"/>
            <a:ext cx="4596716" cy="203132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Being more selective re: who we give it to - criteria for dispensing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OR we take them out and sign them back in if not needed?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Can we accurately predict who will need the meds urgently?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Are community set up to dispense quickly?</a:t>
            </a:r>
          </a:p>
        </p:txBody>
      </p:sp>
      <p:sp>
        <p:nvSpPr>
          <p:cNvPr id="12" name="TextBox 11">
            <a:extLst>
              <a:ext uri="{FF2B5EF4-FFF2-40B4-BE49-F238E27FC236}">
                <a16:creationId xmlns:a16="http://schemas.microsoft.com/office/drawing/2014/main" id="{F6D25AE0-D8FE-44FA-84E4-A67AC562E4CF}"/>
              </a:ext>
            </a:extLst>
          </p:cNvPr>
          <p:cNvSpPr txBox="1"/>
          <p:nvPr/>
        </p:nvSpPr>
        <p:spPr>
          <a:xfrm>
            <a:off x="6860825" y="3539129"/>
            <a:ext cx="488364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0000"/>
                </a:solidFill>
                <a:effectLst/>
                <a:uLnTx/>
                <a:uFillTx/>
                <a:latin typeface="Calibri" panose="020F0502020204030204"/>
                <a:ea typeface="+mn-ea"/>
                <a:cs typeface="+mn-cs"/>
              </a:rPr>
              <a:t>?could we dispense only 5 instead of 10 ampoules</a:t>
            </a:r>
          </a:p>
        </p:txBody>
      </p:sp>
      <p:sp>
        <p:nvSpPr>
          <p:cNvPr id="13" name="Rectangle: Rounded Corners 12">
            <a:extLst>
              <a:ext uri="{FF2B5EF4-FFF2-40B4-BE49-F238E27FC236}">
                <a16:creationId xmlns:a16="http://schemas.microsoft.com/office/drawing/2014/main" id="{E04B07E4-D351-4496-BD97-3E71C60D059E}"/>
              </a:ext>
            </a:extLst>
          </p:cNvPr>
          <p:cNvSpPr/>
          <p:nvPr/>
        </p:nvSpPr>
        <p:spPr>
          <a:xfrm>
            <a:off x="396012" y="3137186"/>
            <a:ext cx="3074303" cy="335390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AE93CDBD-CBF2-49E6-BBA1-9F6985B2B5C1}"/>
              </a:ext>
            </a:extLst>
          </p:cNvPr>
          <p:cNvSpPr txBox="1"/>
          <p:nvPr/>
        </p:nvSpPr>
        <p:spPr>
          <a:xfrm>
            <a:off x="6860825" y="3903354"/>
            <a:ext cx="431932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Won’t we need more boxes, more labelling?</a:t>
            </a:r>
          </a:p>
        </p:txBody>
      </p:sp>
      <p:sp>
        <p:nvSpPr>
          <p:cNvPr id="15" name="TextBox 14">
            <a:extLst>
              <a:ext uri="{FF2B5EF4-FFF2-40B4-BE49-F238E27FC236}">
                <a16:creationId xmlns:a16="http://schemas.microsoft.com/office/drawing/2014/main" id="{98C6A08B-AA8B-46F1-BAE7-58E3E0D53D9F}"/>
              </a:ext>
            </a:extLst>
          </p:cNvPr>
          <p:cNvSpPr txBox="1"/>
          <p:nvPr/>
        </p:nvSpPr>
        <p:spPr>
          <a:xfrm>
            <a:off x="6860825" y="4926814"/>
            <a:ext cx="441776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0000"/>
                </a:solidFill>
                <a:effectLst/>
                <a:uLnTx/>
                <a:uFillTx/>
                <a:latin typeface="Calibri" panose="020F0502020204030204"/>
                <a:ea typeface="+mn-ea"/>
                <a:cs typeface="+mn-cs"/>
              </a:rPr>
              <a:t>?could we replace one drug for another e.g. replace haloperidol with levomepromazine</a:t>
            </a:r>
          </a:p>
        </p:txBody>
      </p:sp>
      <p:sp>
        <p:nvSpPr>
          <p:cNvPr id="16" name="TextBox 15">
            <a:extLst>
              <a:ext uri="{FF2B5EF4-FFF2-40B4-BE49-F238E27FC236}">
                <a16:creationId xmlns:a16="http://schemas.microsoft.com/office/drawing/2014/main" id="{F6140F18-2D24-4A36-BB6B-55A3799CB16E}"/>
              </a:ext>
            </a:extLst>
          </p:cNvPr>
          <p:cNvSpPr txBox="1"/>
          <p:nvPr/>
        </p:nvSpPr>
        <p:spPr>
          <a:xfrm>
            <a:off x="6860825" y="5563518"/>
            <a:ext cx="459671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Are they equivalent swaps? How do we measure the impact?</a:t>
            </a:r>
          </a:p>
        </p:txBody>
      </p:sp>
      <p:sp>
        <p:nvSpPr>
          <p:cNvPr id="17" name="TextBox 16">
            <a:extLst>
              <a:ext uri="{FF2B5EF4-FFF2-40B4-BE49-F238E27FC236}">
                <a16:creationId xmlns:a16="http://schemas.microsoft.com/office/drawing/2014/main" id="{CCF16F3F-1AE9-4D81-9F58-86087DE303CA}"/>
              </a:ext>
            </a:extLst>
          </p:cNvPr>
          <p:cNvSpPr txBox="1"/>
          <p:nvPr/>
        </p:nvSpPr>
        <p:spPr>
          <a:xfrm>
            <a:off x="3899971" y="4551032"/>
            <a:ext cx="269426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Any other ideas/solutions?</a:t>
            </a:r>
          </a:p>
        </p:txBody>
      </p:sp>
      <p:sp>
        <p:nvSpPr>
          <p:cNvPr id="18" name="TextBox 17">
            <a:extLst>
              <a:ext uri="{FF2B5EF4-FFF2-40B4-BE49-F238E27FC236}">
                <a16:creationId xmlns:a16="http://schemas.microsoft.com/office/drawing/2014/main" id="{6294E2B3-1803-4CD4-A473-DD8EB554598B}"/>
              </a:ext>
            </a:extLst>
          </p:cNvPr>
          <p:cNvSpPr txBox="1"/>
          <p:nvPr/>
        </p:nvSpPr>
        <p:spPr>
          <a:xfrm>
            <a:off x="187287" y="108516"/>
            <a:ext cx="144552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sng" strike="noStrike" kern="1200" cap="none" spc="0" normalizeH="0" baseline="0" noProof="0" dirty="0">
                <a:ln>
                  <a:noFill/>
                </a:ln>
                <a:solidFill>
                  <a:prstClr val="black"/>
                </a:solidFill>
                <a:effectLst/>
                <a:uLnTx/>
                <a:uFillTx/>
                <a:latin typeface="Calibri" panose="020F0502020204030204"/>
                <a:ea typeface="+mn-ea"/>
                <a:cs typeface="+mn-cs"/>
              </a:rPr>
              <a:t>6. COSTINGS:</a:t>
            </a:r>
          </a:p>
        </p:txBody>
      </p:sp>
      <p:sp>
        <p:nvSpPr>
          <p:cNvPr id="19" name="TextBox 18">
            <a:extLst>
              <a:ext uri="{FF2B5EF4-FFF2-40B4-BE49-F238E27FC236}">
                <a16:creationId xmlns:a16="http://schemas.microsoft.com/office/drawing/2014/main" id="{DD1B6163-5487-4842-8506-CA3370612D93}"/>
              </a:ext>
            </a:extLst>
          </p:cNvPr>
          <p:cNvSpPr txBox="1"/>
          <p:nvPr/>
        </p:nvSpPr>
        <p:spPr>
          <a:xfrm>
            <a:off x="2795785" y="2142036"/>
            <a:ext cx="3905875"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rPr>
              <a:t>Not needing stats – 36%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rPr>
              <a:t>Given stats – 64%</a:t>
            </a:r>
          </a:p>
        </p:txBody>
      </p:sp>
    </p:spTree>
    <p:extLst>
      <p:ext uri="{BB962C8B-B14F-4D97-AF65-F5344CB8AC3E}">
        <p14:creationId xmlns:p14="http://schemas.microsoft.com/office/powerpoint/2010/main" val="4085285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nodePh="1">
                                  <p:stCondLst>
                                    <p:cond delay="0"/>
                                  </p:stCondLst>
                                  <p:endCondLst>
                                    <p:cond evt="begin" delay="0">
                                      <p:tn val="11"/>
                                    </p:cond>
                                  </p:end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4" grpId="0"/>
      <p:bldP spid="15" grpId="0"/>
      <p:bldP spid="16" grpId="0"/>
      <p:bldP spid="17" grpId="0"/>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BF59C12-BBD9-490D-860B-6C40E78EEA4D}"/>
              </a:ext>
            </a:extLst>
          </p:cNvPr>
          <p:cNvSpPr>
            <a:spLocks noGrp="1"/>
          </p:cNvSpPr>
          <p:nvPr>
            <p:ph idx="11"/>
          </p:nvPr>
        </p:nvSpPr>
        <p:spPr>
          <a:xfrm>
            <a:off x="371474" y="897415"/>
            <a:ext cx="11129831" cy="4026923"/>
          </a:xfrm>
        </p:spPr>
        <p:txBody>
          <a:bodyPr/>
          <a:lstStyle/>
          <a:p>
            <a:pPr marL="571500" indent="-571500">
              <a:buFont typeface="Arial" panose="020B0604020202020204" pitchFamily="34" charset="0"/>
              <a:buChar char="•"/>
            </a:pPr>
            <a:r>
              <a:rPr lang="en-GB" dirty="0"/>
              <a:t>(Some of the) Issues around anticipatory prescribing in end of life care in the community</a:t>
            </a:r>
          </a:p>
          <a:p>
            <a:endParaRPr lang="en-GB" dirty="0"/>
          </a:p>
          <a:p>
            <a:pPr marL="571500" indent="-571500">
              <a:buFont typeface="Arial" panose="020B0604020202020204" pitchFamily="34" charset="0"/>
              <a:buChar char="•"/>
            </a:pPr>
            <a:r>
              <a:rPr lang="en-GB" dirty="0"/>
              <a:t>A focus on an audit of our practice</a:t>
            </a:r>
          </a:p>
          <a:p>
            <a:endParaRPr lang="en-GB" dirty="0"/>
          </a:p>
          <a:p>
            <a:pPr marL="571500" indent="-571500">
              <a:buFont typeface="Arial" panose="020B0604020202020204" pitchFamily="34" charset="0"/>
              <a:buChar char="•"/>
            </a:pPr>
            <a:r>
              <a:rPr lang="en-GB" dirty="0"/>
              <a:t>Learning and support for non-medical prescribers at St Christopher’s</a:t>
            </a:r>
          </a:p>
          <a:p>
            <a:endParaRPr lang="en-GB" dirty="0"/>
          </a:p>
        </p:txBody>
      </p:sp>
      <p:sp>
        <p:nvSpPr>
          <p:cNvPr id="7" name="Content Placeholder 6">
            <a:extLst>
              <a:ext uri="{FF2B5EF4-FFF2-40B4-BE49-F238E27FC236}">
                <a16:creationId xmlns:a16="http://schemas.microsoft.com/office/drawing/2014/main" id="{13A94467-460F-4A1D-8FF6-AF0C878F68EE}"/>
              </a:ext>
            </a:extLst>
          </p:cNvPr>
          <p:cNvSpPr>
            <a:spLocks noGrp="1"/>
          </p:cNvSpPr>
          <p:nvPr>
            <p:ph idx="12"/>
          </p:nvPr>
        </p:nvSpPr>
        <p:spPr/>
        <p:txBody>
          <a:bodyPr/>
          <a:lstStyle/>
          <a:p>
            <a:r>
              <a:rPr lang="en-GB" sz="4000" dirty="0"/>
              <a:t>We will cover</a:t>
            </a:r>
          </a:p>
        </p:txBody>
      </p:sp>
    </p:spTree>
    <p:extLst>
      <p:ext uri="{BB962C8B-B14F-4D97-AF65-F5344CB8AC3E}">
        <p14:creationId xmlns:p14="http://schemas.microsoft.com/office/powerpoint/2010/main" val="33277834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A181C650-24A1-4A09-AD2F-A41EFAC7C5E7}"/>
              </a:ext>
            </a:extLst>
          </p:cNvPr>
          <p:cNvSpPr>
            <a:spLocks noGrp="1"/>
          </p:cNvSpPr>
          <p:nvPr>
            <p:ph idx="12"/>
          </p:nvPr>
        </p:nvSpPr>
        <p:spPr/>
        <p:txBody>
          <a:bodyPr/>
          <a:lstStyle/>
          <a:p>
            <a:r>
              <a:rPr lang="en-GB" dirty="0"/>
              <a:t>Some learning</a:t>
            </a:r>
          </a:p>
        </p:txBody>
      </p:sp>
      <p:sp>
        <p:nvSpPr>
          <p:cNvPr id="7" name="TextBox 6">
            <a:extLst>
              <a:ext uri="{FF2B5EF4-FFF2-40B4-BE49-F238E27FC236}">
                <a16:creationId xmlns:a16="http://schemas.microsoft.com/office/drawing/2014/main" id="{22B8B6E7-F75B-44F2-8927-E069A80BBC87}"/>
              </a:ext>
            </a:extLst>
          </p:cNvPr>
          <p:cNvSpPr txBox="1"/>
          <p:nvPr/>
        </p:nvSpPr>
        <p:spPr>
          <a:xfrm>
            <a:off x="738231" y="1216404"/>
            <a:ext cx="11082293" cy="4169328"/>
          </a:xfrm>
          <a:prstGeom prst="rect">
            <a:avLst/>
          </a:prstGeom>
          <a:noFill/>
        </p:spPr>
        <p:txBody>
          <a:bodyPr wrap="square" lIns="0" tIns="0" rIns="0" bIns="0" rtlCol="0">
            <a:noAutofit/>
          </a:bodyPr>
          <a:lstStyle/>
          <a:p>
            <a:pPr marL="285750" indent="-285750" algn="l">
              <a:buFont typeface="Arial" panose="020B0604020202020204" pitchFamily="34" charset="0"/>
              <a:buChar char="•"/>
            </a:pPr>
            <a:r>
              <a:rPr lang="en-GB" sz="2800" dirty="0">
                <a:solidFill>
                  <a:schemeClr val="bg1"/>
                </a:solidFill>
              </a:rPr>
              <a:t>Need to individualise prescribing</a:t>
            </a:r>
          </a:p>
          <a:p>
            <a:pPr algn="l"/>
            <a:endParaRPr lang="en-GB" sz="2800" dirty="0">
              <a:solidFill>
                <a:schemeClr val="bg1"/>
              </a:solidFill>
            </a:endParaRPr>
          </a:p>
          <a:p>
            <a:pPr marL="285750" indent="-285750" algn="l">
              <a:buFont typeface="Arial" panose="020B0604020202020204" pitchFamily="34" charset="0"/>
              <a:buChar char="•"/>
            </a:pPr>
            <a:r>
              <a:rPr lang="en-GB" sz="2800" dirty="0">
                <a:solidFill>
                  <a:schemeClr val="bg1"/>
                </a:solidFill>
              </a:rPr>
              <a:t>Training and support needed for large group of prescribers</a:t>
            </a:r>
          </a:p>
          <a:p>
            <a:pPr algn="l"/>
            <a:endParaRPr lang="en-GB" sz="2800" dirty="0">
              <a:solidFill>
                <a:schemeClr val="bg1"/>
              </a:solidFill>
            </a:endParaRPr>
          </a:p>
          <a:p>
            <a:pPr marL="285750" indent="-285750">
              <a:buFont typeface="Arial" panose="020B0604020202020204" pitchFamily="34" charset="0"/>
              <a:buChar char="•"/>
            </a:pPr>
            <a:r>
              <a:rPr lang="en-GB" sz="2800" dirty="0">
                <a:solidFill>
                  <a:schemeClr val="bg1"/>
                </a:solidFill>
              </a:rPr>
              <a:t>Updating our guidance: </a:t>
            </a:r>
            <a:r>
              <a:rPr lang="en-GB" sz="2800" dirty="0">
                <a:hlinkClick r:id="rId2"/>
              </a:rPr>
              <a:t>St Christopher's | Resources for Professionals - St Christopher's (stchristophers.org.uk)</a:t>
            </a:r>
            <a:endParaRPr lang="en-GB" sz="2800" dirty="0"/>
          </a:p>
          <a:p>
            <a:endParaRPr lang="en-GB" sz="2800" dirty="0">
              <a:solidFill>
                <a:schemeClr val="bg1"/>
              </a:solidFill>
            </a:endParaRPr>
          </a:p>
          <a:p>
            <a:pPr marL="285750" indent="-285750" algn="l">
              <a:buFont typeface="Arial" panose="020B0604020202020204" pitchFamily="34" charset="0"/>
              <a:buChar char="•"/>
            </a:pPr>
            <a:r>
              <a:rPr lang="en-GB" sz="2800" dirty="0">
                <a:solidFill>
                  <a:schemeClr val="bg1"/>
                </a:solidFill>
              </a:rPr>
              <a:t>We need to support generalists to prescribe more, and upskill in writing MAAR charts</a:t>
            </a:r>
          </a:p>
          <a:p>
            <a:pPr marL="285750" indent="-285750" algn="l">
              <a:buFont typeface="Arial" panose="020B0604020202020204" pitchFamily="34" charset="0"/>
              <a:buChar char="•"/>
            </a:pPr>
            <a:endParaRPr lang="en-GB" sz="2800" dirty="0">
              <a:solidFill>
                <a:schemeClr val="bg1"/>
              </a:solidFill>
            </a:endParaRPr>
          </a:p>
          <a:p>
            <a:pPr marL="285750" indent="-285750" algn="l">
              <a:buFont typeface="Arial" panose="020B0604020202020204" pitchFamily="34" charset="0"/>
              <a:buChar char="•"/>
            </a:pPr>
            <a:r>
              <a:rPr lang="en-GB" sz="2800" dirty="0">
                <a:solidFill>
                  <a:schemeClr val="bg1"/>
                </a:solidFill>
              </a:rPr>
              <a:t>Linking in with SEL workstream</a:t>
            </a:r>
          </a:p>
          <a:p>
            <a:pPr marL="285750" indent="-285750" algn="l">
              <a:buFont typeface="Arial" panose="020B0604020202020204" pitchFamily="34" charset="0"/>
              <a:buChar char="•"/>
            </a:pPr>
            <a:endParaRPr lang="en-GB" dirty="0"/>
          </a:p>
        </p:txBody>
      </p:sp>
    </p:spTree>
    <p:extLst>
      <p:ext uri="{BB962C8B-B14F-4D97-AF65-F5344CB8AC3E}">
        <p14:creationId xmlns:p14="http://schemas.microsoft.com/office/powerpoint/2010/main" val="42185665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B9C27437-B383-4653-B82B-99DB8717010A}"/>
              </a:ext>
            </a:extLst>
          </p:cNvPr>
          <p:cNvSpPr>
            <a:spLocks noGrp="1"/>
          </p:cNvSpPr>
          <p:nvPr>
            <p:ph idx="12"/>
          </p:nvPr>
        </p:nvSpPr>
        <p:spPr/>
        <p:txBody>
          <a:bodyPr/>
          <a:lstStyle/>
          <a:p>
            <a:r>
              <a:rPr lang="en-GB" dirty="0"/>
              <a:t>Led us to updating our guidance</a:t>
            </a:r>
          </a:p>
        </p:txBody>
      </p:sp>
      <p:sp>
        <p:nvSpPr>
          <p:cNvPr id="7" name="TextBox 6">
            <a:extLst>
              <a:ext uri="{FF2B5EF4-FFF2-40B4-BE49-F238E27FC236}">
                <a16:creationId xmlns:a16="http://schemas.microsoft.com/office/drawing/2014/main" id="{1D2EBC2E-D49D-4489-A401-1705EFAFE22B}"/>
              </a:ext>
            </a:extLst>
          </p:cNvPr>
          <p:cNvSpPr txBox="1"/>
          <p:nvPr/>
        </p:nvSpPr>
        <p:spPr>
          <a:xfrm>
            <a:off x="940002" y="1501629"/>
            <a:ext cx="10880522" cy="3330429"/>
          </a:xfrm>
          <a:prstGeom prst="rect">
            <a:avLst/>
          </a:prstGeom>
          <a:noFill/>
        </p:spPr>
        <p:txBody>
          <a:bodyPr wrap="square" lIns="0" tIns="0" rIns="0" bIns="0" rtlCol="0">
            <a:noAutofit/>
          </a:bodyPr>
          <a:lstStyle/>
          <a:p>
            <a:r>
              <a:rPr lang="en-GB" dirty="0">
                <a:hlinkClick r:id="rId2"/>
              </a:rPr>
              <a:t>St Christopher's | Resources for Professionals - St Christopher's (stchristophers.org.uk)</a:t>
            </a:r>
            <a:endParaRPr lang="en-GB" dirty="0"/>
          </a:p>
        </p:txBody>
      </p:sp>
    </p:spTree>
    <p:extLst>
      <p:ext uri="{BB962C8B-B14F-4D97-AF65-F5344CB8AC3E}">
        <p14:creationId xmlns:p14="http://schemas.microsoft.com/office/powerpoint/2010/main" val="7160952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2E094AE0-06A8-4725-89F4-06019392AF72}"/>
              </a:ext>
            </a:extLst>
          </p:cNvPr>
          <p:cNvSpPr>
            <a:spLocks noGrp="1"/>
          </p:cNvSpPr>
          <p:nvPr>
            <p:ph idx="12"/>
          </p:nvPr>
        </p:nvSpPr>
        <p:spPr/>
        <p:txBody>
          <a:bodyPr/>
          <a:lstStyle/>
          <a:p>
            <a:r>
              <a:rPr lang="en-GB" dirty="0"/>
              <a:t>SE London….</a:t>
            </a:r>
          </a:p>
        </p:txBody>
      </p:sp>
      <p:sp>
        <p:nvSpPr>
          <p:cNvPr id="2" name="TextBox 1">
            <a:extLst>
              <a:ext uri="{FF2B5EF4-FFF2-40B4-BE49-F238E27FC236}">
                <a16:creationId xmlns:a16="http://schemas.microsoft.com/office/drawing/2014/main" id="{74653F3A-F0E7-4DE0-B593-CA972261764A}"/>
              </a:ext>
            </a:extLst>
          </p:cNvPr>
          <p:cNvSpPr txBox="1"/>
          <p:nvPr/>
        </p:nvSpPr>
        <p:spPr>
          <a:xfrm>
            <a:off x="562062" y="1208015"/>
            <a:ext cx="11449055" cy="4387442"/>
          </a:xfrm>
          <a:prstGeom prst="rect">
            <a:avLst/>
          </a:prstGeom>
          <a:noFill/>
        </p:spPr>
        <p:txBody>
          <a:bodyPr wrap="square" lIns="0" tIns="0" rIns="0" bIns="0" rtlCol="0">
            <a:noAutofit/>
          </a:bodyPr>
          <a:lstStyle/>
          <a:p>
            <a:pPr marL="285750" indent="-285750" algn="l">
              <a:buFont typeface="Arial" panose="020B0604020202020204" pitchFamily="34" charset="0"/>
              <a:buChar char="•"/>
            </a:pPr>
            <a:r>
              <a:rPr lang="en-GB" sz="2400" b="1" dirty="0">
                <a:solidFill>
                  <a:schemeClr val="bg1"/>
                </a:solidFill>
              </a:rPr>
              <a:t>Collaborative approach involving acute, primary, and third sector organisations – working together to review practice around anticipatory prescribing</a:t>
            </a:r>
          </a:p>
          <a:p>
            <a:pPr marL="285750" indent="-285750" algn="l">
              <a:buFont typeface="Arial" panose="020B0604020202020204" pitchFamily="34" charset="0"/>
              <a:buChar char="•"/>
            </a:pPr>
            <a:r>
              <a:rPr lang="en-GB" sz="2400" b="1" dirty="0">
                <a:solidFill>
                  <a:schemeClr val="bg1"/>
                </a:solidFill>
              </a:rPr>
              <a:t>Already highlighted practices which create concerns:</a:t>
            </a:r>
          </a:p>
          <a:p>
            <a:pPr marL="285750" indent="-285750" algn="l">
              <a:buFont typeface="Arial" panose="020B0604020202020204" pitchFamily="34" charset="0"/>
              <a:buChar char="•"/>
            </a:pPr>
            <a:r>
              <a:rPr lang="en-GB" sz="2400" b="1" dirty="0">
                <a:solidFill>
                  <a:schemeClr val="bg1"/>
                </a:solidFill>
              </a:rPr>
              <a:t>Around the evidence </a:t>
            </a:r>
          </a:p>
          <a:p>
            <a:pPr marL="285750" indent="-285750" algn="l">
              <a:buFontTx/>
              <a:buChar char="-"/>
            </a:pPr>
            <a:r>
              <a:rPr lang="en-GB" sz="2400" b="1" dirty="0">
                <a:solidFill>
                  <a:schemeClr val="bg1"/>
                </a:solidFill>
              </a:rPr>
              <a:t>Access to medications</a:t>
            </a:r>
          </a:p>
          <a:p>
            <a:pPr marL="285750" indent="-285750" algn="l">
              <a:buFontTx/>
              <a:buChar char="-"/>
            </a:pPr>
            <a:r>
              <a:rPr lang="en-GB" sz="2400" b="1" dirty="0">
                <a:solidFill>
                  <a:schemeClr val="bg1"/>
                </a:solidFill>
              </a:rPr>
              <a:t>Access to skilled professionals to prescribe and administer medications</a:t>
            </a:r>
          </a:p>
          <a:p>
            <a:pPr marL="285750" indent="-285750" algn="l">
              <a:buFontTx/>
              <a:buChar char="-"/>
            </a:pPr>
            <a:r>
              <a:rPr lang="en-GB" sz="2400" b="1" dirty="0">
                <a:solidFill>
                  <a:schemeClr val="bg1"/>
                </a:solidFill>
              </a:rPr>
              <a:t>Concerns around non-prescribers writing charts</a:t>
            </a:r>
          </a:p>
        </p:txBody>
      </p:sp>
    </p:spTree>
    <p:extLst>
      <p:ext uri="{BB962C8B-B14F-4D97-AF65-F5344CB8AC3E}">
        <p14:creationId xmlns:p14="http://schemas.microsoft.com/office/powerpoint/2010/main" val="23316697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9876A6D9-8DD6-40E6-927B-212C36CDB5BE}"/>
              </a:ext>
            </a:extLst>
          </p:cNvPr>
          <p:cNvSpPr>
            <a:spLocks noGrp="1"/>
          </p:cNvSpPr>
          <p:nvPr>
            <p:ph idx="12"/>
          </p:nvPr>
        </p:nvSpPr>
        <p:spPr/>
        <p:txBody>
          <a:bodyPr/>
          <a:lstStyle/>
          <a:p>
            <a:r>
              <a:rPr lang="en-GB" dirty="0"/>
              <a:t>Moving on….</a:t>
            </a:r>
          </a:p>
        </p:txBody>
      </p:sp>
      <p:pic>
        <p:nvPicPr>
          <p:cNvPr id="1026" name="Picture 2" descr="Importance Of Moving On 4 Effective Ways">
            <a:extLst>
              <a:ext uri="{FF2B5EF4-FFF2-40B4-BE49-F238E27FC236}">
                <a16:creationId xmlns:a16="http://schemas.microsoft.com/office/drawing/2014/main" id="{EB6615A9-5F2C-45EC-A2D4-298BD99321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1824" y="1812021"/>
            <a:ext cx="4689445" cy="33639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53842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2E094AE0-06A8-4725-89F4-06019392AF72}"/>
              </a:ext>
            </a:extLst>
          </p:cNvPr>
          <p:cNvSpPr>
            <a:spLocks noGrp="1"/>
          </p:cNvSpPr>
          <p:nvPr>
            <p:ph idx="12"/>
          </p:nvPr>
        </p:nvSpPr>
        <p:spPr/>
        <p:txBody>
          <a:bodyPr/>
          <a:lstStyle/>
          <a:p>
            <a:r>
              <a:rPr lang="en-GB" dirty="0"/>
              <a:t>Supporting non-medical prescribing at St Christopher’s</a:t>
            </a:r>
          </a:p>
        </p:txBody>
      </p:sp>
      <p:sp>
        <p:nvSpPr>
          <p:cNvPr id="2" name="TextBox 1">
            <a:extLst>
              <a:ext uri="{FF2B5EF4-FFF2-40B4-BE49-F238E27FC236}">
                <a16:creationId xmlns:a16="http://schemas.microsoft.com/office/drawing/2014/main" id="{9F12075E-8BB5-3747-BEFB-5684F96F19AA}"/>
              </a:ext>
            </a:extLst>
          </p:cNvPr>
          <p:cNvSpPr txBox="1"/>
          <p:nvPr/>
        </p:nvSpPr>
        <p:spPr>
          <a:xfrm>
            <a:off x="371469" y="1264356"/>
            <a:ext cx="11278664" cy="4673600"/>
          </a:xfrm>
          <a:prstGeom prst="rect">
            <a:avLst/>
          </a:prstGeom>
          <a:noFill/>
        </p:spPr>
        <p:txBody>
          <a:bodyPr wrap="none" lIns="0" tIns="0" rIns="0" bIns="0" rtlCol="0">
            <a:noAutofit/>
          </a:bodyPr>
          <a:lstStyle/>
          <a:p>
            <a:pPr marL="285750" indent="-285750" algn="l">
              <a:buFont typeface="Arial" panose="020B0604020202020204" pitchFamily="34" charset="0"/>
              <a:buChar char="•"/>
            </a:pPr>
            <a:r>
              <a:rPr lang="en-GB" sz="2400" b="1" dirty="0">
                <a:solidFill>
                  <a:schemeClr val="bg1"/>
                </a:solidFill>
              </a:rPr>
              <a:t>St Christopher’s have had a framework for non-medical prescribing since 2007</a:t>
            </a:r>
          </a:p>
          <a:p>
            <a:pPr algn="l"/>
            <a:endParaRPr lang="en-GB" sz="2400" b="1" dirty="0">
              <a:solidFill>
                <a:schemeClr val="bg1"/>
              </a:solidFill>
            </a:endParaRPr>
          </a:p>
          <a:p>
            <a:pPr marL="285750" indent="-285750" algn="l">
              <a:buFont typeface="Arial" panose="020B0604020202020204" pitchFamily="34" charset="0"/>
              <a:buChar char="•"/>
            </a:pPr>
            <a:r>
              <a:rPr lang="en-GB" sz="2400" b="1" dirty="0">
                <a:solidFill>
                  <a:schemeClr val="bg1"/>
                </a:solidFill>
              </a:rPr>
              <a:t>Now have 21 nurses who are non-medical prescribers</a:t>
            </a:r>
          </a:p>
          <a:p>
            <a:pPr algn="l"/>
            <a:endParaRPr lang="en-GB" sz="2400" b="1" dirty="0">
              <a:solidFill>
                <a:schemeClr val="bg1"/>
              </a:solidFill>
            </a:endParaRPr>
          </a:p>
          <a:p>
            <a:pPr marL="285750" indent="-285750" algn="l">
              <a:buFont typeface="Arial" panose="020B0604020202020204" pitchFamily="34" charset="0"/>
              <a:buChar char="•"/>
            </a:pPr>
            <a:r>
              <a:rPr lang="en-GB" sz="2400" b="1" dirty="0">
                <a:solidFill>
                  <a:schemeClr val="bg1"/>
                </a:solidFill>
              </a:rPr>
              <a:t>Historically, annual study day</a:t>
            </a:r>
          </a:p>
          <a:p>
            <a:pPr algn="l"/>
            <a:endParaRPr lang="en-GB" sz="2400" b="1" dirty="0">
              <a:solidFill>
                <a:schemeClr val="bg1"/>
              </a:solidFill>
            </a:endParaRPr>
          </a:p>
          <a:p>
            <a:pPr marL="285750" indent="-285750" algn="l">
              <a:buFont typeface="Arial" panose="020B0604020202020204" pitchFamily="34" charset="0"/>
              <a:buChar char="•"/>
            </a:pPr>
            <a:r>
              <a:rPr lang="en-GB" sz="2400" b="1" dirty="0">
                <a:solidFill>
                  <a:schemeClr val="bg1"/>
                </a:solidFill>
              </a:rPr>
              <a:t>Now monthly joint prescribers group</a:t>
            </a:r>
          </a:p>
          <a:p>
            <a:pPr algn="l"/>
            <a:endParaRPr lang="en-GB" sz="2400" b="1" dirty="0">
              <a:solidFill>
                <a:schemeClr val="bg1"/>
              </a:solidFill>
            </a:endParaRPr>
          </a:p>
          <a:p>
            <a:pPr marL="285750" indent="-285750" algn="l">
              <a:buFont typeface="Arial" panose="020B0604020202020204" pitchFamily="34" charset="0"/>
              <a:buChar char="•"/>
            </a:pPr>
            <a:r>
              <a:rPr lang="en-GB" sz="2400" b="1" dirty="0">
                <a:solidFill>
                  <a:schemeClr val="bg1"/>
                </a:solidFill>
              </a:rPr>
              <a:t>National (international) on-line Community of Practice</a:t>
            </a:r>
          </a:p>
        </p:txBody>
      </p:sp>
    </p:spTree>
    <p:extLst>
      <p:ext uri="{BB962C8B-B14F-4D97-AF65-F5344CB8AC3E}">
        <p14:creationId xmlns:p14="http://schemas.microsoft.com/office/powerpoint/2010/main" val="11307819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2E094AE0-06A8-4725-89F4-06019392AF72}"/>
              </a:ext>
            </a:extLst>
          </p:cNvPr>
          <p:cNvSpPr>
            <a:spLocks noGrp="1"/>
          </p:cNvSpPr>
          <p:nvPr>
            <p:ph idx="12"/>
          </p:nvPr>
        </p:nvSpPr>
        <p:spPr/>
        <p:txBody>
          <a:bodyPr/>
          <a:lstStyle/>
          <a:p>
            <a:r>
              <a:rPr lang="en-GB" dirty="0"/>
              <a:t>Monthly prescribers meeting</a:t>
            </a:r>
          </a:p>
        </p:txBody>
      </p:sp>
      <p:sp>
        <p:nvSpPr>
          <p:cNvPr id="2" name="TextBox 1">
            <a:extLst>
              <a:ext uri="{FF2B5EF4-FFF2-40B4-BE49-F238E27FC236}">
                <a16:creationId xmlns:a16="http://schemas.microsoft.com/office/drawing/2014/main" id="{FFD59012-78C2-4B41-BCD6-804AC68E1CD9}"/>
              </a:ext>
            </a:extLst>
          </p:cNvPr>
          <p:cNvSpPr txBox="1"/>
          <p:nvPr/>
        </p:nvSpPr>
        <p:spPr>
          <a:xfrm>
            <a:off x="575733" y="1219199"/>
            <a:ext cx="10972800" cy="4583289"/>
          </a:xfrm>
          <a:prstGeom prst="rect">
            <a:avLst/>
          </a:prstGeom>
          <a:noFill/>
        </p:spPr>
        <p:txBody>
          <a:bodyPr wrap="none" lIns="0" tIns="0" rIns="0" bIns="0" rtlCol="0">
            <a:noAutofit/>
          </a:bodyPr>
          <a:lstStyle/>
          <a:p>
            <a:pPr marL="285750" indent="-285750" algn="l">
              <a:buFont typeface="Arial" panose="020B0604020202020204" pitchFamily="34" charset="0"/>
              <a:buChar char="•"/>
            </a:pPr>
            <a:r>
              <a:rPr lang="en-GB" sz="2400" b="1" dirty="0">
                <a:solidFill>
                  <a:schemeClr val="bg1"/>
                </a:solidFill>
              </a:rPr>
              <a:t>Expectation all prescribers (and those in training) will attend</a:t>
            </a:r>
          </a:p>
          <a:p>
            <a:pPr algn="l"/>
            <a:endParaRPr lang="en-GB" sz="2400" b="1" dirty="0">
              <a:solidFill>
                <a:schemeClr val="bg1"/>
              </a:solidFill>
            </a:endParaRPr>
          </a:p>
          <a:p>
            <a:pPr marL="285750" indent="-285750" algn="l">
              <a:buFont typeface="Arial" panose="020B0604020202020204" pitchFamily="34" charset="0"/>
              <a:buChar char="•"/>
            </a:pPr>
            <a:r>
              <a:rPr lang="en-GB" sz="2400" b="1" dirty="0">
                <a:solidFill>
                  <a:schemeClr val="bg1"/>
                </a:solidFill>
              </a:rPr>
              <a:t>Review individuals prescribing data from FP10s</a:t>
            </a:r>
          </a:p>
          <a:p>
            <a:pPr algn="l"/>
            <a:endParaRPr lang="en-GB" sz="2400" b="1" dirty="0">
              <a:solidFill>
                <a:schemeClr val="bg1"/>
              </a:solidFill>
            </a:endParaRPr>
          </a:p>
          <a:p>
            <a:pPr marL="285750" indent="-285750" algn="l">
              <a:buFont typeface="Arial" panose="020B0604020202020204" pitchFamily="34" charset="0"/>
              <a:buChar char="•"/>
            </a:pPr>
            <a:r>
              <a:rPr lang="en-GB" sz="2400" b="1" dirty="0">
                <a:solidFill>
                  <a:schemeClr val="bg1"/>
                </a:solidFill>
              </a:rPr>
              <a:t>Update around policy, guidance etc</a:t>
            </a:r>
          </a:p>
          <a:p>
            <a:pPr algn="l"/>
            <a:endParaRPr lang="en-GB" sz="2400" b="1" dirty="0">
              <a:solidFill>
                <a:schemeClr val="bg1"/>
              </a:solidFill>
            </a:endParaRPr>
          </a:p>
          <a:p>
            <a:pPr marL="285750" indent="-285750" algn="l">
              <a:buFont typeface="Arial" panose="020B0604020202020204" pitchFamily="34" charset="0"/>
              <a:buChar char="•"/>
            </a:pPr>
            <a:r>
              <a:rPr lang="en-GB" sz="2400" b="1" dirty="0">
                <a:solidFill>
                  <a:schemeClr val="bg1"/>
                </a:solidFill>
              </a:rPr>
              <a:t>Case study review (template)– doctor and nurse</a:t>
            </a:r>
          </a:p>
          <a:p>
            <a:pPr algn="l"/>
            <a:endParaRPr lang="en-GB" sz="2400" b="1" dirty="0">
              <a:solidFill>
                <a:schemeClr val="bg1"/>
              </a:solidFill>
            </a:endParaRPr>
          </a:p>
          <a:p>
            <a:pPr marL="285750" indent="-285750" algn="l">
              <a:buFont typeface="Arial" panose="020B0604020202020204" pitchFamily="34" charset="0"/>
              <a:buChar char="•"/>
            </a:pPr>
            <a:r>
              <a:rPr lang="en-GB" sz="2400" b="1" dirty="0">
                <a:solidFill>
                  <a:schemeClr val="bg1"/>
                </a:solidFill>
              </a:rPr>
              <a:t>Feeds into out Medicines Optimisation Group  </a:t>
            </a:r>
          </a:p>
          <a:p>
            <a:pPr algn="l"/>
            <a:r>
              <a:rPr lang="en-GB" sz="2400" b="1" dirty="0">
                <a:solidFill>
                  <a:schemeClr val="bg1"/>
                </a:solidFill>
              </a:rPr>
              <a:t>(feeds into Quality and Governance Committee)</a:t>
            </a:r>
          </a:p>
        </p:txBody>
      </p:sp>
    </p:spTree>
    <p:extLst>
      <p:ext uri="{BB962C8B-B14F-4D97-AF65-F5344CB8AC3E}">
        <p14:creationId xmlns:p14="http://schemas.microsoft.com/office/powerpoint/2010/main" val="23410923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3A94467-460F-4A1D-8FF6-AF0C878F68EE}"/>
              </a:ext>
            </a:extLst>
          </p:cNvPr>
          <p:cNvSpPr>
            <a:spLocks noGrp="1"/>
          </p:cNvSpPr>
          <p:nvPr>
            <p:ph idx="12"/>
          </p:nvPr>
        </p:nvSpPr>
        <p:spPr/>
        <p:txBody>
          <a:bodyPr/>
          <a:lstStyle/>
          <a:p>
            <a:r>
              <a:rPr lang="en-GB" sz="2800" dirty="0"/>
              <a:t>Non-medical prescribers Community of Practice</a:t>
            </a:r>
          </a:p>
        </p:txBody>
      </p:sp>
      <p:sp>
        <p:nvSpPr>
          <p:cNvPr id="2" name="TextBox 1">
            <a:extLst>
              <a:ext uri="{FF2B5EF4-FFF2-40B4-BE49-F238E27FC236}">
                <a16:creationId xmlns:a16="http://schemas.microsoft.com/office/drawing/2014/main" id="{1AAFE3F2-0626-9449-AB33-562A412DC8FB}"/>
              </a:ext>
            </a:extLst>
          </p:cNvPr>
          <p:cNvSpPr txBox="1"/>
          <p:nvPr/>
        </p:nvSpPr>
        <p:spPr>
          <a:xfrm>
            <a:off x="474133" y="1162755"/>
            <a:ext cx="6231468" cy="4696177"/>
          </a:xfrm>
          <a:prstGeom prst="rect">
            <a:avLst/>
          </a:prstGeom>
          <a:noFill/>
        </p:spPr>
        <p:txBody>
          <a:bodyPr wrap="none" lIns="0" tIns="0" rIns="0" bIns="0" rtlCol="0">
            <a:noAutofit/>
          </a:bodyPr>
          <a:lstStyle/>
          <a:p>
            <a:pPr marL="285750" indent="-285750" algn="l">
              <a:buFont typeface="Arial" panose="020B0604020202020204" pitchFamily="34" charset="0"/>
              <a:buChar char="•"/>
            </a:pPr>
            <a:r>
              <a:rPr lang="en-GB" sz="2000" b="1" dirty="0">
                <a:solidFill>
                  <a:schemeClr val="bg1"/>
                </a:solidFill>
              </a:rPr>
              <a:t>Developed quickly in 2020 in response to COVID pandemic</a:t>
            </a:r>
          </a:p>
          <a:p>
            <a:pPr marL="285750" indent="-285750" algn="l">
              <a:buFont typeface="Arial" panose="020B0604020202020204" pitchFamily="34" charset="0"/>
              <a:buChar char="•"/>
            </a:pPr>
            <a:r>
              <a:rPr lang="en-GB" sz="2000" b="1" dirty="0">
                <a:solidFill>
                  <a:schemeClr val="bg1"/>
                </a:solidFill>
              </a:rPr>
              <a:t>Led to monthly session – generally a didactic approach</a:t>
            </a:r>
          </a:p>
          <a:p>
            <a:pPr marL="285750" indent="-285750" algn="l">
              <a:buFont typeface="Arial" panose="020B0604020202020204" pitchFamily="34" charset="0"/>
              <a:buChar char="•"/>
            </a:pPr>
            <a:r>
              <a:rPr lang="en-GB" sz="2000" b="1" dirty="0">
                <a:solidFill>
                  <a:schemeClr val="bg1"/>
                </a:solidFill>
              </a:rPr>
              <a:t>12 sessions, with a focus on symptom management</a:t>
            </a:r>
          </a:p>
          <a:p>
            <a:pPr marL="285750" indent="-285750" algn="l">
              <a:buFont typeface="Arial" panose="020B0604020202020204" pitchFamily="34" charset="0"/>
              <a:buChar char="•"/>
            </a:pPr>
            <a:r>
              <a:rPr lang="en-GB" sz="2000" b="1" dirty="0">
                <a:solidFill>
                  <a:schemeClr val="bg1"/>
                </a:solidFill>
              </a:rPr>
              <a:t>Well evaluated…..</a:t>
            </a:r>
          </a:p>
        </p:txBody>
      </p:sp>
      <p:pic>
        <p:nvPicPr>
          <p:cNvPr id="8" name="Picture 7">
            <a:extLst>
              <a:ext uri="{FF2B5EF4-FFF2-40B4-BE49-F238E27FC236}">
                <a16:creationId xmlns:a16="http://schemas.microsoft.com/office/drawing/2014/main" id="{932971DC-CEBF-CD47-8635-77E746F56810}"/>
              </a:ext>
            </a:extLst>
          </p:cNvPr>
          <p:cNvPicPr>
            <a:picLocks noChangeAspect="1"/>
          </p:cNvPicPr>
          <p:nvPr/>
        </p:nvPicPr>
        <p:blipFill>
          <a:blip r:embed="rId2"/>
          <a:stretch>
            <a:fillRect/>
          </a:stretch>
        </p:blipFill>
        <p:spPr>
          <a:xfrm>
            <a:off x="7295445" y="1817511"/>
            <a:ext cx="4013200" cy="3978979"/>
          </a:xfrm>
          <a:prstGeom prst="rect">
            <a:avLst/>
          </a:prstGeom>
        </p:spPr>
      </p:pic>
      <p:pic>
        <p:nvPicPr>
          <p:cNvPr id="3" name="Picture 2">
            <a:extLst>
              <a:ext uri="{FF2B5EF4-FFF2-40B4-BE49-F238E27FC236}">
                <a16:creationId xmlns:a16="http://schemas.microsoft.com/office/drawing/2014/main" id="{3FAF8F74-EACB-4AB5-B2E8-738F0B226773}"/>
              </a:ext>
            </a:extLst>
          </p:cNvPr>
          <p:cNvPicPr>
            <a:picLocks noChangeAspect="1"/>
          </p:cNvPicPr>
          <p:nvPr/>
        </p:nvPicPr>
        <p:blipFill>
          <a:blip r:embed="rId3"/>
          <a:stretch>
            <a:fillRect/>
          </a:stretch>
        </p:blipFill>
        <p:spPr>
          <a:xfrm>
            <a:off x="1329960" y="2804937"/>
            <a:ext cx="5153025" cy="2657475"/>
          </a:xfrm>
          <a:prstGeom prst="rect">
            <a:avLst/>
          </a:prstGeom>
        </p:spPr>
      </p:pic>
    </p:spTree>
    <p:extLst>
      <p:ext uri="{BB962C8B-B14F-4D97-AF65-F5344CB8AC3E}">
        <p14:creationId xmlns:p14="http://schemas.microsoft.com/office/powerpoint/2010/main" val="31797519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2E094AE0-06A8-4725-89F4-06019392AF72}"/>
              </a:ext>
            </a:extLst>
          </p:cNvPr>
          <p:cNvSpPr>
            <a:spLocks noGrp="1"/>
          </p:cNvSpPr>
          <p:nvPr>
            <p:ph idx="12"/>
          </p:nvPr>
        </p:nvSpPr>
        <p:spPr/>
        <p:txBody>
          <a:bodyPr/>
          <a:lstStyle/>
          <a:p>
            <a:r>
              <a:rPr lang="en-GB" dirty="0"/>
              <a:t>Community of Practice – REBOOT!</a:t>
            </a:r>
          </a:p>
        </p:txBody>
      </p:sp>
      <p:pic>
        <p:nvPicPr>
          <p:cNvPr id="4" name="Content Placeholder 3">
            <a:extLst>
              <a:ext uri="{FF2B5EF4-FFF2-40B4-BE49-F238E27FC236}">
                <a16:creationId xmlns:a16="http://schemas.microsoft.com/office/drawing/2014/main" id="{BDDD5FB5-E7CA-5644-9229-C4C3907BE006}"/>
              </a:ext>
            </a:extLst>
          </p:cNvPr>
          <p:cNvPicPr>
            <a:picLocks noGrp="1" noChangeAspect="1"/>
          </p:cNvPicPr>
          <p:nvPr>
            <p:ph idx="11"/>
          </p:nvPr>
        </p:nvPicPr>
        <p:blipFill>
          <a:blip r:embed="rId2"/>
          <a:stretch>
            <a:fillRect/>
          </a:stretch>
        </p:blipFill>
        <p:spPr>
          <a:xfrm>
            <a:off x="371475" y="1354163"/>
            <a:ext cx="5364163" cy="4165550"/>
          </a:xfrm>
        </p:spPr>
      </p:pic>
      <p:pic>
        <p:nvPicPr>
          <p:cNvPr id="2052" name="Picture 4" descr="How to Use Body Language to Repel Toxic People – A Blog About Toxic and  Non-Toxic People | Lucy van pelt, Charlie brown, Snoopy quotes">
            <a:extLst>
              <a:ext uri="{FF2B5EF4-FFF2-40B4-BE49-F238E27FC236}">
                <a16:creationId xmlns:a16="http://schemas.microsoft.com/office/drawing/2014/main" id="{1C27850D-A73C-4BC6-8231-A6BB26A4C2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9178" y="2033414"/>
            <a:ext cx="1924050" cy="2371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0839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2E094AE0-06A8-4725-89F4-06019392AF72}"/>
              </a:ext>
            </a:extLst>
          </p:cNvPr>
          <p:cNvSpPr>
            <a:spLocks noGrp="1"/>
          </p:cNvSpPr>
          <p:nvPr>
            <p:ph idx="12"/>
          </p:nvPr>
        </p:nvSpPr>
        <p:spPr/>
        <p:txBody>
          <a:bodyPr/>
          <a:lstStyle/>
          <a:p>
            <a:r>
              <a:rPr lang="en-GB" dirty="0"/>
              <a:t>St Christopher’s CARE Community of Practice</a:t>
            </a:r>
          </a:p>
        </p:txBody>
      </p:sp>
      <p:sp>
        <p:nvSpPr>
          <p:cNvPr id="2" name="TextBox 1">
            <a:extLst>
              <a:ext uri="{FF2B5EF4-FFF2-40B4-BE49-F238E27FC236}">
                <a16:creationId xmlns:a16="http://schemas.microsoft.com/office/drawing/2014/main" id="{9F12075E-8BB5-3747-BEFB-5684F96F19AA}"/>
              </a:ext>
            </a:extLst>
          </p:cNvPr>
          <p:cNvSpPr txBox="1"/>
          <p:nvPr/>
        </p:nvSpPr>
        <p:spPr>
          <a:xfrm>
            <a:off x="371469" y="1264356"/>
            <a:ext cx="11278664" cy="4673600"/>
          </a:xfrm>
          <a:prstGeom prst="rect">
            <a:avLst/>
          </a:prstGeom>
          <a:noFill/>
        </p:spPr>
        <p:txBody>
          <a:bodyPr wrap="none" lIns="0" tIns="0" rIns="0" bIns="0" rtlCol="0">
            <a:noAutofit/>
          </a:bodyPr>
          <a:lstStyle/>
          <a:p>
            <a:pPr marL="285750" indent="-285750" algn="l">
              <a:buFont typeface="Arial" panose="020B0604020202020204" pitchFamily="34" charset="0"/>
              <a:buChar char="•"/>
            </a:pPr>
            <a:r>
              <a:rPr lang="en-GB" sz="2400" b="1" dirty="0">
                <a:solidFill>
                  <a:schemeClr val="bg1"/>
                </a:solidFill>
              </a:rPr>
              <a:t>Monthly learning supported by:</a:t>
            </a:r>
          </a:p>
          <a:p>
            <a:pPr marL="285750" indent="-285750" algn="l">
              <a:buFont typeface="Arial" panose="020B0604020202020204" pitchFamily="34" charset="0"/>
              <a:buChar char="•"/>
            </a:pPr>
            <a:r>
              <a:rPr lang="en-GB" sz="2400" b="1" dirty="0">
                <a:solidFill>
                  <a:schemeClr val="bg1"/>
                </a:solidFill>
              </a:rPr>
              <a:t>‘Curriculum’ co-created</a:t>
            </a:r>
          </a:p>
          <a:p>
            <a:pPr marL="285750" indent="-285750" algn="l">
              <a:buFont typeface="Arial" panose="020B0604020202020204" pitchFamily="34" charset="0"/>
              <a:buChar char="•"/>
            </a:pPr>
            <a:r>
              <a:rPr lang="en-GB" sz="2400" b="1" dirty="0">
                <a:solidFill>
                  <a:schemeClr val="bg1"/>
                </a:solidFill>
              </a:rPr>
              <a:t>Bi-monthly on-line session: case studies, group work, discussion</a:t>
            </a:r>
          </a:p>
          <a:p>
            <a:pPr marL="285750" indent="-285750" algn="l">
              <a:buFont typeface="Arial" panose="020B0604020202020204" pitchFamily="34" charset="0"/>
              <a:buChar char="•"/>
            </a:pPr>
            <a:r>
              <a:rPr lang="en-GB" sz="2400" b="1" dirty="0">
                <a:solidFill>
                  <a:schemeClr val="bg1"/>
                </a:solidFill>
              </a:rPr>
              <a:t>Bi-monthly input using Moodle, for journal review, discussion, activities </a:t>
            </a:r>
          </a:p>
        </p:txBody>
      </p:sp>
    </p:spTree>
    <p:extLst>
      <p:ext uri="{BB962C8B-B14F-4D97-AF65-F5344CB8AC3E}">
        <p14:creationId xmlns:p14="http://schemas.microsoft.com/office/powerpoint/2010/main" val="38857928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2E094AE0-06A8-4725-89F4-06019392AF72}"/>
              </a:ext>
            </a:extLst>
          </p:cNvPr>
          <p:cNvSpPr>
            <a:spLocks noGrp="1"/>
          </p:cNvSpPr>
          <p:nvPr>
            <p:ph idx="12"/>
          </p:nvPr>
        </p:nvSpPr>
        <p:spPr/>
        <p:txBody>
          <a:bodyPr/>
          <a:lstStyle/>
          <a:p>
            <a:r>
              <a:rPr lang="en-GB" dirty="0"/>
              <a:t>Join us….</a:t>
            </a:r>
          </a:p>
        </p:txBody>
      </p:sp>
      <p:sp>
        <p:nvSpPr>
          <p:cNvPr id="2" name="TextBox 1">
            <a:extLst>
              <a:ext uri="{FF2B5EF4-FFF2-40B4-BE49-F238E27FC236}">
                <a16:creationId xmlns:a16="http://schemas.microsoft.com/office/drawing/2014/main" id="{FFD59012-78C2-4B41-BCD6-804AC68E1CD9}"/>
              </a:ext>
            </a:extLst>
          </p:cNvPr>
          <p:cNvSpPr txBox="1"/>
          <p:nvPr/>
        </p:nvSpPr>
        <p:spPr>
          <a:xfrm>
            <a:off x="575732" y="1219199"/>
            <a:ext cx="11244791" cy="4583289"/>
          </a:xfrm>
          <a:prstGeom prst="rect">
            <a:avLst/>
          </a:prstGeom>
          <a:noFill/>
        </p:spPr>
        <p:txBody>
          <a:bodyPr wrap="none" lIns="0" tIns="0" rIns="0" bIns="0" rtlCol="0">
            <a:noAutofit/>
          </a:bodyPr>
          <a:lstStyle/>
          <a:p>
            <a:r>
              <a:rPr lang="en-GB" sz="2400" b="1" dirty="0">
                <a:solidFill>
                  <a:schemeClr val="bg1"/>
                </a:solidFill>
              </a:rPr>
              <a:t>https://</a:t>
            </a:r>
            <a:r>
              <a:rPr lang="en-GB" sz="2400" b="1" dirty="0" err="1">
                <a:solidFill>
                  <a:schemeClr val="bg1"/>
                </a:solidFill>
              </a:rPr>
              <a:t>www.stchristophers.org.uk</a:t>
            </a:r>
            <a:r>
              <a:rPr lang="en-GB" sz="2400" b="1" dirty="0">
                <a:solidFill>
                  <a:schemeClr val="bg1"/>
                </a:solidFill>
              </a:rPr>
              <a:t>/course/non-medical-prescribers-community</a:t>
            </a:r>
          </a:p>
        </p:txBody>
      </p:sp>
      <p:sp>
        <p:nvSpPr>
          <p:cNvPr id="3" name="TextBox 2">
            <a:extLst>
              <a:ext uri="{FF2B5EF4-FFF2-40B4-BE49-F238E27FC236}">
                <a16:creationId xmlns:a16="http://schemas.microsoft.com/office/drawing/2014/main" id="{BB0E626A-FC5D-1F45-9618-9D9B80B44162}"/>
              </a:ext>
            </a:extLst>
          </p:cNvPr>
          <p:cNvSpPr txBox="1"/>
          <p:nvPr/>
        </p:nvSpPr>
        <p:spPr>
          <a:xfrm>
            <a:off x="11119556" y="6547556"/>
            <a:ext cx="0" cy="0"/>
          </a:xfrm>
          <a:prstGeom prst="rect">
            <a:avLst/>
          </a:prstGeom>
          <a:noFill/>
        </p:spPr>
        <p:txBody>
          <a:bodyPr wrap="none" lIns="0" tIns="0" rIns="0" bIns="0" rtlCol="0">
            <a:noAutofit/>
          </a:bodyPr>
          <a:lstStyle/>
          <a:p>
            <a:pPr algn="l"/>
            <a:endParaRPr lang="en-GB" dirty="0"/>
          </a:p>
        </p:txBody>
      </p:sp>
      <p:pic>
        <p:nvPicPr>
          <p:cNvPr id="5" name="Picture 4">
            <a:extLst>
              <a:ext uri="{FF2B5EF4-FFF2-40B4-BE49-F238E27FC236}">
                <a16:creationId xmlns:a16="http://schemas.microsoft.com/office/drawing/2014/main" id="{4128F9FF-D9F1-3D40-8CCE-B7619133B4ED}"/>
              </a:ext>
            </a:extLst>
          </p:cNvPr>
          <p:cNvPicPr>
            <a:picLocks noChangeAspect="1"/>
          </p:cNvPicPr>
          <p:nvPr/>
        </p:nvPicPr>
        <p:blipFill>
          <a:blip r:embed="rId2"/>
          <a:stretch>
            <a:fillRect/>
          </a:stretch>
        </p:blipFill>
        <p:spPr>
          <a:xfrm>
            <a:off x="0" y="2292362"/>
            <a:ext cx="12192000" cy="2273276"/>
          </a:xfrm>
          <a:prstGeom prst="rect">
            <a:avLst/>
          </a:prstGeom>
        </p:spPr>
      </p:pic>
    </p:spTree>
    <p:extLst>
      <p:ext uri="{BB962C8B-B14F-4D97-AF65-F5344CB8AC3E}">
        <p14:creationId xmlns:p14="http://schemas.microsoft.com/office/powerpoint/2010/main" val="18410983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3A94467-460F-4A1D-8FF6-AF0C878F68EE}"/>
              </a:ext>
            </a:extLst>
          </p:cNvPr>
          <p:cNvSpPr>
            <a:spLocks noGrp="1"/>
          </p:cNvSpPr>
          <p:nvPr>
            <p:ph idx="12"/>
          </p:nvPr>
        </p:nvSpPr>
        <p:spPr/>
        <p:txBody>
          <a:bodyPr/>
          <a:lstStyle/>
          <a:p>
            <a:r>
              <a:rPr lang="en-GB" sz="2800" dirty="0"/>
              <a:t>Safer anticipatory prescribing of injectable medications for symptom control in end of life care</a:t>
            </a:r>
          </a:p>
        </p:txBody>
      </p:sp>
      <p:sp>
        <p:nvSpPr>
          <p:cNvPr id="3" name="Content Placeholder 2">
            <a:extLst>
              <a:ext uri="{FF2B5EF4-FFF2-40B4-BE49-F238E27FC236}">
                <a16:creationId xmlns:a16="http://schemas.microsoft.com/office/drawing/2014/main" id="{8680FF5D-2272-4A9F-9505-645956EE86FA}"/>
              </a:ext>
            </a:extLst>
          </p:cNvPr>
          <p:cNvSpPr>
            <a:spLocks noGrp="1"/>
          </p:cNvSpPr>
          <p:nvPr>
            <p:ph idx="11"/>
          </p:nvPr>
        </p:nvSpPr>
        <p:spPr/>
        <p:txBody>
          <a:bodyPr/>
          <a:lstStyle/>
          <a:p>
            <a:r>
              <a:rPr lang="en-GB" dirty="0"/>
              <a:t>Some recent relevant evidence…</a:t>
            </a:r>
          </a:p>
        </p:txBody>
      </p:sp>
      <p:pic>
        <p:nvPicPr>
          <p:cNvPr id="4100" name="Picture 4" descr="Gosport War Memorial Hospital patient deaths inquiry 'buried evidence' |  News | The Sunday Times">
            <a:extLst>
              <a:ext uri="{FF2B5EF4-FFF2-40B4-BE49-F238E27FC236}">
                <a16:creationId xmlns:a16="http://schemas.microsoft.com/office/drawing/2014/main" id="{A2967328-077E-4B67-861C-0435514E93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9974" y="2181138"/>
            <a:ext cx="3340891" cy="2206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5295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76F541F-B75D-4C14-9DB6-645D7D5C2AB0}"/>
              </a:ext>
            </a:extLst>
          </p:cNvPr>
          <p:cNvSpPr>
            <a:spLocks noGrp="1"/>
          </p:cNvSpPr>
          <p:nvPr>
            <p:ph idx="12"/>
          </p:nvPr>
        </p:nvSpPr>
        <p:spPr/>
        <p:txBody>
          <a:bodyPr/>
          <a:lstStyle/>
          <a:p>
            <a:r>
              <a:rPr lang="en-GB" dirty="0"/>
              <a:t>Summary	</a:t>
            </a:r>
          </a:p>
        </p:txBody>
      </p:sp>
      <p:sp>
        <p:nvSpPr>
          <p:cNvPr id="9" name="TextBox 8">
            <a:extLst>
              <a:ext uri="{FF2B5EF4-FFF2-40B4-BE49-F238E27FC236}">
                <a16:creationId xmlns:a16="http://schemas.microsoft.com/office/drawing/2014/main" id="{349B6C4E-33E7-4EC2-AFCB-3AD9ABA88E1D}"/>
              </a:ext>
            </a:extLst>
          </p:cNvPr>
          <p:cNvSpPr txBox="1"/>
          <p:nvPr/>
        </p:nvSpPr>
        <p:spPr>
          <a:xfrm>
            <a:off x="520117" y="1073791"/>
            <a:ext cx="11300407" cy="4823670"/>
          </a:xfrm>
          <a:prstGeom prst="rect">
            <a:avLst/>
          </a:prstGeom>
          <a:noFill/>
        </p:spPr>
        <p:txBody>
          <a:bodyPr wrap="square" lIns="0" tIns="0" rIns="0" bIns="0" rtlCol="0">
            <a:noAutofit/>
          </a:bodyPr>
          <a:lstStyle/>
          <a:p>
            <a:pPr marL="285750" indent="-285750" algn="l">
              <a:buFont typeface="Arial" panose="020B0604020202020204" pitchFamily="34" charset="0"/>
              <a:buChar char="•"/>
            </a:pPr>
            <a:r>
              <a:rPr lang="en-GB" sz="2800" b="1" dirty="0">
                <a:solidFill>
                  <a:schemeClr val="bg1"/>
                </a:solidFill>
              </a:rPr>
              <a:t>Reviewing our practice at St Christopher’s is proving to be a useful process</a:t>
            </a:r>
          </a:p>
          <a:p>
            <a:pPr marL="285750" indent="-285750" algn="l">
              <a:buFont typeface="Arial" panose="020B0604020202020204" pitchFamily="34" charset="0"/>
              <a:buChar char="•"/>
            </a:pPr>
            <a:r>
              <a:rPr lang="en-GB" sz="2800" b="1" dirty="0">
                <a:solidFill>
                  <a:schemeClr val="bg1"/>
                </a:solidFill>
              </a:rPr>
              <a:t>Connecting with others to do this is helpful</a:t>
            </a:r>
          </a:p>
          <a:p>
            <a:pPr marL="285750" indent="-285750" algn="l">
              <a:buFont typeface="Arial" panose="020B0604020202020204" pitchFamily="34" charset="0"/>
              <a:buChar char="•"/>
            </a:pPr>
            <a:r>
              <a:rPr lang="en-GB" sz="2800" b="1" dirty="0">
                <a:solidFill>
                  <a:schemeClr val="bg1"/>
                </a:solidFill>
              </a:rPr>
              <a:t>Increasing learning opportunities and addressing governance issues provides clinician support, safety and oversight </a:t>
            </a:r>
          </a:p>
          <a:p>
            <a:pPr marL="285750" indent="-285750" algn="l">
              <a:buFont typeface="Arial" panose="020B0604020202020204" pitchFamily="34" charset="0"/>
              <a:buChar char="•"/>
            </a:pPr>
            <a:endParaRPr lang="en-GB" dirty="0"/>
          </a:p>
        </p:txBody>
      </p:sp>
    </p:spTree>
    <p:extLst>
      <p:ext uri="{BB962C8B-B14F-4D97-AF65-F5344CB8AC3E}">
        <p14:creationId xmlns:p14="http://schemas.microsoft.com/office/powerpoint/2010/main" val="19956443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1B6BA7C-D835-468A-A020-6AE46E36E4D8}"/>
              </a:ext>
            </a:extLst>
          </p:cNvPr>
          <p:cNvSpPr>
            <a:spLocks noGrp="1"/>
          </p:cNvSpPr>
          <p:nvPr>
            <p:ph type="body" sz="quarter" idx="12"/>
          </p:nvPr>
        </p:nvSpPr>
        <p:spPr>
          <a:xfrm>
            <a:off x="1172048" y="4941746"/>
            <a:ext cx="10262146" cy="661612"/>
          </a:xfrm>
        </p:spPr>
        <p:txBody>
          <a:bodyPr/>
          <a:lstStyle/>
          <a:p>
            <a:r>
              <a:rPr lang="en-GB" dirty="0"/>
              <a:t>Nigel Dodds (Consultant Nurse) </a:t>
            </a:r>
            <a:r>
              <a:rPr lang="en-GB" dirty="0">
                <a:hlinkClick r:id="rId2"/>
              </a:rPr>
              <a:t>n.dodds@stchristophers.org.uk</a:t>
            </a:r>
            <a:r>
              <a:rPr lang="en-GB" dirty="0"/>
              <a:t> </a:t>
            </a:r>
          </a:p>
        </p:txBody>
      </p:sp>
      <p:sp>
        <p:nvSpPr>
          <p:cNvPr id="7" name="Text Placeholder 6">
            <a:extLst>
              <a:ext uri="{FF2B5EF4-FFF2-40B4-BE49-F238E27FC236}">
                <a16:creationId xmlns:a16="http://schemas.microsoft.com/office/drawing/2014/main" id="{FCE2B4AB-3F8E-4D7D-B7D8-25E9639ECB3D}"/>
              </a:ext>
            </a:extLst>
          </p:cNvPr>
          <p:cNvSpPr>
            <a:spLocks noGrp="1"/>
          </p:cNvSpPr>
          <p:nvPr>
            <p:ph type="body" sz="quarter" idx="13"/>
          </p:nvPr>
        </p:nvSpPr>
        <p:spPr/>
        <p:txBody>
          <a:bodyPr/>
          <a:lstStyle/>
          <a:p>
            <a:endParaRPr lang="en-GB"/>
          </a:p>
        </p:txBody>
      </p:sp>
    </p:spTree>
    <p:extLst>
      <p:ext uri="{BB962C8B-B14F-4D97-AF65-F5344CB8AC3E}">
        <p14:creationId xmlns:p14="http://schemas.microsoft.com/office/powerpoint/2010/main" val="20135043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AC35B575-D1FA-447D-842B-66A6C4FA90A9}"/>
              </a:ext>
            </a:extLst>
          </p:cNvPr>
          <p:cNvSpPr>
            <a:spLocks noGrp="1"/>
          </p:cNvSpPr>
          <p:nvPr>
            <p:ph idx="12"/>
          </p:nvPr>
        </p:nvSpPr>
        <p:spPr/>
        <p:txBody>
          <a:bodyPr/>
          <a:lstStyle/>
          <a:p>
            <a:r>
              <a:rPr lang="en-GB" sz="2800" dirty="0"/>
              <a:t>Safer anticipatory prescribing of injectable medications for symptom control in end of life care</a:t>
            </a:r>
          </a:p>
        </p:txBody>
      </p:sp>
      <p:sp>
        <p:nvSpPr>
          <p:cNvPr id="8" name="TextBox 7">
            <a:extLst>
              <a:ext uri="{FF2B5EF4-FFF2-40B4-BE49-F238E27FC236}">
                <a16:creationId xmlns:a16="http://schemas.microsoft.com/office/drawing/2014/main" id="{DD12C9AA-532D-4F18-8B0A-2EC1BCFCDADB}"/>
              </a:ext>
            </a:extLst>
          </p:cNvPr>
          <p:cNvSpPr txBox="1"/>
          <p:nvPr/>
        </p:nvSpPr>
        <p:spPr>
          <a:xfrm>
            <a:off x="612396" y="1107347"/>
            <a:ext cx="11449055" cy="4739780"/>
          </a:xfrm>
          <a:prstGeom prst="rect">
            <a:avLst/>
          </a:prstGeom>
          <a:noFill/>
        </p:spPr>
        <p:txBody>
          <a:bodyPr wrap="square" lIns="0" tIns="0" rIns="0" bIns="0" rtlCol="0">
            <a:noAutofit/>
          </a:bodyPr>
          <a:lstStyle/>
          <a:p>
            <a:pPr marL="285750" indent="-285750" algn="l">
              <a:buFont typeface="Arial" panose="020B0604020202020204" pitchFamily="34" charset="0"/>
              <a:buChar char="•"/>
            </a:pPr>
            <a:r>
              <a:rPr lang="en-GB" b="1" dirty="0">
                <a:solidFill>
                  <a:schemeClr val="bg1"/>
                </a:solidFill>
              </a:rPr>
              <a:t>Gosport enquiry – highlighting the potential dangers of prescribing ‘anticipatory syringe pumps’</a:t>
            </a:r>
          </a:p>
          <a:p>
            <a:pPr algn="l"/>
            <a:endParaRPr lang="en-GB" b="1" dirty="0">
              <a:solidFill>
                <a:schemeClr val="bg1"/>
              </a:solidFill>
            </a:endParaRPr>
          </a:p>
          <a:p>
            <a:pPr marL="285750" indent="-285750" algn="l">
              <a:buFont typeface="Arial" panose="020B0604020202020204" pitchFamily="34" charset="0"/>
              <a:buChar char="•"/>
            </a:pPr>
            <a:r>
              <a:rPr lang="en-GB" b="1" dirty="0">
                <a:solidFill>
                  <a:schemeClr val="bg1"/>
                </a:solidFill>
              </a:rPr>
              <a:t>Gosport enquiry does not fit with palliative care practice, focus on a hospital rehab unit</a:t>
            </a:r>
          </a:p>
          <a:p>
            <a:pPr algn="l"/>
            <a:endParaRPr lang="en-GB" b="1" dirty="0">
              <a:solidFill>
                <a:schemeClr val="bg1"/>
              </a:solidFill>
            </a:endParaRPr>
          </a:p>
          <a:p>
            <a:pPr marL="285750" indent="-285750" algn="l">
              <a:buFont typeface="Arial" panose="020B0604020202020204" pitchFamily="34" charset="0"/>
              <a:buChar char="•"/>
            </a:pPr>
            <a:r>
              <a:rPr lang="en-GB" b="1" dirty="0">
                <a:solidFill>
                  <a:schemeClr val="bg1"/>
                </a:solidFill>
              </a:rPr>
              <a:t>However has highlighted an issue we must consider – inappropriate medicines and doses being prescribed for someone before they need it</a:t>
            </a:r>
          </a:p>
          <a:p>
            <a:pPr algn="l"/>
            <a:endParaRPr lang="en-GB" b="1" dirty="0">
              <a:solidFill>
                <a:schemeClr val="bg1"/>
              </a:solidFill>
            </a:endParaRPr>
          </a:p>
          <a:p>
            <a:pPr marL="285750" indent="-285750" algn="l">
              <a:buFont typeface="Arial" panose="020B0604020202020204" pitchFamily="34" charset="0"/>
              <a:buChar char="•"/>
            </a:pPr>
            <a:r>
              <a:rPr lang="en-GB" b="1" dirty="0">
                <a:solidFill>
                  <a:schemeClr val="bg1"/>
                </a:solidFill>
              </a:rPr>
              <a:t>Bowers et al (2019) have advised against ‘Anticipatory syringe drivers’ - starting syringe drivers requires skilled planning and conversations, and we are not able to for see what person’s needs will be. CSCIs should be prescribed by the prescriber seeing the person</a:t>
            </a:r>
          </a:p>
          <a:p>
            <a:pPr algn="l"/>
            <a:endParaRPr lang="en-GB" b="1" dirty="0">
              <a:solidFill>
                <a:schemeClr val="bg1"/>
              </a:solidFill>
            </a:endParaRPr>
          </a:p>
          <a:p>
            <a:pPr marL="285750" indent="-285750" algn="l">
              <a:buFont typeface="Arial" panose="020B0604020202020204" pitchFamily="34" charset="0"/>
              <a:buChar char="•"/>
            </a:pPr>
            <a:r>
              <a:rPr lang="en-GB" b="1" dirty="0">
                <a:solidFill>
                  <a:schemeClr val="bg1"/>
                </a:solidFill>
              </a:rPr>
              <a:t>Howard et al (2019) have argued against this: EOL is foreseeable, and unambiguous + medication choices and doses unlikely to change from when PRN charts are written + starting a CSCI leads to on-going review</a:t>
            </a:r>
          </a:p>
          <a:p>
            <a:pPr algn="l"/>
            <a:endParaRPr lang="en-GB" b="1" dirty="0">
              <a:solidFill>
                <a:schemeClr val="bg1"/>
              </a:solidFill>
            </a:endParaRPr>
          </a:p>
          <a:p>
            <a:pPr marL="285750" indent="-285750" algn="l">
              <a:buFont typeface="Arial" panose="020B0604020202020204" pitchFamily="34" charset="0"/>
              <a:buChar char="•"/>
            </a:pPr>
            <a:endParaRPr lang="en-GB" b="1" dirty="0">
              <a:solidFill>
                <a:schemeClr val="bg1"/>
              </a:solidFill>
            </a:endParaRPr>
          </a:p>
        </p:txBody>
      </p:sp>
      <p:pic>
        <p:nvPicPr>
          <p:cNvPr id="9" name="Picture 8">
            <a:extLst>
              <a:ext uri="{FF2B5EF4-FFF2-40B4-BE49-F238E27FC236}">
                <a16:creationId xmlns:a16="http://schemas.microsoft.com/office/drawing/2014/main" id="{0D460F16-D1AA-4D31-898E-A4AADBCF0A28}"/>
              </a:ext>
            </a:extLst>
          </p:cNvPr>
          <p:cNvPicPr>
            <a:picLocks noChangeAspect="1"/>
          </p:cNvPicPr>
          <p:nvPr/>
        </p:nvPicPr>
        <p:blipFill>
          <a:blip r:embed="rId2"/>
          <a:stretch>
            <a:fillRect/>
          </a:stretch>
        </p:blipFill>
        <p:spPr>
          <a:xfrm>
            <a:off x="2405740" y="4728898"/>
            <a:ext cx="1084082" cy="1203587"/>
          </a:xfrm>
          <a:prstGeom prst="rect">
            <a:avLst/>
          </a:prstGeom>
        </p:spPr>
      </p:pic>
      <p:pic>
        <p:nvPicPr>
          <p:cNvPr id="10" name="Picture 9">
            <a:extLst>
              <a:ext uri="{FF2B5EF4-FFF2-40B4-BE49-F238E27FC236}">
                <a16:creationId xmlns:a16="http://schemas.microsoft.com/office/drawing/2014/main" id="{28A37217-8C0D-4E52-9266-8BEF7A7D4F64}"/>
              </a:ext>
            </a:extLst>
          </p:cNvPr>
          <p:cNvPicPr>
            <a:picLocks noChangeAspect="1"/>
          </p:cNvPicPr>
          <p:nvPr/>
        </p:nvPicPr>
        <p:blipFill>
          <a:blip r:embed="rId3"/>
          <a:stretch>
            <a:fillRect/>
          </a:stretch>
        </p:blipFill>
        <p:spPr>
          <a:xfrm>
            <a:off x="3759291" y="4780257"/>
            <a:ext cx="921766" cy="1066870"/>
          </a:xfrm>
          <a:prstGeom prst="rect">
            <a:avLst/>
          </a:prstGeom>
        </p:spPr>
      </p:pic>
    </p:spTree>
    <p:extLst>
      <p:ext uri="{BB962C8B-B14F-4D97-AF65-F5344CB8AC3E}">
        <p14:creationId xmlns:p14="http://schemas.microsoft.com/office/powerpoint/2010/main" val="37528766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EFF2AB4E-345C-4A0D-A334-34B2B56BBD65}"/>
              </a:ext>
            </a:extLst>
          </p:cNvPr>
          <p:cNvSpPr>
            <a:spLocks noGrp="1"/>
          </p:cNvSpPr>
          <p:nvPr>
            <p:ph idx="12"/>
          </p:nvPr>
        </p:nvSpPr>
        <p:spPr/>
        <p:txBody>
          <a:bodyPr/>
          <a:lstStyle/>
          <a:p>
            <a:r>
              <a:rPr lang="en-GB" dirty="0"/>
              <a:t>The Association of Supportive and Palliative Care Pharmacy (ASPCP) (2020)</a:t>
            </a:r>
          </a:p>
        </p:txBody>
      </p:sp>
      <p:pic>
        <p:nvPicPr>
          <p:cNvPr id="8" name="Picture 7">
            <a:extLst>
              <a:ext uri="{FF2B5EF4-FFF2-40B4-BE49-F238E27FC236}">
                <a16:creationId xmlns:a16="http://schemas.microsoft.com/office/drawing/2014/main" id="{DAA220E9-5F6C-4A39-BD92-3FB929037D54}"/>
              </a:ext>
            </a:extLst>
          </p:cNvPr>
          <p:cNvPicPr>
            <a:picLocks noChangeAspect="1"/>
          </p:cNvPicPr>
          <p:nvPr/>
        </p:nvPicPr>
        <p:blipFill>
          <a:blip r:embed="rId3"/>
          <a:stretch>
            <a:fillRect/>
          </a:stretch>
        </p:blipFill>
        <p:spPr>
          <a:xfrm>
            <a:off x="1181100" y="1100137"/>
            <a:ext cx="9829800" cy="4657725"/>
          </a:xfrm>
          <a:prstGeom prst="rect">
            <a:avLst/>
          </a:prstGeom>
        </p:spPr>
      </p:pic>
      <p:pic>
        <p:nvPicPr>
          <p:cNvPr id="9" name="Picture 8">
            <a:extLst>
              <a:ext uri="{FF2B5EF4-FFF2-40B4-BE49-F238E27FC236}">
                <a16:creationId xmlns:a16="http://schemas.microsoft.com/office/drawing/2014/main" id="{A6B1DCD8-3F56-4CDC-80FF-D50EEDE6EFE5}"/>
              </a:ext>
            </a:extLst>
          </p:cNvPr>
          <p:cNvPicPr>
            <a:picLocks noChangeAspect="1"/>
          </p:cNvPicPr>
          <p:nvPr/>
        </p:nvPicPr>
        <p:blipFill>
          <a:blip r:embed="rId4"/>
          <a:stretch>
            <a:fillRect/>
          </a:stretch>
        </p:blipFill>
        <p:spPr>
          <a:xfrm>
            <a:off x="10300326" y="4814887"/>
            <a:ext cx="1171575" cy="942975"/>
          </a:xfrm>
          <a:prstGeom prst="rect">
            <a:avLst/>
          </a:prstGeom>
        </p:spPr>
      </p:pic>
    </p:spTree>
    <p:extLst>
      <p:ext uri="{BB962C8B-B14F-4D97-AF65-F5344CB8AC3E}">
        <p14:creationId xmlns:p14="http://schemas.microsoft.com/office/powerpoint/2010/main" val="29181523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775B0F83-3328-4923-84BA-32E091FFFBBF}"/>
              </a:ext>
            </a:extLst>
          </p:cNvPr>
          <p:cNvSpPr>
            <a:spLocks noGrp="1"/>
          </p:cNvSpPr>
          <p:nvPr>
            <p:ph idx="12"/>
          </p:nvPr>
        </p:nvSpPr>
        <p:spPr/>
        <p:txBody>
          <a:bodyPr/>
          <a:lstStyle/>
          <a:p>
            <a:r>
              <a:rPr lang="en-GB" dirty="0"/>
              <a:t>Bowers et al (2021) </a:t>
            </a:r>
          </a:p>
        </p:txBody>
      </p:sp>
      <p:sp>
        <p:nvSpPr>
          <p:cNvPr id="8" name="TextBox 7">
            <a:extLst>
              <a:ext uri="{FF2B5EF4-FFF2-40B4-BE49-F238E27FC236}">
                <a16:creationId xmlns:a16="http://schemas.microsoft.com/office/drawing/2014/main" id="{7899A5A8-63EF-448D-BC26-0E9BA7415C96}"/>
              </a:ext>
            </a:extLst>
          </p:cNvPr>
          <p:cNvSpPr txBox="1"/>
          <p:nvPr/>
        </p:nvSpPr>
        <p:spPr>
          <a:xfrm>
            <a:off x="371475" y="1098958"/>
            <a:ext cx="11683505" cy="4622334"/>
          </a:xfrm>
          <a:prstGeom prst="rect">
            <a:avLst/>
          </a:prstGeom>
          <a:noFill/>
        </p:spPr>
        <p:txBody>
          <a:bodyPr wrap="square" lIns="0" tIns="0" rIns="0" bIns="0" rtlCol="0">
            <a:noAutofit/>
          </a:bodyPr>
          <a:lstStyle/>
          <a:p>
            <a:pPr marL="285750" indent="-285750" algn="l">
              <a:buFont typeface="Arial" panose="020B0604020202020204" pitchFamily="34" charset="0"/>
              <a:buChar char="•"/>
            </a:pPr>
            <a:r>
              <a:rPr lang="en-GB" sz="2400" b="1" dirty="0">
                <a:solidFill>
                  <a:schemeClr val="bg1"/>
                </a:solidFill>
              </a:rPr>
              <a:t>Mixed methods study looking at EOLC anticipatory prescribing in the community</a:t>
            </a:r>
          </a:p>
          <a:p>
            <a:pPr marL="285750" indent="-285750" algn="l">
              <a:buFont typeface="Arial" panose="020B0604020202020204" pitchFamily="34" charset="0"/>
              <a:buChar char="•"/>
            </a:pPr>
            <a:r>
              <a:rPr lang="en-GB" sz="2400" b="1" dirty="0">
                <a:solidFill>
                  <a:schemeClr val="bg1"/>
                </a:solidFill>
              </a:rPr>
              <a:t>High volume of anticipatory prescribing</a:t>
            </a:r>
          </a:p>
          <a:p>
            <a:pPr marL="285750" indent="-285750" algn="l">
              <a:buFont typeface="Arial" panose="020B0604020202020204" pitchFamily="34" charset="0"/>
              <a:buChar char="•"/>
            </a:pPr>
            <a:r>
              <a:rPr lang="en-GB" sz="2400" b="1" dirty="0">
                <a:solidFill>
                  <a:schemeClr val="bg1"/>
                </a:solidFill>
              </a:rPr>
              <a:t>Observed frequent standard regimes and dosages – not person-centred</a:t>
            </a:r>
          </a:p>
          <a:p>
            <a:pPr marL="285750" indent="-285750" algn="l">
              <a:buFont typeface="Arial" panose="020B0604020202020204" pitchFamily="34" charset="0"/>
              <a:buChar char="•"/>
            </a:pPr>
            <a:r>
              <a:rPr lang="en-GB" sz="2400" b="1" dirty="0">
                <a:solidFill>
                  <a:schemeClr val="bg1"/>
                </a:solidFill>
              </a:rPr>
              <a:t>Often prescribed a long time in advance – even up to a year ahead</a:t>
            </a:r>
          </a:p>
          <a:p>
            <a:pPr marL="285750" indent="-285750" algn="l">
              <a:buFont typeface="Arial" panose="020B0604020202020204" pitchFamily="34" charset="0"/>
              <a:buChar char="•"/>
            </a:pPr>
            <a:r>
              <a:rPr lang="en-GB" sz="2400" b="1" dirty="0">
                <a:solidFill>
                  <a:schemeClr val="bg1"/>
                </a:solidFill>
              </a:rPr>
              <a:t>Observations that systems for good clinical governance not always in place to support safe prescribing when MAAR charts and medicines for anticipatory needs in place </a:t>
            </a:r>
          </a:p>
          <a:p>
            <a:pPr algn="l"/>
            <a:endParaRPr lang="en-GB" dirty="0"/>
          </a:p>
        </p:txBody>
      </p:sp>
      <p:pic>
        <p:nvPicPr>
          <p:cNvPr id="9" name="Picture 8">
            <a:extLst>
              <a:ext uri="{FF2B5EF4-FFF2-40B4-BE49-F238E27FC236}">
                <a16:creationId xmlns:a16="http://schemas.microsoft.com/office/drawing/2014/main" id="{3B22FEE0-3615-4B54-AE6C-577B5E67457D}"/>
              </a:ext>
            </a:extLst>
          </p:cNvPr>
          <p:cNvPicPr>
            <a:picLocks noChangeAspect="1"/>
          </p:cNvPicPr>
          <p:nvPr/>
        </p:nvPicPr>
        <p:blipFill>
          <a:blip r:embed="rId2"/>
          <a:stretch>
            <a:fillRect/>
          </a:stretch>
        </p:blipFill>
        <p:spPr>
          <a:xfrm>
            <a:off x="3326803" y="3816990"/>
            <a:ext cx="1190625" cy="1942051"/>
          </a:xfrm>
          <a:prstGeom prst="rect">
            <a:avLst/>
          </a:prstGeom>
        </p:spPr>
      </p:pic>
    </p:spTree>
    <p:extLst>
      <p:ext uri="{BB962C8B-B14F-4D97-AF65-F5344CB8AC3E}">
        <p14:creationId xmlns:p14="http://schemas.microsoft.com/office/powerpoint/2010/main" val="38554057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2E094AE0-06A8-4725-89F4-06019392AF72}"/>
              </a:ext>
            </a:extLst>
          </p:cNvPr>
          <p:cNvSpPr>
            <a:spLocks noGrp="1"/>
          </p:cNvSpPr>
          <p:nvPr>
            <p:ph idx="12"/>
          </p:nvPr>
        </p:nvSpPr>
        <p:spPr/>
        <p:txBody>
          <a:bodyPr/>
          <a:lstStyle/>
          <a:p>
            <a:r>
              <a:rPr lang="en-GB" dirty="0"/>
              <a:t>Background to our audit</a:t>
            </a:r>
          </a:p>
        </p:txBody>
      </p:sp>
      <p:sp>
        <p:nvSpPr>
          <p:cNvPr id="3" name="Content Placeholder 2">
            <a:extLst>
              <a:ext uri="{FF2B5EF4-FFF2-40B4-BE49-F238E27FC236}">
                <a16:creationId xmlns:a16="http://schemas.microsoft.com/office/drawing/2014/main" id="{27C11ACA-7CB2-42D6-8500-4E449519D2AE}"/>
              </a:ext>
            </a:extLst>
          </p:cNvPr>
          <p:cNvSpPr>
            <a:spLocks noGrp="1"/>
          </p:cNvSpPr>
          <p:nvPr>
            <p:ph idx="11"/>
          </p:nvPr>
        </p:nvSpPr>
        <p:spPr>
          <a:xfrm>
            <a:off x="371474" y="1236372"/>
            <a:ext cx="11155117" cy="4740484"/>
          </a:xfrm>
        </p:spPr>
        <p:txBody>
          <a:bodyPr/>
          <a:lstStyle/>
          <a:p>
            <a:pPr marL="342900" indent="-342900">
              <a:lnSpc>
                <a:spcPct val="100000"/>
              </a:lnSpc>
              <a:buFont typeface="Arial" panose="020B0604020202020204" pitchFamily="34" charset="0"/>
              <a:buChar char="•"/>
            </a:pPr>
            <a:r>
              <a:rPr lang="en-GB" sz="2400" dirty="0"/>
              <a:t>Anticipatory prescribing of injectable medications at EOL for community patients is good practice to achieve timely symptom control</a:t>
            </a:r>
          </a:p>
          <a:p>
            <a:pPr>
              <a:lnSpc>
                <a:spcPct val="100000"/>
              </a:lnSpc>
            </a:pPr>
            <a:endParaRPr lang="en-GB" sz="2400" dirty="0"/>
          </a:p>
          <a:p>
            <a:pPr marL="342900" indent="-342900">
              <a:lnSpc>
                <a:spcPct val="100000"/>
              </a:lnSpc>
              <a:buFont typeface="Arial" panose="020B0604020202020204" pitchFamily="34" charset="0"/>
              <a:buChar char="•"/>
            </a:pPr>
            <a:r>
              <a:rPr lang="en-GB" sz="2400" dirty="0"/>
              <a:t>We need to review and ensure anticipatory prescribing is individualised</a:t>
            </a:r>
          </a:p>
          <a:p>
            <a:pPr>
              <a:lnSpc>
                <a:spcPct val="100000"/>
              </a:lnSpc>
            </a:pPr>
            <a:endParaRPr lang="en-GB" sz="2400" dirty="0"/>
          </a:p>
          <a:p>
            <a:pPr marL="342900" indent="-342900">
              <a:lnSpc>
                <a:spcPct val="100000"/>
              </a:lnSpc>
              <a:buFont typeface="Arial" panose="020B0604020202020204" pitchFamily="34" charset="0"/>
              <a:buChar char="•"/>
            </a:pPr>
            <a:r>
              <a:rPr lang="en-GB" sz="2400" dirty="0"/>
              <a:t>There is a significant cost/time investment in organising anticipatory medications</a:t>
            </a:r>
          </a:p>
          <a:p>
            <a:pPr>
              <a:lnSpc>
                <a:spcPct val="100000"/>
              </a:lnSpc>
            </a:pPr>
            <a:r>
              <a:rPr lang="en-GB" sz="2400" dirty="0"/>
              <a:t> </a:t>
            </a:r>
          </a:p>
          <a:p>
            <a:pPr marL="342900" indent="-342900">
              <a:lnSpc>
                <a:spcPct val="100000"/>
              </a:lnSpc>
              <a:buFont typeface="Arial" panose="020B0604020202020204" pitchFamily="34" charset="0"/>
              <a:buChar char="•"/>
            </a:pPr>
            <a:r>
              <a:rPr lang="en-GB" sz="2400" dirty="0"/>
              <a:t>It is currently unclear how many of these are used/wasted in our community population</a:t>
            </a:r>
          </a:p>
          <a:p>
            <a:pPr>
              <a:lnSpc>
                <a:spcPct val="100000"/>
              </a:lnSpc>
            </a:pPr>
            <a:endParaRPr lang="en-GB" sz="2400" dirty="0"/>
          </a:p>
          <a:p>
            <a:pPr marL="342900" indent="-342900">
              <a:lnSpc>
                <a:spcPct val="100000"/>
              </a:lnSpc>
              <a:buFont typeface="Arial" panose="020B0604020202020204" pitchFamily="34" charset="0"/>
              <a:buChar char="•"/>
            </a:pPr>
            <a:r>
              <a:rPr lang="en-GB" sz="2400" dirty="0"/>
              <a:t>Retrospect audit to evaluate baseline with aim to establish evidence based prescribing</a:t>
            </a:r>
          </a:p>
          <a:p>
            <a:endParaRPr lang="en-GB" dirty="0"/>
          </a:p>
        </p:txBody>
      </p:sp>
    </p:spTree>
    <p:extLst>
      <p:ext uri="{BB962C8B-B14F-4D97-AF65-F5344CB8AC3E}">
        <p14:creationId xmlns:p14="http://schemas.microsoft.com/office/powerpoint/2010/main" val="16110814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F4896-80DC-430F-A762-A7CE5FE61FC3}"/>
              </a:ext>
            </a:extLst>
          </p:cNvPr>
          <p:cNvSpPr>
            <a:spLocks noGrp="1"/>
          </p:cNvSpPr>
          <p:nvPr>
            <p:ph type="title"/>
          </p:nvPr>
        </p:nvSpPr>
        <p:spPr/>
        <p:txBody>
          <a:bodyPr/>
          <a:lstStyle/>
          <a:p>
            <a:r>
              <a:rPr lang="en-GB" dirty="0"/>
              <a:t>Our steps so far…</a:t>
            </a:r>
          </a:p>
        </p:txBody>
      </p:sp>
      <p:sp>
        <p:nvSpPr>
          <p:cNvPr id="10" name="Rectangle 9"/>
          <p:cNvSpPr/>
          <p:nvPr/>
        </p:nvSpPr>
        <p:spPr>
          <a:xfrm>
            <a:off x="2167419" y="1555402"/>
            <a:ext cx="2377440" cy="138499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rPr>
              <a:t>Joint retrospective audit </a:t>
            </a:r>
          </a:p>
        </p:txBody>
      </p:sp>
      <p:graphicFrame>
        <p:nvGraphicFramePr>
          <p:cNvPr id="11" name="Table 10"/>
          <p:cNvGraphicFramePr>
            <a:graphicFrameLocks noGrp="1"/>
          </p:cNvGraphicFramePr>
          <p:nvPr>
            <p:extLst>
              <p:ext uri="{D42A27DB-BD31-4B8C-83A1-F6EECF244321}">
                <p14:modId xmlns:p14="http://schemas.microsoft.com/office/powerpoint/2010/main" val="734759827"/>
              </p:ext>
            </p:extLst>
          </p:nvPr>
        </p:nvGraphicFramePr>
        <p:xfrm>
          <a:off x="2050105" y="3065172"/>
          <a:ext cx="8127999" cy="3318694"/>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20000"/>
                    </a:ext>
                  </a:extLst>
                </a:gridCol>
                <a:gridCol w="2709333">
                  <a:extLst>
                    <a:ext uri="{9D8B030D-6E8A-4147-A177-3AD203B41FA5}">
                      <a16:colId xmlns:a16="http://schemas.microsoft.com/office/drawing/2014/main" val="20001"/>
                    </a:ext>
                  </a:extLst>
                </a:gridCol>
                <a:gridCol w="2709333">
                  <a:extLst>
                    <a:ext uri="{9D8B030D-6E8A-4147-A177-3AD203B41FA5}">
                      <a16:colId xmlns:a16="http://schemas.microsoft.com/office/drawing/2014/main" val="20002"/>
                    </a:ext>
                  </a:extLst>
                </a:gridCol>
              </a:tblGrid>
              <a:tr h="383330">
                <a:tc>
                  <a:txBody>
                    <a:bodyPr/>
                    <a:lstStyle/>
                    <a:p>
                      <a:endParaRPr lang="en-GB" dirty="0"/>
                    </a:p>
                  </a:txBody>
                  <a:tcPr/>
                </a:tc>
                <a:tc>
                  <a:txBody>
                    <a:bodyPr/>
                    <a:lstStyle/>
                    <a:p>
                      <a:r>
                        <a:rPr lang="en-GB" dirty="0"/>
                        <a:t>Local NHS Trust</a:t>
                      </a:r>
                    </a:p>
                  </a:txBody>
                  <a:tcPr/>
                </a:tc>
                <a:tc>
                  <a:txBody>
                    <a:bodyPr/>
                    <a:lstStyle/>
                    <a:p>
                      <a:r>
                        <a:rPr lang="en-GB" dirty="0"/>
                        <a:t>STCH</a:t>
                      </a:r>
                    </a:p>
                  </a:txBody>
                  <a:tcPr/>
                </a:tc>
                <a:extLst>
                  <a:ext uri="{0D108BD9-81ED-4DB2-BD59-A6C34878D82A}">
                    <a16:rowId xmlns:a16="http://schemas.microsoft.com/office/drawing/2014/main" val="10000"/>
                  </a:ext>
                </a:extLst>
              </a:tr>
              <a:tr h="945198">
                <a:tc>
                  <a:txBody>
                    <a:bodyPr/>
                    <a:lstStyle/>
                    <a:p>
                      <a:r>
                        <a:rPr lang="en-GB" b="1" dirty="0"/>
                        <a:t>Looking at:</a:t>
                      </a:r>
                    </a:p>
                  </a:txBody>
                  <a:tcPr/>
                </a:tc>
                <a:tc>
                  <a:txBody>
                    <a:bodyPr/>
                    <a:lstStyle/>
                    <a:p>
                      <a:r>
                        <a:rPr lang="en-GB" dirty="0"/>
                        <a:t>Anticipatory charts</a:t>
                      </a:r>
                    </a:p>
                    <a:p>
                      <a:r>
                        <a:rPr lang="en-GB" dirty="0"/>
                        <a:t>Prescribing practices</a:t>
                      </a:r>
                    </a:p>
                    <a:p>
                      <a:r>
                        <a:rPr lang="en-GB" dirty="0"/>
                        <a:t>Case note review</a:t>
                      </a:r>
                    </a:p>
                  </a:txBody>
                  <a:tcPr/>
                </a:tc>
                <a:tc>
                  <a:txBody>
                    <a:bodyPr/>
                    <a:lstStyle/>
                    <a:p>
                      <a:r>
                        <a:rPr lang="en-GB" dirty="0"/>
                        <a:t>Anticipatory charts</a:t>
                      </a:r>
                    </a:p>
                    <a:p>
                      <a:r>
                        <a:rPr lang="en-GB" dirty="0"/>
                        <a:t>Prescribing practices</a:t>
                      </a:r>
                    </a:p>
                    <a:p>
                      <a:r>
                        <a:rPr lang="en-GB" dirty="0"/>
                        <a:t>Case note review</a:t>
                      </a:r>
                    </a:p>
                  </a:txBody>
                  <a:tcPr/>
                </a:tc>
                <a:extLst>
                  <a:ext uri="{0D108BD9-81ED-4DB2-BD59-A6C34878D82A}">
                    <a16:rowId xmlns:a16="http://schemas.microsoft.com/office/drawing/2014/main" val="10001"/>
                  </a:ext>
                </a:extLst>
              </a:tr>
              <a:tr h="661638">
                <a:tc>
                  <a:txBody>
                    <a:bodyPr/>
                    <a:lstStyle/>
                    <a:p>
                      <a:r>
                        <a:rPr lang="en-GB" b="1" dirty="0"/>
                        <a:t>Written</a:t>
                      </a:r>
                      <a:r>
                        <a:rPr lang="en-GB" b="1" baseline="0" dirty="0"/>
                        <a:t> by:</a:t>
                      </a:r>
                      <a:endParaRPr lang="en-GB" b="1" dirty="0"/>
                    </a:p>
                  </a:txBody>
                  <a:tcPr/>
                </a:tc>
                <a:tc>
                  <a:txBody>
                    <a:bodyPr/>
                    <a:lstStyle/>
                    <a:p>
                      <a:r>
                        <a:rPr lang="en-GB" dirty="0"/>
                        <a:t>Acute palliative care team</a:t>
                      </a:r>
                    </a:p>
                  </a:txBody>
                  <a:tcPr/>
                </a:tc>
                <a:tc>
                  <a:txBody>
                    <a:bodyPr/>
                    <a:lstStyle/>
                    <a:p>
                      <a:r>
                        <a:rPr lang="en-GB" dirty="0"/>
                        <a:t>STCH team</a:t>
                      </a:r>
                    </a:p>
                  </a:txBody>
                  <a:tcPr/>
                </a:tc>
                <a:extLst>
                  <a:ext uri="{0D108BD9-81ED-4DB2-BD59-A6C34878D82A}">
                    <a16:rowId xmlns:a16="http://schemas.microsoft.com/office/drawing/2014/main" val="10002"/>
                  </a:ext>
                </a:extLst>
              </a:tr>
              <a:tr h="945198">
                <a:tc>
                  <a:txBody>
                    <a:bodyPr/>
                    <a:lstStyle/>
                    <a:p>
                      <a:r>
                        <a:rPr lang="en-GB" b="1" dirty="0"/>
                        <a:t>For which patients?</a:t>
                      </a:r>
                    </a:p>
                  </a:txBody>
                  <a:tcPr/>
                </a:tc>
                <a:tc>
                  <a:txBody>
                    <a:bodyPr/>
                    <a:lstStyle/>
                    <a:p>
                      <a:r>
                        <a:rPr lang="en-GB" dirty="0"/>
                        <a:t>Discharged from X to community for EOLC</a:t>
                      </a:r>
                    </a:p>
                  </a:txBody>
                  <a:tcPr/>
                </a:tc>
                <a:tc>
                  <a:txBody>
                    <a:bodyPr/>
                    <a:lstStyle/>
                    <a:p>
                      <a:r>
                        <a:rPr lang="en-GB" dirty="0"/>
                        <a:t>Community patients (all 5 CCGs: Croydon, LSL, Bromley)</a:t>
                      </a:r>
                    </a:p>
                  </a:txBody>
                  <a:tcPr/>
                </a:tc>
                <a:extLst>
                  <a:ext uri="{0D108BD9-81ED-4DB2-BD59-A6C34878D82A}">
                    <a16:rowId xmlns:a16="http://schemas.microsoft.com/office/drawing/2014/main" val="10003"/>
                  </a:ext>
                </a:extLst>
              </a:tr>
              <a:tr h="383330">
                <a:tc>
                  <a:txBody>
                    <a:bodyPr/>
                    <a:lstStyle/>
                    <a:p>
                      <a:r>
                        <a:rPr lang="en-GB" b="1" dirty="0"/>
                        <a:t>Time</a:t>
                      </a:r>
                      <a:r>
                        <a:rPr lang="en-GB" b="1" baseline="0" dirty="0"/>
                        <a:t> period</a:t>
                      </a:r>
                      <a:endParaRPr lang="en-GB" b="1" dirty="0"/>
                    </a:p>
                  </a:txBody>
                  <a:tcPr/>
                </a:tc>
                <a:tc gridSpan="2">
                  <a:txBody>
                    <a:bodyPr/>
                    <a:lstStyle/>
                    <a:p>
                      <a:pPr algn="ctr"/>
                      <a:r>
                        <a:rPr lang="en-GB" dirty="0"/>
                        <a:t>3 months last year</a:t>
                      </a:r>
                    </a:p>
                  </a:txBody>
                  <a:tcPr/>
                </a:tc>
                <a:tc hMerge="1">
                  <a:txBody>
                    <a:bodyPr/>
                    <a:lstStyle/>
                    <a:p>
                      <a:endParaRPr lang="en-GB" dirty="0"/>
                    </a:p>
                  </a:txBody>
                  <a:tcPr/>
                </a:tc>
                <a:extLst>
                  <a:ext uri="{0D108BD9-81ED-4DB2-BD59-A6C34878D82A}">
                    <a16:rowId xmlns:a16="http://schemas.microsoft.com/office/drawing/2014/main" val="10004"/>
                  </a:ext>
                </a:extLst>
              </a:tr>
            </a:tbl>
          </a:graphicData>
        </a:graphic>
      </p:graphicFrame>
      <p:sp>
        <p:nvSpPr>
          <p:cNvPr id="12" name="Rounded Rectangle 11"/>
          <p:cNvSpPr/>
          <p:nvPr/>
        </p:nvSpPr>
        <p:spPr>
          <a:xfrm>
            <a:off x="7247896" y="1005840"/>
            <a:ext cx="3191504" cy="551688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0D1011A0-C970-474A-B636-E61C91E7CF0A}"/>
              </a:ext>
            </a:extLst>
          </p:cNvPr>
          <p:cNvPicPr>
            <a:picLocks noChangeAspect="1"/>
          </p:cNvPicPr>
          <p:nvPr/>
        </p:nvPicPr>
        <p:blipFill>
          <a:blip r:embed="rId3"/>
          <a:stretch>
            <a:fillRect/>
          </a:stretch>
        </p:blipFill>
        <p:spPr>
          <a:xfrm>
            <a:off x="7474591" y="1384183"/>
            <a:ext cx="2549990" cy="1328666"/>
          </a:xfrm>
          <a:prstGeom prst="rect">
            <a:avLst/>
          </a:prstGeom>
        </p:spPr>
      </p:pic>
    </p:spTree>
    <p:extLst>
      <p:ext uri="{BB962C8B-B14F-4D97-AF65-F5344CB8AC3E}">
        <p14:creationId xmlns:p14="http://schemas.microsoft.com/office/powerpoint/2010/main" val="2132446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2E094AE0-06A8-4725-89F4-06019392AF72}"/>
              </a:ext>
            </a:extLst>
          </p:cNvPr>
          <p:cNvSpPr>
            <a:spLocks noGrp="1"/>
          </p:cNvSpPr>
          <p:nvPr>
            <p:ph idx="12"/>
          </p:nvPr>
        </p:nvSpPr>
        <p:spPr/>
        <p:txBody>
          <a:bodyPr/>
          <a:lstStyle/>
          <a:p>
            <a:r>
              <a:rPr lang="en-GB" dirty="0"/>
              <a:t>Aims</a:t>
            </a:r>
          </a:p>
        </p:txBody>
      </p:sp>
      <p:sp>
        <p:nvSpPr>
          <p:cNvPr id="5" name="TextBox 4">
            <a:extLst>
              <a:ext uri="{FF2B5EF4-FFF2-40B4-BE49-F238E27FC236}">
                <a16:creationId xmlns:a16="http://schemas.microsoft.com/office/drawing/2014/main" id="{156B112C-EABA-D24C-9549-6019601ACB18}"/>
              </a:ext>
            </a:extLst>
          </p:cNvPr>
          <p:cNvSpPr txBox="1"/>
          <p:nvPr/>
        </p:nvSpPr>
        <p:spPr>
          <a:xfrm>
            <a:off x="772732" y="1197735"/>
            <a:ext cx="10818254" cy="4572000"/>
          </a:xfrm>
          <a:prstGeom prst="rect">
            <a:avLst/>
          </a:prstGeom>
          <a:noFill/>
        </p:spPr>
        <p:txBody>
          <a:bodyPr wrap="none" lIns="0" tIns="0" rIns="0" bIns="0" rtlCol="0">
            <a:noAutofit/>
          </a:bodyPr>
          <a:lstStyle/>
          <a:p>
            <a:pPr marL="285750" indent="-285750" algn="l">
              <a:buFont typeface="Arial" panose="020B0604020202020204" pitchFamily="34" charset="0"/>
              <a:buChar char="•"/>
            </a:pPr>
            <a:r>
              <a:rPr lang="en-GB" sz="2800" b="1" dirty="0">
                <a:solidFill>
                  <a:schemeClr val="bg1"/>
                </a:solidFill>
              </a:rPr>
              <a:t>Questions we were trying to answer:</a:t>
            </a:r>
          </a:p>
          <a:p>
            <a:pPr marL="285750" indent="-285750" algn="l">
              <a:buFont typeface="Arial" panose="020B0604020202020204" pitchFamily="34" charset="0"/>
              <a:buChar char="•"/>
            </a:pPr>
            <a:endParaRPr lang="en-GB" sz="2400" b="1" dirty="0">
              <a:solidFill>
                <a:schemeClr val="bg1"/>
              </a:solidFill>
            </a:endParaRPr>
          </a:p>
          <a:p>
            <a:pPr marL="285750" indent="-285750" algn="l">
              <a:buFont typeface="Arial" panose="020B0604020202020204" pitchFamily="34" charset="0"/>
              <a:buChar char="•"/>
            </a:pPr>
            <a:r>
              <a:rPr lang="en-GB" sz="2400" b="1" dirty="0">
                <a:solidFill>
                  <a:schemeClr val="bg1"/>
                </a:solidFill>
              </a:rPr>
              <a:t>What does our current anticipatory prescribing look like? </a:t>
            </a:r>
          </a:p>
          <a:p>
            <a:pPr marL="285750" indent="-285750" algn="l">
              <a:buFont typeface="Arial" panose="020B0604020202020204" pitchFamily="34" charset="0"/>
              <a:buChar char="•"/>
            </a:pPr>
            <a:r>
              <a:rPr lang="en-GB" sz="2400" b="1" dirty="0">
                <a:solidFill>
                  <a:schemeClr val="bg1"/>
                </a:solidFill>
              </a:rPr>
              <a:t>Are we achieving good symptom control?</a:t>
            </a:r>
          </a:p>
          <a:p>
            <a:pPr marL="285750" indent="-285750" algn="l">
              <a:buFont typeface="Arial" panose="020B0604020202020204" pitchFamily="34" charset="0"/>
              <a:buChar char="•"/>
            </a:pPr>
            <a:r>
              <a:rPr lang="en-GB" sz="2400" b="1" dirty="0">
                <a:solidFill>
                  <a:schemeClr val="bg1"/>
                </a:solidFill>
              </a:rPr>
              <a:t>Are MAAR charts being written in time? </a:t>
            </a:r>
          </a:p>
          <a:p>
            <a:pPr marL="285750" indent="-285750" algn="l">
              <a:buFont typeface="Arial" panose="020B0604020202020204" pitchFamily="34" charset="0"/>
              <a:buChar char="•"/>
            </a:pPr>
            <a:r>
              <a:rPr lang="en-GB" sz="2400" b="1" dirty="0">
                <a:solidFill>
                  <a:schemeClr val="bg1"/>
                </a:solidFill>
              </a:rPr>
              <a:t>Are we prescribing appropriate medicines/doses/ranges? </a:t>
            </a:r>
          </a:p>
          <a:p>
            <a:pPr marL="285750" indent="-285750" algn="l">
              <a:buFont typeface="Arial" panose="020B0604020202020204" pitchFamily="34" charset="0"/>
              <a:buChar char="•"/>
            </a:pPr>
            <a:r>
              <a:rPr lang="en-GB" sz="2400" b="1" dirty="0">
                <a:solidFill>
                  <a:schemeClr val="bg1"/>
                </a:solidFill>
              </a:rPr>
              <a:t>Are MAAR charts frequently needing to be re-written? </a:t>
            </a:r>
          </a:p>
          <a:p>
            <a:pPr marL="285750" indent="-285750" algn="l">
              <a:buFont typeface="Arial" panose="020B0604020202020204" pitchFamily="34" charset="0"/>
              <a:buChar char="•"/>
            </a:pPr>
            <a:r>
              <a:rPr lang="en-GB" sz="2400" b="1" dirty="0">
                <a:solidFill>
                  <a:schemeClr val="bg1"/>
                </a:solidFill>
              </a:rPr>
              <a:t>Are there training needs? </a:t>
            </a:r>
          </a:p>
          <a:p>
            <a:pPr marL="285750" indent="-285750" algn="l">
              <a:buFont typeface="Arial" panose="020B0604020202020204" pitchFamily="34" charset="0"/>
              <a:buChar char="•"/>
            </a:pPr>
            <a:r>
              <a:rPr lang="en-GB" sz="2400" b="1" dirty="0">
                <a:solidFill>
                  <a:schemeClr val="bg1"/>
                </a:solidFill>
              </a:rPr>
              <a:t>What does our dispensing cost us? </a:t>
            </a:r>
          </a:p>
          <a:p>
            <a:pPr marL="285750" indent="-285750" algn="l">
              <a:buFont typeface="Arial" panose="020B0604020202020204" pitchFamily="34" charset="0"/>
              <a:buChar char="•"/>
            </a:pPr>
            <a:r>
              <a:rPr lang="en-GB" sz="2400" b="1" dirty="0">
                <a:solidFill>
                  <a:schemeClr val="bg1"/>
                </a:solidFill>
              </a:rPr>
              <a:t>Are the drugs being used? </a:t>
            </a:r>
          </a:p>
          <a:p>
            <a:pPr marL="285750" indent="-285750" algn="l">
              <a:buFont typeface="Arial" panose="020B0604020202020204" pitchFamily="34" charset="0"/>
              <a:buChar char="•"/>
            </a:pPr>
            <a:r>
              <a:rPr lang="en-GB" sz="2400" b="1" dirty="0">
                <a:solidFill>
                  <a:schemeClr val="bg1"/>
                </a:solidFill>
              </a:rPr>
              <a:t>How can we improve current practice?</a:t>
            </a:r>
          </a:p>
          <a:p>
            <a:pPr marL="285750" indent="-285750" algn="l">
              <a:buFont typeface="Arial" panose="020B0604020202020204" pitchFamily="34" charset="0"/>
              <a:buChar char="•"/>
            </a:pPr>
            <a:endParaRPr lang="en-GB" dirty="0"/>
          </a:p>
          <a:p>
            <a:pPr marL="285750" indent="-285750" algn="l">
              <a:buFont typeface="Arial" panose="020B0604020202020204" pitchFamily="34" charset="0"/>
              <a:buChar char="•"/>
            </a:pPr>
            <a:endParaRPr lang="en-GB" dirty="0"/>
          </a:p>
        </p:txBody>
      </p:sp>
    </p:spTree>
    <p:extLst>
      <p:ext uri="{BB962C8B-B14F-4D97-AF65-F5344CB8AC3E}">
        <p14:creationId xmlns:p14="http://schemas.microsoft.com/office/powerpoint/2010/main" val="4069981147"/>
      </p:ext>
    </p:extLst>
  </p:cSld>
  <p:clrMapOvr>
    <a:masterClrMapping/>
  </p:clrMapOvr>
</p:sld>
</file>

<file path=ppt/theme/theme1.xml><?xml version="1.0" encoding="utf-8"?>
<a:theme xmlns:a="http://schemas.openxmlformats.org/drawingml/2006/main" name="Custom Design">
  <a:themeElements>
    <a:clrScheme name="StChris CARE 1">
      <a:dk1>
        <a:srgbClr val="1E1E1E"/>
      </a:dk1>
      <a:lt1>
        <a:srgbClr val="FFFFFF"/>
      </a:lt1>
      <a:dk2>
        <a:srgbClr val="1E1E1E"/>
      </a:dk2>
      <a:lt2>
        <a:srgbClr val="F0F0F0"/>
      </a:lt2>
      <a:accent1>
        <a:srgbClr val="FF0000"/>
      </a:accent1>
      <a:accent2>
        <a:srgbClr val="FF9731"/>
      </a:accent2>
      <a:accent3>
        <a:srgbClr val="001175"/>
      </a:accent3>
      <a:accent4>
        <a:srgbClr val="FF9FDD"/>
      </a:accent4>
      <a:accent5>
        <a:srgbClr val="499FD0"/>
      </a:accent5>
      <a:accent6>
        <a:srgbClr val="F0F0F0"/>
      </a:accent6>
      <a:hlink>
        <a:srgbClr val="0011A6"/>
      </a:hlink>
      <a:folHlink>
        <a:srgbClr val="499FD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dirty="0"/>
        </a:defPPr>
      </a:lstStyle>
    </a:txDef>
  </a:objectDefaults>
  <a:extraClrSchemeLst/>
  <a:extLst>
    <a:ext uri="{05A4C25C-085E-4340-85A3-A5531E510DB2}">
      <thm15:themeFamily xmlns:thm15="http://schemas.microsoft.com/office/thememl/2012/main" name="St Christopher's CARE PowerPoint Template  -  Read-Only" id="{E21D1310-702F-7846-B3C4-13CD974D1396}" vid="{C38E983C-26C0-B148-B538-CBD5188E759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Custom Design</Template>
  <TotalTime>4853</TotalTime>
  <Words>1892</Words>
  <Application>Microsoft Office PowerPoint</Application>
  <PresentationFormat>Widescreen</PresentationFormat>
  <Paragraphs>335</Paragraphs>
  <Slides>31</Slides>
  <Notes>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31</vt:i4>
      </vt:variant>
    </vt:vector>
  </HeadingPairs>
  <TitlesOfParts>
    <vt:vector size="37" baseType="lpstr">
      <vt:lpstr>Arial</vt:lpstr>
      <vt:lpstr>Calibri</vt:lpstr>
      <vt:lpstr>Calibri Light</vt:lpstr>
      <vt:lpstr>Wingdings</vt:lpstr>
      <vt:lpstr>Custom Design</vt:lpstr>
      <vt:lpstr>Office Theme</vt:lpstr>
      <vt:lpstr> </vt:lpstr>
      <vt:lpstr>PowerPoint Presentation</vt:lpstr>
      <vt:lpstr>PowerPoint Presentation</vt:lpstr>
      <vt:lpstr>PowerPoint Presentation</vt:lpstr>
      <vt:lpstr>PowerPoint Presentation</vt:lpstr>
      <vt:lpstr>PowerPoint Presentation</vt:lpstr>
      <vt:lpstr>PowerPoint Presentation</vt:lpstr>
      <vt:lpstr>Our steps so far…</vt:lpstr>
      <vt:lpstr>PowerPoint Presentation</vt:lpstr>
      <vt:lpstr>PowerPoint Presentation</vt:lpstr>
      <vt:lpstr>PowerPoint Presentation</vt:lpstr>
      <vt:lpstr>Analgesia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Niall Weir</dc:creator>
  <cp:lastModifiedBy>Dodds, Nigel</cp:lastModifiedBy>
  <cp:revision>99</cp:revision>
  <cp:lastPrinted>2021-09-30T13:50:50Z</cp:lastPrinted>
  <dcterms:created xsi:type="dcterms:W3CDTF">2021-04-17T12:33:51Z</dcterms:created>
  <dcterms:modified xsi:type="dcterms:W3CDTF">2022-02-07T14:35:39Z</dcterms:modified>
</cp:coreProperties>
</file>