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5122" r:id="rId1"/>
  </p:sldMasterIdLst>
  <p:notesMasterIdLst>
    <p:notesMasterId r:id="rId39"/>
  </p:notesMasterIdLst>
  <p:handoutMasterIdLst>
    <p:handoutMasterId r:id="rId40"/>
  </p:handoutMasterIdLst>
  <p:sldIdLst>
    <p:sldId id="466" r:id="rId2"/>
    <p:sldId id="1181" r:id="rId3"/>
    <p:sldId id="1303" r:id="rId4"/>
    <p:sldId id="1182" r:id="rId5"/>
    <p:sldId id="1191" r:id="rId6"/>
    <p:sldId id="1198" r:id="rId7"/>
    <p:sldId id="1199" r:id="rId8"/>
    <p:sldId id="542" r:id="rId9"/>
    <p:sldId id="1200" r:id="rId10"/>
    <p:sldId id="1195" r:id="rId11"/>
    <p:sldId id="1193" r:id="rId12"/>
    <p:sldId id="1192" r:id="rId13"/>
    <p:sldId id="1194" r:id="rId14"/>
    <p:sldId id="1302" r:id="rId15"/>
    <p:sldId id="1185" r:id="rId16"/>
    <p:sldId id="1184" r:id="rId17"/>
    <p:sldId id="268" r:id="rId18"/>
    <p:sldId id="1189" r:id="rId19"/>
    <p:sldId id="1187" r:id="rId20"/>
    <p:sldId id="735" r:id="rId21"/>
    <p:sldId id="1196" r:id="rId22"/>
    <p:sldId id="1201" r:id="rId23"/>
    <p:sldId id="1298" r:id="rId24"/>
    <p:sldId id="1301" r:id="rId25"/>
    <p:sldId id="1299" r:id="rId26"/>
    <p:sldId id="1300" r:id="rId27"/>
    <p:sldId id="1190" r:id="rId28"/>
    <p:sldId id="703" r:id="rId29"/>
    <p:sldId id="657" r:id="rId30"/>
    <p:sldId id="709" r:id="rId31"/>
    <p:sldId id="710" r:id="rId32"/>
    <p:sldId id="724" r:id="rId33"/>
    <p:sldId id="721" r:id="rId34"/>
    <p:sldId id="737" r:id="rId35"/>
    <p:sldId id="718" r:id="rId36"/>
    <p:sldId id="1197" r:id="rId37"/>
    <p:sldId id="1278" r:id="rId3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92B01CA-560A-4592-B61E-3AA4CB061557}">
          <p14:sldIdLst>
            <p14:sldId id="466"/>
            <p14:sldId id="1181"/>
            <p14:sldId id="1303"/>
            <p14:sldId id="1182"/>
          </p14:sldIdLst>
        </p14:section>
        <p14:section name="Shipman History" id="{F24C64D2-A40C-4A68-9A98-6A371AF71038}">
          <p14:sldIdLst>
            <p14:sldId id="1191"/>
            <p14:sldId id="1198"/>
            <p14:sldId id="1199"/>
            <p14:sldId id="542"/>
            <p14:sldId id="1200"/>
          </p14:sldIdLst>
        </p14:section>
        <p14:section name="CDLO Role &amp; Powers" id="{3078B65A-D5E2-4078-92A3-74690ED2AA22}">
          <p14:sldIdLst>
            <p14:sldId id="1195"/>
            <p14:sldId id="1193"/>
            <p14:sldId id="1192"/>
            <p14:sldId id="1194"/>
            <p14:sldId id="1302"/>
            <p14:sldId id="1185"/>
            <p14:sldId id="1184"/>
          </p14:sldIdLst>
        </p14:section>
        <p14:section name="Current Issues &amp; Concerns" id="{4914D3DF-B302-4FE3-8110-785F54DF2A6E}">
          <p14:sldIdLst>
            <p14:sldId id="268"/>
            <p14:sldId id="1189"/>
            <p14:sldId id="1187"/>
            <p14:sldId id="735"/>
            <p14:sldId id="1196"/>
            <p14:sldId id="1201"/>
            <p14:sldId id="1298"/>
            <p14:sldId id="1301"/>
            <p14:sldId id="1299"/>
            <p14:sldId id="1300"/>
          </p14:sldIdLst>
        </p14:section>
        <p14:section name="Case Studies" id="{6BD20B61-B836-44B8-B372-4DD2D8F34ABE}">
          <p14:sldIdLst>
            <p14:sldId id="1190"/>
            <p14:sldId id="703"/>
            <p14:sldId id="657"/>
            <p14:sldId id="709"/>
            <p14:sldId id="710"/>
            <p14:sldId id="724"/>
            <p14:sldId id="721"/>
          </p14:sldIdLst>
        </p14:section>
        <p14:section name="Lessons Learned &amp; Partnerships" id="{EDB3191D-F97A-4E19-9D89-2B5B810458B4}">
          <p14:sldIdLst>
            <p14:sldId id="737"/>
            <p14:sldId id="718"/>
            <p14:sldId id="1197"/>
          </p14:sldIdLst>
        </p14:section>
        <p14:section name="End" id="{C0DA6E7E-F48E-4806-A124-DBB853EDB1E8}">
          <p14:sldIdLst>
            <p14:sldId id="1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E8E"/>
    <a:srgbClr val="A53010"/>
    <a:srgbClr val="FF0000"/>
    <a:srgbClr val="34A853"/>
    <a:srgbClr val="0000FF"/>
    <a:srgbClr val="4285F4"/>
    <a:srgbClr val="FF9900"/>
    <a:srgbClr val="A6A6A6"/>
    <a:srgbClr val="0058A8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91A44-3B73-41E7-AF6D-9DD7B3A17488}" v="6" dt="2022-02-16T00:42:17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5766" autoAdjust="0"/>
  </p:normalViewPr>
  <p:slideViewPr>
    <p:cSldViewPr>
      <p:cViewPr varScale="1">
        <p:scale>
          <a:sx n="93" d="100"/>
          <a:sy n="93" d="100"/>
        </p:scale>
        <p:origin x="706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8977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E3F5A8-A9BA-4F27-99AC-F8769A2F3B04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E8DD3E-6C2B-41DD-818C-DFBFDAB0C8F0}">
      <dgm:prSet phldrT="[Text]"/>
      <dgm:spPr/>
      <dgm:t>
        <a:bodyPr/>
        <a:lstStyle/>
        <a:p>
          <a:r>
            <a:rPr lang="en-US" dirty="0"/>
            <a:t>Diversion,</a:t>
          </a:r>
        </a:p>
        <a:p>
          <a:r>
            <a:rPr lang="en-US" dirty="0"/>
            <a:t>Theft,</a:t>
          </a:r>
        </a:p>
        <a:p>
          <a:r>
            <a:rPr lang="en-US" dirty="0"/>
            <a:t>&amp; Supply</a:t>
          </a:r>
        </a:p>
      </dgm:t>
    </dgm:pt>
    <dgm:pt modelId="{973DED0D-3004-46FE-98BF-AEAFE9FBFD5B}" type="parTrans" cxnId="{F4E78EA5-FF7D-45F7-B78A-24B06DDAB8B8}">
      <dgm:prSet/>
      <dgm:spPr/>
      <dgm:t>
        <a:bodyPr/>
        <a:lstStyle/>
        <a:p>
          <a:endParaRPr lang="en-US"/>
        </a:p>
      </dgm:t>
    </dgm:pt>
    <dgm:pt modelId="{7512E161-44C3-4A71-92FE-E6DFBAC1C23F}" type="sibTrans" cxnId="{F4E78EA5-FF7D-45F7-B78A-24B06DDAB8B8}">
      <dgm:prSet/>
      <dgm:spPr/>
      <dgm:t>
        <a:bodyPr/>
        <a:lstStyle/>
        <a:p>
          <a:endParaRPr lang="en-US"/>
        </a:p>
      </dgm:t>
    </dgm:pt>
    <dgm:pt modelId="{3606E6E3-C36E-4D02-A9EC-68B88478551C}">
      <dgm:prSet phldrT="[Text]"/>
      <dgm:spPr/>
      <dgm:t>
        <a:bodyPr/>
        <a:lstStyle/>
        <a:p>
          <a:r>
            <a:rPr lang="en-US" dirty="0"/>
            <a:t>Opiates</a:t>
          </a:r>
        </a:p>
      </dgm:t>
    </dgm:pt>
    <dgm:pt modelId="{F1BC5976-1730-4AF0-8AE8-61FB24807DBB}" type="parTrans" cxnId="{1F594D2B-8629-4A80-B656-250811D53490}">
      <dgm:prSet/>
      <dgm:spPr/>
      <dgm:t>
        <a:bodyPr/>
        <a:lstStyle/>
        <a:p>
          <a:endParaRPr lang="en-US"/>
        </a:p>
      </dgm:t>
    </dgm:pt>
    <dgm:pt modelId="{0C8FE269-D8F1-4D70-9EF7-0831C0F2148C}" type="sibTrans" cxnId="{1F594D2B-8629-4A80-B656-250811D53490}">
      <dgm:prSet/>
      <dgm:spPr/>
      <dgm:t>
        <a:bodyPr/>
        <a:lstStyle/>
        <a:p>
          <a:endParaRPr lang="en-US"/>
        </a:p>
      </dgm:t>
    </dgm:pt>
    <dgm:pt modelId="{0BA74A71-AF9D-430F-BAD4-0DEA8546D99D}">
      <dgm:prSet phldrT="[Text]"/>
      <dgm:spPr/>
      <dgm:t>
        <a:bodyPr/>
        <a:lstStyle/>
        <a:p>
          <a:r>
            <a:rPr lang="en-US" dirty="0"/>
            <a:t>Gabapentinoids</a:t>
          </a:r>
        </a:p>
      </dgm:t>
    </dgm:pt>
    <dgm:pt modelId="{4D8FD9F0-1F38-4850-A087-98DCA8F6061C}" type="parTrans" cxnId="{DA2C165B-80D0-4152-A06B-392B60216035}">
      <dgm:prSet/>
      <dgm:spPr/>
      <dgm:t>
        <a:bodyPr/>
        <a:lstStyle/>
        <a:p>
          <a:endParaRPr lang="en-US"/>
        </a:p>
      </dgm:t>
    </dgm:pt>
    <dgm:pt modelId="{ED65A9EB-C474-4D28-87E2-22A100FC3C19}" type="sibTrans" cxnId="{DA2C165B-80D0-4152-A06B-392B60216035}">
      <dgm:prSet/>
      <dgm:spPr/>
      <dgm:t>
        <a:bodyPr/>
        <a:lstStyle/>
        <a:p>
          <a:endParaRPr lang="en-US"/>
        </a:p>
      </dgm:t>
    </dgm:pt>
    <dgm:pt modelId="{813DCBF4-1792-44CE-9FD6-F4C4FDC6A4CA}">
      <dgm:prSet phldrT="[Text]"/>
      <dgm:spPr/>
      <dgm:t>
        <a:bodyPr/>
        <a:lstStyle/>
        <a:p>
          <a:r>
            <a:rPr lang="en-US" dirty="0"/>
            <a:t>Antipsychotics/ Some Antidepressants</a:t>
          </a:r>
        </a:p>
      </dgm:t>
    </dgm:pt>
    <dgm:pt modelId="{5D61ED94-1C26-451F-B67E-D7EC5E5E297A}" type="parTrans" cxnId="{967EA655-57ED-44A8-802E-B517D4F6032B}">
      <dgm:prSet/>
      <dgm:spPr/>
      <dgm:t>
        <a:bodyPr/>
        <a:lstStyle/>
        <a:p>
          <a:endParaRPr lang="en-US"/>
        </a:p>
      </dgm:t>
    </dgm:pt>
    <dgm:pt modelId="{8BC78DE3-0AC6-425F-B6DB-AF8A1ABBAE7D}" type="sibTrans" cxnId="{967EA655-57ED-44A8-802E-B517D4F6032B}">
      <dgm:prSet/>
      <dgm:spPr/>
      <dgm:t>
        <a:bodyPr/>
        <a:lstStyle/>
        <a:p>
          <a:endParaRPr lang="en-US"/>
        </a:p>
      </dgm:t>
    </dgm:pt>
    <dgm:pt modelId="{D83D29C0-2B05-4D8A-9930-223FD02A547E}">
      <dgm:prSet phldrT="[Text]"/>
      <dgm:spPr/>
      <dgm:t>
        <a:bodyPr/>
        <a:lstStyle/>
        <a:p>
          <a:r>
            <a:rPr lang="en-US" dirty="0"/>
            <a:t>Hypnotics and Anxiolytics</a:t>
          </a:r>
        </a:p>
      </dgm:t>
    </dgm:pt>
    <dgm:pt modelId="{089DF2FA-EA4E-4D51-9507-8BE4495D2980}" type="parTrans" cxnId="{EC152E53-5BC2-4C53-9D55-1EF406D285A3}">
      <dgm:prSet/>
      <dgm:spPr/>
      <dgm:t>
        <a:bodyPr/>
        <a:lstStyle/>
        <a:p>
          <a:endParaRPr lang="en-US"/>
        </a:p>
      </dgm:t>
    </dgm:pt>
    <dgm:pt modelId="{F6833384-3979-4841-9109-F4225DF4A7C3}" type="sibTrans" cxnId="{EC152E53-5BC2-4C53-9D55-1EF406D285A3}">
      <dgm:prSet/>
      <dgm:spPr/>
      <dgm:t>
        <a:bodyPr/>
        <a:lstStyle/>
        <a:p>
          <a:endParaRPr lang="en-US"/>
        </a:p>
      </dgm:t>
    </dgm:pt>
    <dgm:pt modelId="{406AA75B-FF5E-4B0C-8096-B9C8380D678D}">
      <dgm:prSet phldrT="[Text]"/>
      <dgm:spPr/>
      <dgm:t>
        <a:bodyPr/>
        <a:lstStyle/>
        <a:p>
          <a:r>
            <a:rPr lang="en-US" dirty="0"/>
            <a:t>Illicit Drugs and Alcohol</a:t>
          </a:r>
        </a:p>
      </dgm:t>
    </dgm:pt>
    <dgm:pt modelId="{DD8F3732-D182-4275-942A-8016760609FC}" type="parTrans" cxnId="{1C48D4F0-E738-49E5-BAD0-B18A7687908F}">
      <dgm:prSet/>
      <dgm:spPr/>
      <dgm:t>
        <a:bodyPr/>
        <a:lstStyle/>
        <a:p>
          <a:endParaRPr lang="en-US"/>
        </a:p>
      </dgm:t>
    </dgm:pt>
    <dgm:pt modelId="{5BE71AE3-B40F-47D8-A177-488B3E8BFD6D}" type="sibTrans" cxnId="{1C48D4F0-E738-49E5-BAD0-B18A7687908F}">
      <dgm:prSet/>
      <dgm:spPr/>
      <dgm:t>
        <a:bodyPr/>
        <a:lstStyle/>
        <a:p>
          <a:endParaRPr lang="en-US"/>
        </a:p>
      </dgm:t>
    </dgm:pt>
    <dgm:pt modelId="{D657D134-D8C0-441B-B7D5-498F9A79AACA}" type="pres">
      <dgm:prSet presAssocID="{01E3F5A8-A9BA-4F27-99AC-F8769A2F3B0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8202CF-8CC8-4937-8A55-0AC0DFE39395}" type="pres">
      <dgm:prSet presAssocID="{4FE8DD3E-6C2B-41DD-818C-DFBFDAB0C8F0}" presName="centerShape" presStyleLbl="node0" presStyleIdx="0" presStyleCnt="1"/>
      <dgm:spPr/>
    </dgm:pt>
    <dgm:pt modelId="{C4A02FEC-CDF7-4E49-8118-4D38596CBBD5}" type="pres">
      <dgm:prSet presAssocID="{F1BC5976-1730-4AF0-8AE8-61FB24807DBB}" presName="parTrans" presStyleLbl="bgSibTrans2D1" presStyleIdx="0" presStyleCnt="5"/>
      <dgm:spPr/>
    </dgm:pt>
    <dgm:pt modelId="{4C621969-6CD5-4E5E-8C22-A4025F59FFD5}" type="pres">
      <dgm:prSet presAssocID="{3606E6E3-C36E-4D02-A9EC-68B88478551C}" presName="node" presStyleLbl="node1" presStyleIdx="0" presStyleCnt="5">
        <dgm:presLayoutVars>
          <dgm:bulletEnabled val="1"/>
        </dgm:presLayoutVars>
      </dgm:prSet>
      <dgm:spPr/>
    </dgm:pt>
    <dgm:pt modelId="{0E627CCF-F27B-41C1-B57E-29D5B90BEF07}" type="pres">
      <dgm:prSet presAssocID="{4D8FD9F0-1F38-4850-A087-98DCA8F6061C}" presName="parTrans" presStyleLbl="bgSibTrans2D1" presStyleIdx="1" presStyleCnt="5"/>
      <dgm:spPr/>
    </dgm:pt>
    <dgm:pt modelId="{7669C669-9026-4D03-9E33-DDD1AE2ADB09}" type="pres">
      <dgm:prSet presAssocID="{0BA74A71-AF9D-430F-BAD4-0DEA8546D99D}" presName="node" presStyleLbl="node1" presStyleIdx="1" presStyleCnt="5">
        <dgm:presLayoutVars>
          <dgm:bulletEnabled val="1"/>
        </dgm:presLayoutVars>
      </dgm:prSet>
      <dgm:spPr/>
    </dgm:pt>
    <dgm:pt modelId="{45908478-D87E-4457-ADCA-BBC8859CBB7C}" type="pres">
      <dgm:prSet presAssocID="{5D61ED94-1C26-451F-B67E-D7EC5E5E297A}" presName="parTrans" presStyleLbl="bgSibTrans2D1" presStyleIdx="2" presStyleCnt="5"/>
      <dgm:spPr/>
    </dgm:pt>
    <dgm:pt modelId="{9CC30E70-E123-432A-93B5-CD324C37F263}" type="pres">
      <dgm:prSet presAssocID="{813DCBF4-1792-44CE-9FD6-F4C4FDC6A4CA}" presName="node" presStyleLbl="node1" presStyleIdx="2" presStyleCnt="5">
        <dgm:presLayoutVars>
          <dgm:bulletEnabled val="1"/>
        </dgm:presLayoutVars>
      </dgm:prSet>
      <dgm:spPr/>
    </dgm:pt>
    <dgm:pt modelId="{BE9F6DD3-AD70-4328-9356-D10540BD84E3}" type="pres">
      <dgm:prSet presAssocID="{089DF2FA-EA4E-4D51-9507-8BE4495D2980}" presName="parTrans" presStyleLbl="bgSibTrans2D1" presStyleIdx="3" presStyleCnt="5"/>
      <dgm:spPr/>
    </dgm:pt>
    <dgm:pt modelId="{4F4C229B-92E1-48D6-9973-79A9F64AA984}" type="pres">
      <dgm:prSet presAssocID="{D83D29C0-2B05-4D8A-9930-223FD02A547E}" presName="node" presStyleLbl="node1" presStyleIdx="3" presStyleCnt="5">
        <dgm:presLayoutVars>
          <dgm:bulletEnabled val="1"/>
        </dgm:presLayoutVars>
      </dgm:prSet>
      <dgm:spPr/>
    </dgm:pt>
    <dgm:pt modelId="{685924FB-768C-475B-AA4C-53FBA5B7217B}" type="pres">
      <dgm:prSet presAssocID="{DD8F3732-D182-4275-942A-8016760609FC}" presName="parTrans" presStyleLbl="bgSibTrans2D1" presStyleIdx="4" presStyleCnt="5"/>
      <dgm:spPr/>
    </dgm:pt>
    <dgm:pt modelId="{89D4FB3A-8FCC-4DB3-9BF6-855E9AF08953}" type="pres">
      <dgm:prSet presAssocID="{406AA75B-FF5E-4B0C-8096-B9C8380D678D}" presName="node" presStyleLbl="node1" presStyleIdx="4" presStyleCnt="5">
        <dgm:presLayoutVars>
          <dgm:bulletEnabled val="1"/>
        </dgm:presLayoutVars>
      </dgm:prSet>
      <dgm:spPr/>
    </dgm:pt>
  </dgm:ptLst>
  <dgm:cxnLst>
    <dgm:cxn modelId="{AB75330B-AC8A-4F57-9DD4-2FE22935B6FC}" type="presOf" srcId="{DD8F3732-D182-4275-942A-8016760609FC}" destId="{685924FB-768C-475B-AA4C-53FBA5B7217B}" srcOrd="0" destOrd="0" presId="urn:microsoft.com/office/officeart/2005/8/layout/radial4"/>
    <dgm:cxn modelId="{3305B824-EDF4-4C2B-B9C3-C67585CBE998}" type="presOf" srcId="{4FE8DD3E-6C2B-41DD-818C-DFBFDAB0C8F0}" destId="{9B8202CF-8CC8-4937-8A55-0AC0DFE39395}" srcOrd="0" destOrd="0" presId="urn:microsoft.com/office/officeart/2005/8/layout/radial4"/>
    <dgm:cxn modelId="{E3C33627-1FD5-4C5D-8736-D43F89C16F27}" type="presOf" srcId="{D83D29C0-2B05-4D8A-9930-223FD02A547E}" destId="{4F4C229B-92E1-48D6-9973-79A9F64AA984}" srcOrd="0" destOrd="0" presId="urn:microsoft.com/office/officeart/2005/8/layout/radial4"/>
    <dgm:cxn modelId="{1F594D2B-8629-4A80-B656-250811D53490}" srcId="{4FE8DD3E-6C2B-41DD-818C-DFBFDAB0C8F0}" destId="{3606E6E3-C36E-4D02-A9EC-68B88478551C}" srcOrd="0" destOrd="0" parTransId="{F1BC5976-1730-4AF0-8AE8-61FB24807DBB}" sibTransId="{0C8FE269-D8F1-4D70-9EF7-0831C0F2148C}"/>
    <dgm:cxn modelId="{A61BEC40-0CB0-4F6D-90ED-5DB434DAF29B}" type="presOf" srcId="{4D8FD9F0-1F38-4850-A087-98DCA8F6061C}" destId="{0E627CCF-F27B-41C1-B57E-29D5B90BEF07}" srcOrd="0" destOrd="0" presId="urn:microsoft.com/office/officeart/2005/8/layout/radial4"/>
    <dgm:cxn modelId="{DA2C165B-80D0-4152-A06B-392B60216035}" srcId="{4FE8DD3E-6C2B-41DD-818C-DFBFDAB0C8F0}" destId="{0BA74A71-AF9D-430F-BAD4-0DEA8546D99D}" srcOrd="1" destOrd="0" parTransId="{4D8FD9F0-1F38-4850-A087-98DCA8F6061C}" sibTransId="{ED65A9EB-C474-4D28-87E2-22A100FC3C19}"/>
    <dgm:cxn modelId="{6BEB4B63-0943-48F0-AF49-05EE88FD6E39}" type="presOf" srcId="{0BA74A71-AF9D-430F-BAD4-0DEA8546D99D}" destId="{7669C669-9026-4D03-9E33-DDD1AE2ADB09}" srcOrd="0" destOrd="0" presId="urn:microsoft.com/office/officeart/2005/8/layout/radial4"/>
    <dgm:cxn modelId="{EC152E53-5BC2-4C53-9D55-1EF406D285A3}" srcId="{4FE8DD3E-6C2B-41DD-818C-DFBFDAB0C8F0}" destId="{D83D29C0-2B05-4D8A-9930-223FD02A547E}" srcOrd="3" destOrd="0" parTransId="{089DF2FA-EA4E-4D51-9507-8BE4495D2980}" sibTransId="{F6833384-3979-4841-9109-F4225DF4A7C3}"/>
    <dgm:cxn modelId="{967EA655-57ED-44A8-802E-B517D4F6032B}" srcId="{4FE8DD3E-6C2B-41DD-818C-DFBFDAB0C8F0}" destId="{813DCBF4-1792-44CE-9FD6-F4C4FDC6A4CA}" srcOrd="2" destOrd="0" parTransId="{5D61ED94-1C26-451F-B67E-D7EC5E5E297A}" sibTransId="{8BC78DE3-0AC6-425F-B6DB-AF8A1ABBAE7D}"/>
    <dgm:cxn modelId="{6FE7888D-4EE4-477A-9B7D-AC4885D1894E}" type="presOf" srcId="{F1BC5976-1730-4AF0-8AE8-61FB24807DBB}" destId="{C4A02FEC-CDF7-4E49-8118-4D38596CBBD5}" srcOrd="0" destOrd="0" presId="urn:microsoft.com/office/officeart/2005/8/layout/radial4"/>
    <dgm:cxn modelId="{DCC49095-0824-46A9-AAA0-BD2FA4A4B039}" type="presOf" srcId="{813DCBF4-1792-44CE-9FD6-F4C4FDC6A4CA}" destId="{9CC30E70-E123-432A-93B5-CD324C37F263}" srcOrd="0" destOrd="0" presId="urn:microsoft.com/office/officeart/2005/8/layout/radial4"/>
    <dgm:cxn modelId="{F4E78EA5-FF7D-45F7-B78A-24B06DDAB8B8}" srcId="{01E3F5A8-A9BA-4F27-99AC-F8769A2F3B04}" destId="{4FE8DD3E-6C2B-41DD-818C-DFBFDAB0C8F0}" srcOrd="0" destOrd="0" parTransId="{973DED0D-3004-46FE-98BF-AEAFE9FBFD5B}" sibTransId="{7512E161-44C3-4A71-92FE-E6DFBAC1C23F}"/>
    <dgm:cxn modelId="{803346A7-8A46-44AD-873C-97E8BD998767}" type="presOf" srcId="{3606E6E3-C36E-4D02-A9EC-68B88478551C}" destId="{4C621969-6CD5-4E5E-8C22-A4025F59FFD5}" srcOrd="0" destOrd="0" presId="urn:microsoft.com/office/officeart/2005/8/layout/radial4"/>
    <dgm:cxn modelId="{AF44A0B6-E2E6-4CA0-B0C0-4DD350297754}" type="presOf" srcId="{406AA75B-FF5E-4B0C-8096-B9C8380D678D}" destId="{89D4FB3A-8FCC-4DB3-9BF6-855E9AF08953}" srcOrd="0" destOrd="0" presId="urn:microsoft.com/office/officeart/2005/8/layout/radial4"/>
    <dgm:cxn modelId="{4F03B0CC-789E-4822-B2B5-86AEA2353371}" type="presOf" srcId="{5D61ED94-1C26-451F-B67E-D7EC5E5E297A}" destId="{45908478-D87E-4457-ADCA-BBC8859CBB7C}" srcOrd="0" destOrd="0" presId="urn:microsoft.com/office/officeart/2005/8/layout/radial4"/>
    <dgm:cxn modelId="{89A3C5D2-3956-4521-ACFC-4BB9BCCFC2AC}" type="presOf" srcId="{01E3F5A8-A9BA-4F27-99AC-F8769A2F3B04}" destId="{D657D134-D8C0-441B-B7D5-498F9A79AACA}" srcOrd="0" destOrd="0" presId="urn:microsoft.com/office/officeart/2005/8/layout/radial4"/>
    <dgm:cxn modelId="{14BA6CF0-1C86-4977-B0C1-135B1189636F}" type="presOf" srcId="{089DF2FA-EA4E-4D51-9507-8BE4495D2980}" destId="{BE9F6DD3-AD70-4328-9356-D10540BD84E3}" srcOrd="0" destOrd="0" presId="urn:microsoft.com/office/officeart/2005/8/layout/radial4"/>
    <dgm:cxn modelId="{1C48D4F0-E738-49E5-BAD0-B18A7687908F}" srcId="{4FE8DD3E-6C2B-41DD-818C-DFBFDAB0C8F0}" destId="{406AA75B-FF5E-4B0C-8096-B9C8380D678D}" srcOrd="4" destOrd="0" parTransId="{DD8F3732-D182-4275-942A-8016760609FC}" sibTransId="{5BE71AE3-B40F-47D8-A177-488B3E8BFD6D}"/>
    <dgm:cxn modelId="{FF32F34D-7EC0-4F20-96CC-4BEE4D12071B}" type="presParOf" srcId="{D657D134-D8C0-441B-B7D5-498F9A79AACA}" destId="{9B8202CF-8CC8-4937-8A55-0AC0DFE39395}" srcOrd="0" destOrd="0" presId="urn:microsoft.com/office/officeart/2005/8/layout/radial4"/>
    <dgm:cxn modelId="{94483D9A-7761-4A0D-9D36-C52D8A355275}" type="presParOf" srcId="{D657D134-D8C0-441B-B7D5-498F9A79AACA}" destId="{C4A02FEC-CDF7-4E49-8118-4D38596CBBD5}" srcOrd="1" destOrd="0" presId="urn:microsoft.com/office/officeart/2005/8/layout/radial4"/>
    <dgm:cxn modelId="{D51C269F-6F9A-4EF0-8EA1-ED05858AE40C}" type="presParOf" srcId="{D657D134-D8C0-441B-B7D5-498F9A79AACA}" destId="{4C621969-6CD5-4E5E-8C22-A4025F59FFD5}" srcOrd="2" destOrd="0" presId="urn:microsoft.com/office/officeart/2005/8/layout/radial4"/>
    <dgm:cxn modelId="{916B1444-331A-4BBF-948A-20F5C2DABC88}" type="presParOf" srcId="{D657D134-D8C0-441B-B7D5-498F9A79AACA}" destId="{0E627CCF-F27B-41C1-B57E-29D5B90BEF07}" srcOrd="3" destOrd="0" presId="urn:microsoft.com/office/officeart/2005/8/layout/radial4"/>
    <dgm:cxn modelId="{E365E64B-C953-47D6-9E26-A62CAC5DA85A}" type="presParOf" srcId="{D657D134-D8C0-441B-B7D5-498F9A79AACA}" destId="{7669C669-9026-4D03-9E33-DDD1AE2ADB09}" srcOrd="4" destOrd="0" presId="urn:microsoft.com/office/officeart/2005/8/layout/radial4"/>
    <dgm:cxn modelId="{BB4FC0F1-17B8-4881-AFBE-86A84AE2C431}" type="presParOf" srcId="{D657D134-D8C0-441B-B7D5-498F9A79AACA}" destId="{45908478-D87E-4457-ADCA-BBC8859CBB7C}" srcOrd="5" destOrd="0" presId="urn:microsoft.com/office/officeart/2005/8/layout/radial4"/>
    <dgm:cxn modelId="{5EF104A2-F892-4B91-960D-D75CB6B1FA0A}" type="presParOf" srcId="{D657D134-D8C0-441B-B7D5-498F9A79AACA}" destId="{9CC30E70-E123-432A-93B5-CD324C37F263}" srcOrd="6" destOrd="0" presId="urn:microsoft.com/office/officeart/2005/8/layout/radial4"/>
    <dgm:cxn modelId="{98597954-077C-43AB-85C7-B3718DB52F93}" type="presParOf" srcId="{D657D134-D8C0-441B-B7D5-498F9A79AACA}" destId="{BE9F6DD3-AD70-4328-9356-D10540BD84E3}" srcOrd="7" destOrd="0" presId="urn:microsoft.com/office/officeart/2005/8/layout/radial4"/>
    <dgm:cxn modelId="{3E771B8A-1ED1-402A-BCCA-A8CE0A60A1CA}" type="presParOf" srcId="{D657D134-D8C0-441B-B7D5-498F9A79AACA}" destId="{4F4C229B-92E1-48D6-9973-79A9F64AA984}" srcOrd="8" destOrd="0" presId="urn:microsoft.com/office/officeart/2005/8/layout/radial4"/>
    <dgm:cxn modelId="{FDCC07D3-8674-4B17-9B95-BCEDD8C0F344}" type="presParOf" srcId="{D657D134-D8C0-441B-B7D5-498F9A79AACA}" destId="{685924FB-768C-475B-AA4C-53FBA5B7217B}" srcOrd="9" destOrd="0" presId="urn:microsoft.com/office/officeart/2005/8/layout/radial4"/>
    <dgm:cxn modelId="{64DF9B93-622F-4214-B6DF-7E2286F27E64}" type="presParOf" srcId="{D657D134-D8C0-441B-B7D5-498F9A79AACA}" destId="{89D4FB3A-8FCC-4DB3-9BF6-855E9AF08953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202CF-8CC8-4937-8A55-0AC0DFE39395}">
      <dsp:nvSpPr>
        <dsp:cNvPr id="0" name=""/>
        <dsp:cNvSpPr/>
      </dsp:nvSpPr>
      <dsp:spPr>
        <a:xfrm>
          <a:off x="2973823" y="2660777"/>
          <a:ext cx="1971000" cy="1971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Diversion,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Theft,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&amp; Supply</a:t>
          </a:r>
        </a:p>
      </dsp:txBody>
      <dsp:txXfrm>
        <a:off x="3262469" y="2949423"/>
        <a:ext cx="1393708" cy="1393708"/>
      </dsp:txXfrm>
    </dsp:sp>
    <dsp:sp modelId="{C4A02FEC-CDF7-4E49-8118-4D38596CBBD5}">
      <dsp:nvSpPr>
        <dsp:cNvPr id="0" name=""/>
        <dsp:cNvSpPr/>
      </dsp:nvSpPr>
      <dsp:spPr>
        <a:xfrm rot="10800000">
          <a:off x="1062101" y="3365410"/>
          <a:ext cx="1806577" cy="561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21969-6CD5-4E5E-8C22-A4025F59FFD5}">
      <dsp:nvSpPr>
        <dsp:cNvPr id="0" name=""/>
        <dsp:cNvSpPr/>
      </dsp:nvSpPr>
      <dsp:spPr>
        <a:xfrm>
          <a:off x="125875" y="2897297"/>
          <a:ext cx="1872450" cy="14979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Opiates</a:t>
          </a:r>
        </a:p>
      </dsp:txBody>
      <dsp:txXfrm>
        <a:off x="169749" y="2941171"/>
        <a:ext cx="1784702" cy="1410212"/>
      </dsp:txXfrm>
    </dsp:sp>
    <dsp:sp modelId="{0E627CCF-F27B-41C1-B57E-29D5B90BEF07}">
      <dsp:nvSpPr>
        <dsp:cNvPr id="0" name=""/>
        <dsp:cNvSpPr/>
      </dsp:nvSpPr>
      <dsp:spPr>
        <a:xfrm rot="13500000">
          <a:off x="1646110" y="1955486"/>
          <a:ext cx="1806577" cy="561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9C669-9026-4D03-9E33-DDD1AE2ADB09}">
      <dsp:nvSpPr>
        <dsp:cNvPr id="0" name=""/>
        <dsp:cNvSpPr/>
      </dsp:nvSpPr>
      <dsp:spPr>
        <a:xfrm>
          <a:off x="974452" y="848652"/>
          <a:ext cx="1872450" cy="14979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Gabapentinoids</a:t>
          </a:r>
        </a:p>
      </dsp:txBody>
      <dsp:txXfrm>
        <a:off x="1018326" y="892526"/>
        <a:ext cx="1784702" cy="1410212"/>
      </dsp:txXfrm>
    </dsp:sp>
    <dsp:sp modelId="{45908478-D87E-4457-ADCA-BBC8859CBB7C}">
      <dsp:nvSpPr>
        <dsp:cNvPr id="0" name=""/>
        <dsp:cNvSpPr/>
      </dsp:nvSpPr>
      <dsp:spPr>
        <a:xfrm rot="16200000">
          <a:off x="3056035" y="1371476"/>
          <a:ext cx="1806577" cy="561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30E70-E123-432A-93B5-CD324C37F263}">
      <dsp:nvSpPr>
        <dsp:cNvPr id="0" name=""/>
        <dsp:cNvSpPr/>
      </dsp:nvSpPr>
      <dsp:spPr>
        <a:xfrm>
          <a:off x="3023098" y="75"/>
          <a:ext cx="1872450" cy="14979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Antipsychotics/ Some Antidepressants</a:t>
          </a:r>
        </a:p>
      </dsp:txBody>
      <dsp:txXfrm>
        <a:off x="3066972" y="43949"/>
        <a:ext cx="1784702" cy="1410212"/>
      </dsp:txXfrm>
    </dsp:sp>
    <dsp:sp modelId="{BE9F6DD3-AD70-4328-9356-D10540BD84E3}">
      <dsp:nvSpPr>
        <dsp:cNvPr id="0" name=""/>
        <dsp:cNvSpPr/>
      </dsp:nvSpPr>
      <dsp:spPr>
        <a:xfrm rot="18900000">
          <a:off x="4465959" y="1955486"/>
          <a:ext cx="1806577" cy="561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C229B-92E1-48D6-9973-79A9F64AA984}">
      <dsp:nvSpPr>
        <dsp:cNvPr id="0" name=""/>
        <dsp:cNvSpPr/>
      </dsp:nvSpPr>
      <dsp:spPr>
        <a:xfrm>
          <a:off x="5071744" y="848652"/>
          <a:ext cx="1872450" cy="14979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Hypnotics and Anxiolytics</a:t>
          </a:r>
        </a:p>
      </dsp:txBody>
      <dsp:txXfrm>
        <a:off x="5115618" y="892526"/>
        <a:ext cx="1784702" cy="1410212"/>
      </dsp:txXfrm>
    </dsp:sp>
    <dsp:sp modelId="{685924FB-768C-475B-AA4C-53FBA5B7217B}">
      <dsp:nvSpPr>
        <dsp:cNvPr id="0" name=""/>
        <dsp:cNvSpPr/>
      </dsp:nvSpPr>
      <dsp:spPr>
        <a:xfrm>
          <a:off x="5049969" y="3365410"/>
          <a:ext cx="1806577" cy="561735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4FB3A-8FCC-4DB3-9BF6-855E9AF08953}">
      <dsp:nvSpPr>
        <dsp:cNvPr id="0" name=""/>
        <dsp:cNvSpPr/>
      </dsp:nvSpPr>
      <dsp:spPr>
        <a:xfrm>
          <a:off x="5920321" y="2897297"/>
          <a:ext cx="1872450" cy="149796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Illicit Drugs and Alcohol</a:t>
          </a:r>
        </a:p>
      </dsp:txBody>
      <dsp:txXfrm>
        <a:off x="5964195" y="2941171"/>
        <a:ext cx="1784702" cy="1410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9644AB5-21F1-4693-8B6B-AA079A0651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197133A-5548-429B-8F3A-382AC78C94F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2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94B472-C685-48A2-A892-F27DA830EB86}" type="datetimeFigureOut">
              <a:rPr lang="en-GB">
                <a:latin typeface="Century Gothic" panose="020B0502020202020204" pitchFamily="34" charset="0"/>
              </a:rPr>
              <a:pPr>
                <a:defRPr/>
              </a:pPr>
              <a:t>16/02/2022</a:t>
            </a:fld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2300A11F-C9F6-4A0D-9FCE-B306EF5A4C4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>
                <a:latin typeface="Century Gothic" panose="020B0502020202020204" pitchFamily="34" charset="0"/>
              </a:rPr>
              <a:t>Copyright APTraining2020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BAF336ED-9010-454E-BFDE-2E8E166C530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29750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5AACE0D-0841-4148-A35F-A6B03152319F}" type="slidenum">
              <a:rPr lang="en-GB" altLang="en-US">
                <a:latin typeface="Century Gothic" panose="020B0502020202020204" pitchFamily="34" charset="0"/>
              </a:rPr>
              <a:pPr>
                <a:defRPr/>
              </a:pPr>
              <a:t>‹#›</a:t>
            </a:fld>
            <a:endParaRPr lang="en-GB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E5D5C55-141C-44D1-8834-A7A0B51E4A8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entury Gothic" panose="020B0502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3F20253-42A2-444E-A452-7448DD1EEB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2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entury Gothic" panose="020B0502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D57847F-C131-4BC8-875C-F2F1B7BC83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6B3783B-3CD8-49C4-8191-7BD2D0654C2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7"/>
            <a:ext cx="5435600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FFFA2872-CEB9-415C-817F-69A515EB43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entury Gothic" panose="020B0502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399ABC4-1808-4B6E-A9CA-1A199C8363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29750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18" tIns="45659" rIns="91318" bIns="4565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41048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8582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99539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30284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0662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71851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70923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dirty="0">
              <a:solidFill>
                <a:srgbClr val="0B0C0C"/>
              </a:solidFill>
              <a:effectLst/>
              <a:latin typeface="GDS Transpor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17766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5561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45684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2549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605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25261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5809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64209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E869F7-D0E0-4E90-851E-8D8A7CE63E0A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422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E869F7-D0E0-4E90-851E-8D8A7CE63E0A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175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E869F7-D0E0-4E90-851E-8D8A7CE63E0A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915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E869F7-D0E0-4E90-851E-8D8A7CE63E0A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258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E869F7-D0E0-4E90-851E-8D8A7CE63E0A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390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79395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937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5358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65733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89862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8273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32575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APTraining2020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AFAA0-B709-4C6B-9CA8-3EC229251278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751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2F2F9-7D33-4E8B-8D1E-640F949ADB80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259E8-028F-4CD0-A15B-3B4683410983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1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B9CE-7492-4314-A177-DEEA2E183BDF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4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40304-3D41-4B45-9BF3-8EE8EF3F5EAE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1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F4A73-2442-4F60-9F25-AB50E062B8F7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0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96A9-23C0-4E87-8FA2-3489CCDDFA48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0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C6-940E-400D-803A-5C2320CC5AEA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4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7BAB6-0863-4F77-86F7-A9A2D3806F1A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0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5A8E-A45F-443D-97AF-FADA6FBE23D6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762F-10F2-4718-AA49-8884B784E1C7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2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A6C7-B3FA-4581-A0B6-3FDE01F053BA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9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A8550-435E-4DFA-A243-6DA7516D59E7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B8016C-D26F-4531-8E60-B34922BB527C}"/>
              </a:ext>
            </a:extLst>
          </p:cNvPr>
          <p:cNvSpPr/>
          <p:nvPr userDrawn="1"/>
        </p:nvSpPr>
        <p:spPr>
          <a:xfrm>
            <a:off x="-1" y="0"/>
            <a:ext cx="12204000" cy="6840000"/>
          </a:xfrm>
          <a:prstGeom prst="rect">
            <a:avLst/>
          </a:prstGeom>
          <a:noFill/>
          <a:ln w="98425">
            <a:solidFill>
              <a:srgbClr val="3333FF"/>
            </a:solidFill>
          </a:ln>
          <a:effectLst>
            <a:glow rad="635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968C199-76DA-4FE5-ADF1-8BA72F8BD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34969" r="15870" b="34842"/>
          <a:stretch/>
        </p:blipFill>
        <p:spPr>
          <a:xfrm>
            <a:off x="10708748" y="63198"/>
            <a:ext cx="1445932" cy="6402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3" descr="apcdlo.gif">
            <a:extLst>
              <a:ext uri="{FF2B5EF4-FFF2-40B4-BE49-F238E27FC236}">
                <a16:creationId xmlns:a16="http://schemas.microsoft.com/office/drawing/2014/main" id="{C4587B86-BC62-4DFC-B4AD-14F34D269B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0545584" y="6100241"/>
            <a:ext cx="1606063" cy="687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5">
            <a:extLst>
              <a:ext uri="{FF2B5EF4-FFF2-40B4-BE49-F238E27FC236}">
                <a16:creationId xmlns:a16="http://schemas.microsoft.com/office/drawing/2014/main" id="{CA5E2885-1E8F-477A-A198-3249371C59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" y="6252929"/>
            <a:ext cx="18113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82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  <p:sldLayoutId id="2147485124" r:id="rId2"/>
    <p:sldLayoutId id="2147485125" r:id="rId3"/>
    <p:sldLayoutId id="2147485126" r:id="rId4"/>
    <p:sldLayoutId id="2147485127" r:id="rId5"/>
    <p:sldLayoutId id="2147485128" r:id="rId6"/>
    <p:sldLayoutId id="2147485129" r:id="rId7"/>
    <p:sldLayoutId id="2147485130" r:id="rId8"/>
    <p:sldLayoutId id="2147485131" r:id="rId9"/>
    <p:sldLayoutId id="2147485132" r:id="rId10"/>
    <p:sldLayoutId id="2147485133" r:id="rId11"/>
  </p:sldLayoutIdLst>
  <p:transition spd="slow">
    <p:circl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ptraining.co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.docs.live.net/daab72e23b184aaf/Desktop/APCDLO%20CPD%20Event%202021/The%20shocking%20deaths%20at%20Gosport%20War%20Memorial%20Hospital%20%20-%20BBC%20Newsnight.mp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cdlo.org/contact-your-nearest-cdlo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7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Freeform: Shape 7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4A86016-9CE8-40AC-B433-E4EEA99B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"/>
            <a:ext cx="373934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Appropriate Training &amp; Consultancy Ltd</a:t>
            </a:r>
          </a:p>
        </p:txBody>
      </p:sp>
      <p:sp>
        <p:nvSpPr>
          <p:cNvPr id="5122" name="Content Placeholder 2">
            <a:extLst>
              <a:ext uri="{FF2B5EF4-FFF2-40B4-BE49-F238E27FC236}">
                <a16:creationId xmlns:a16="http://schemas.microsoft.com/office/drawing/2014/main" id="{36EBB860-3FF3-4524-84B9-5D3DB1027FB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2366" y="2194102"/>
            <a:ext cx="3793454" cy="390858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altLang="en-US" sz="2400" b="1" dirty="0"/>
              <a:t>C</a:t>
            </a:r>
            <a:r>
              <a:rPr lang="en-US" altLang="en-US" sz="2400" dirty="0"/>
              <a:t>ontrolled</a:t>
            </a:r>
            <a:r>
              <a:rPr lang="en-US" altLang="en-US" sz="2400" b="1" dirty="0"/>
              <a:t> D</a:t>
            </a:r>
            <a:r>
              <a:rPr lang="en-US" altLang="en-US" sz="2400" dirty="0"/>
              <a:t>rugs</a:t>
            </a:r>
            <a:r>
              <a:rPr lang="en-US" altLang="en-US" sz="2400" b="1" dirty="0"/>
              <a:t> C</a:t>
            </a:r>
            <a:r>
              <a:rPr lang="en-US" altLang="en-US" sz="2400" dirty="0"/>
              <a:t>onference</a:t>
            </a:r>
          </a:p>
          <a:p>
            <a:pPr marL="0"/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/>
              <a:t>C</a:t>
            </a:r>
            <a:r>
              <a:rPr lang="en-US" altLang="en-US" sz="2400" dirty="0"/>
              <a:t>ontrolled</a:t>
            </a:r>
            <a:r>
              <a:rPr lang="en-US" altLang="en-US" sz="2400" b="1" dirty="0"/>
              <a:t> D</a:t>
            </a:r>
            <a:r>
              <a:rPr lang="en-US" altLang="en-US" sz="2400" dirty="0"/>
              <a:t>rugs</a:t>
            </a:r>
            <a:r>
              <a:rPr lang="en-US" altLang="en-US" sz="2400" b="1" dirty="0"/>
              <a:t> A</a:t>
            </a:r>
            <a:r>
              <a:rPr lang="en-US" altLang="en-US" sz="2400" dirty="0"/>
              <a:t>buse</a:t>
            </a:r>
            <a:r>
              <a:rPr lang="en-US" altLang="en-US" sz="2400" b="1" dirty="0"/>
              <a:t> &amp; D</a:t>
            </a:r>
            <a:r>
              <a:rPr lang="en-US" altLang="en-US" sz="2400" dirty="0"/>
              <a:t>iversion</a:t>
            </a:r>
            <a:r>
              <a:rPr lang="en-US" altLang="en-US" sz="2400" b="1" dirty="0"/>
              <a:t> </a:t>
            </a:r>
            <a:r>
              <a:rPr lang="en-US" altLang="en-US" sz="2400" dirty="0"/>
              <a:t>by</a:t>
            </a:r>
            <a:r>
              <a:rPr lang="en-US" altLang="en-US" sz="2400" b="1" dirty="0"/>
              <a:t> H</a:t>
            </a:r>
            <a:r>
              <a:rPr lang="en-US" altLang="en-US" sz="2400" dirty="0"/>
              <a:t>ealthcare</a:t>
            </a:r>
            <a:r>
              <a:rPr lang="en-US" altLang="en-US" sz="2400" b="1" dirty="0"/>
              <a:t> P</a:t>
            </a:r>
            <a:r>
              <a:rPr lang="en-US" altLang="en-US" sz="2400" dirty="0"/>
              <a:t>rofessionals</a:t>
            </a:r>
          </a:p>
          <a:p>
            <a:pPr marL="0"/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/>
              <a:t>A</a:t>
            </a:r>
            <a:r>
              <a:rPr lang="en-US" altLang="en-US" sz="2400" dirty="0"/>
              <a:t>drian</a:t>
            </a:r>
            <a:r>
              <a:rPr lang="en-US" altLang="en-US" sz="2400" b="1" dirty="0"/>
              <a:t> P</a:t>
            </a:r>
            <a:r>
              <a:rPr lang="en-US" altLang="en-US" sz="2400" dirty="0"/>
              <a:t>arsons</a:t>
            </a:r>
            <a:r>
              <a:rPr lang="en-US" altLang="en-US" sz="2400" b="1" dirty="0"/>
              <a:t> – D</a:t>
            </a:r>
            <a:r>
              <a:rPr lang="en-US" altLang="en-US" sz="2400" dirty="0"/>
              <a:t>irector</a:t>
            </a:r>
          </a:p>
          <a:p>
            <a:pPr marL="0" indent="0">
              <a:buNone/>
            </a:pPr>
            <a:r>
              <a:rPr lang="en-US" altLang="en-US" sz="2400" dirty="0">
                <a:hlinkClick r:id="rId3"/>
              </a:rPr>
              <a:t>info@aptraining.co.uk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07583 154577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4BC5E01-5774-441A-8CBE-E2F2947E3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2408666"/>
            <a:ext cx="6155141" cy="27236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965402-C109-4102-918A-5A3D058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7D78B-FF32-45D8-8B4F-0E84586D0988}"/>
              </a:ext>
            </a:extLst>
          </p:cNvPr>
          <p:cNvSpPr/>
          <p:nvPr/>
        </p:nvSpPr>
        <p:spPr>
          <a:xfrm>
            <a:off x="10360002" y="59467"/>
            <a:ext cx="1800225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2C7D-3B72-4CAE-86CB-82B1290B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14" y="241145"/>
            <a:ext cx="9839526" cy="1325563"/>
          </a:xfrm>
        </p:spPr>
        <p:txBody>
          <a:bodyPr/>
          <a:lstStyle/>
          <a:p>
            <a:r>
              <a:rPr lang="en-GB" dirty="0"/>
              <a:t>Patient Medication – Plea from your CDLO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8B5B5-0E10-482C-8A25-551C4F281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C448DE-21FE-4081-91B3-650B3B6AE08F}"/>
              </a:ext>
            </a:extLst>
          </p:cNvPr>
          <p:cNvSpPr txBox="1">
            <a:spLocks/>
          </p:cNvSpPr>
          <p:nvPr/>
        </p:nvSpPr>
        <p:spPr>
          <a:xfrm>
            <a:off x="695325" y="1628775"/>
            <a:ext cx="7207290" cy="445270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Patient Meds following Life Extinct in community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dirty="0"/>
              <a:t>If Police do not attend – would you be comfortable knowing it’s left there?????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dirty="0"/>
              <a:t>All medication in Life Extinct cases BELONG TO THE CORONER – Look after it.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‘Ideally’ if body goes to the hospital mortuary - PLEASE ‘suggest’ the meds go too!</a:t>
            </a:r>
          </a:p>
          <a:p>
            <a:pPr marL="0" indent="0"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Or</a:t>
            </a:r>
          </a:p>
          <a:p>
            <a:pPr marL="0" indent="0">
              <a:spcBef>
                <a:spcPts val="0"/>
              </a:spcBef>
              <a:buNone/>
            </a:pPr>
            <a:endParaRPr lang="en-GB" sz="1200" dirty="0"/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Phone a CDLO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071DD-53B5-46F9-97E6-EBC379CFC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70" y="1628775"/>
            <a:ext cx="3571424" cy="32404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222DA4-9366-4B5D-932E-44E93156AAD7}"/>
              </a:ext>
            </a:extLst>
          </p:cNvPr>
          <p:cNvSpPr/>
          <p:nvPr/>
        </p:nvSpPr>
        <p:spPr>
          <a:xfrm>
            <a:off x="7948775" y="4869180"/>
            <a:ext cx="4065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latin typeface="+mn-lt"/>
              </a:rPr>
              <a:t>Please never knowingly allow Patient Meds to remain </a:t>
            </a:r>
          </a:p>
          <a:p>
            <a:pPr algn="ctr"/>
            <a:r>
              <a:rPr lang="en-GB" sz="2400" b="0" dirty="0">
                <a:latin typeface="+mn-lt"/>
              </a:rPr>
              <a:t>with the family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01E106-012C-44BC-9FE8-AA706300E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49"/>
          <a:stretch/>
        </p:blipFill>
        <p:spPr>
          <a:xfrm rot="718979">
            <a:off x="2973632" y="5354134"/>
            <a:ext cx="1337310" cy="127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0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0B00D-02C6-463C-B366-5079CB02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dirty="0"/>
              <a:t>CDLO Powers &amp; Policy</a:t>
            </a:r>
            <a:endParaRPr lang="en-US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7AAE598-4F44-48D9-8C5E-BF6920423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35" y="1841677"/>
            <a:ext cx="6963687" cy="41191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2pPr>
            <a:lvl3pPr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3pPr>
            <a:lvl4pPr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4pPr>
            <a:lvl5pPr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b="0" dirty="0">
                <a:solidFill>
                  <a:schemeClr val="tx1"/>
                </a:solidFill>
                <a:latin typeface="+mn-lt"/>
                <a:ea typeface="+mn-ea"/>
              </a:rPr>
              <a:t>Police Officers predominantly use their powers under The Misuse of Drugs Act 1971….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altLang="en-US" sz="12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b="0" dirty="0">
                <a:solidFill>
                  <a:schemeClr val="tx1"/>
                </a:solidFill>
                <a:latin typeface="+mn-lt"/>
                <a:ea typeface="+mn-ea"/>
              </a:rPr>
              <a:t>but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altLang="en-US" sz="12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b="0" dirty="0">
                <a:solidFill>
                  <a:schemeClr val="tx1"/>
                </a:solidFill>
                <a:latin typeface="+mn-lt"/>
                <a:ea typeface="+mn-ea"/>
              </a:rPr>
              <a:t>….Powers under The Health Act 2006 &amp; the Supervision and Management of Controlled Drugs Regulations have far wider ranging powers.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altLang="en-US" sz="12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b="0" dirty="0">
                <a:solidFill>
                  <a:schemeClr val="tx1"/>
                </a:solidFill>
                <a:latin typeface="+mn-lt"/>
                <a:ea typeface="+mn-ea"/>
              </a:rPr>
              <a:t>Police Civilian Employees must be </a:t>
            </a:r>
            <a:r>
              <a:rPr lang="en-US" altLang="en-US" sz="2800" b="0" dirty="0" err="1">
                <a:solidFill>
                  <a:schemeClr val="tx1"/>
                </a:solidFill>
                <a:latin typeface="+mn-lt"/>
                <a:ea typeface="+mn-ea"/>
              </a:rPr>
              <a:t>Authorised</a:t>
            </a:r>
            <a:r>
              <a:rPr lang="en-US" altLang="en-US" sz="2800" b="0" dirty="0">
                <a:solidFill>
                  <a:schemeClr val="tx1"/>
                </a:solidFill>
                <a:latin typeface="+mn-lt"/>
                <a:ea typeface="+mn-ea"/>
              </a:rPr>
              <a:t> by NHS England and issued with a Power of Inspection Card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888D7-4850-4B03-8D0E-22575C58C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7" r="20498"/>
          <a:stretch/>
        </p:blipFill>
        <p:spPr>
          <a:xfrm>
            <a:off x="7675657" y="2093976"/>
            <a:ext cx="4181063" cy="4096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955F4-01E2-4A50-BE0A-A3D5D015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78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6514-AAEB-4C56-8A10-9085B177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So, where can a CDLO Inspect?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10806-68CF-4FAD-8D79-D8860E14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1E20A4-3B79-4657-89C7-D061AC93AA1D}"/>
              </a:ext>
            </a:extLst>
          </p:cNvPr>
          <p:cNvSpPr>
            <a:spLocks noGrp="1"/>
          </p:cNvSpPr>
          <p:nvPr/>
        </p:nvSpPr>
        <p:spPr>
          <a:xfrm>
            <a:off x="695325" y="1988820"/>
            <a:ext cx="4062637" cy="3429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Retail Pharmacies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In-patient pharmacies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Hospital wards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Theatres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Hospices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Care homes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Nursing homes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sz="2800" b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59513D-DC74-4FCE-80EE-720F3553D2DD}"/>
              </a:ext>
            </a:extLst>
          </p:cNvPr>
          <p:cNvSpPr>
            <a:spLocks noGrp="1"/>
          </p:cNvSpPr>
          <p:nvPr/>
        </p:nvSpPr>
        <p:spPr>
          <a:xfrm>
            <a:off x="5015865" y="1988820"/>
            <a:ext cx="4062637" cy="3429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Ambulance Stations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Prisons, immigration removal centres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Custody suites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Ports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Slimming clinics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sz="2800" b="0" dirty="0"/>
              <a:t>Vets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sz="2800" b="0" dirty="0"/>
          </a:p>
        </p:txBody>
      </p:sp>
      <p:pic>
        <p:nvPicPr>
          <p:cNvPr id="7" name="Picture 11" descr="RecordKeeping.jpg">
            <a:extLst>
              <a:ext uri="{FF2B5EF4-FFF2-40B4-BE49-F238E27FC236}">
                <a16:creationId xmlns:a16="http://schemas.microsoft.com/office/drawing/2014/main" id="{A13466DC-7F34-4992-A5D0-D7C901F2A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17" y="2409958"/>
            <a:ext cx="3025224" cy="268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2AB54147-4B48-4CF0-96F5-58A8C1712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455" y="2540749"/>
            <a:ext cx="2736000" cy="1754326"/>
          </a:xfrm>
          <a:prstGeom prst="rect">
            <a:avLst/>
          </a:prstGeom>
          <a:gradFill flip="none" rotWithShape="1">
            <a:gsLst>
              <a:gs pos="0">
                <a:srgbClr val="4285F4">
                  <a:tint val="66000"/>
                  <a:satMod val="160000"/>
                </a:srgbClr>
              </a:gs>
              <a:gs pos="50000">
                <a:srgbClr val="4285F4">
                  <a:tint val="44500"/>
                  <a:satMod val="160000"/>
                </a:srgbClr>
              </a:gs>
              <a:gs pos="100000">
                <a:srgbClr val="4285F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400" b="1" dirty="0">
              <a:latin typeface="Courier" charset="0"/>
            </a:endParaRPr>
          </a:p>
          <a:p>
            <a:pPr algn="ctr" eaLnBrk="1" hangingPunct="1"/>
            <a:r>
              <a:rPr lang="en-US" altLang="en-US" sz="4000" b="1" dirty="0">
                <a:latin typeface="Courier" charset="0"/>
              </a:rPr>
              <a:t>RECORD</a:t>
            </a:r>
          </a:p>
          <a:p>
            <a:pPr algn="ctr" eaLnBrk="1" hangingPunct="1"/>
            <a:r>
              <a:rPr lang="en-US" altLang="en-US" sz="4000" b="1" dirty="0">
                <a:latin typeface="Courier" charset="0"/>
              </a:rPr>
              <a:t> KEEPING</a:t>
            </a:r>
          </a:p>
          <a:p>
            <a:pPr algn="ctr" eaLnBrk="1" hangingPunct="1"/>
            <a:endParaRPr lang="en-US" altLang="en-US" sz="1200" b="1" dirty="0"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5E75-CF66-4F4E-837D-111A6229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15" y="188595"/>
            <a:ext cx="4320540" cy="903605"/>
          </a:xfrm>
        </p:spPr>
        <p:txBody>
          <a:bodyPr/>
          <a:lstStyle/>
          <a:p>
            <a:r>
              <a:rPr lang="en-US" altLang="en-US" dirty="0"/>
              <a:t>CDLO Partners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382CF-2563-4D47-BDAE-3896324B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41336-3BF0-4C72-9811-176C9F147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3770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2pPr>
            <a:lvl3pPr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3pPr>
            <a:lvl4pPr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4pPr>
            <a:lvl5pPr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FFCC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  <a:cs typeface="Arial" charset="0"/>
              </a:rPr>
              <a:t> </a:t>
            </a:r>
            <a:endParaRPr lang="en-US" altLang="en-US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6" name="Picture 7" descr="ANd9GcRXeRhjQXc1wutmFxET-if0ihYOed6c_9d3ISDvhvsJJVDV06bwTjV6kJI">
            <a:extLst>
              <a:ext uri="{FF2B5EF4-FFF2-40B4-BE49-F238E27FC236}">
                <a16:creationId xmlns:a16="http://schemas.microsoft.com/office/drawing/2014/main" id="{AE914282-8EB4-4EB6-8BD6-77BA0A4A3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628775"/>
            <a:ext cx="17287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Nd9GcQt2zec6tnM4bF3wVp1UsqGVrCsaZ1xPT8ug34MJTF3OIQMjq2-fDwEQvU">
            <a:extLst>
              <a:ext uri="{FF2B5EF4-FFF2-40B4-BE49-F238E27FC236}">
                <a16:creationId xmlns:a16="http://schemas.microsoft.com/office/drawing/2014/main" id="{209E21F6-1D52-44E8-8DBD-9CDA0DAFC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95" y="2348865"/>
            <a:ext cx="12096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Nd9GcR_RueQeMn49UWHRwjpKRqQXwgH0tA_T2LIoy_R8zYvUjQBbEbVtNtpy8c">
            <a:extLst>
              <a:ext uri="{FF2B5EF4-FFF2-40B4-BE49-F238E27FC236}">
                <a16:creationId xmlns:a16="http://schemas.microsoft.com/office/drawing/2014/main" id="{67695803-D10D-49E1-949D-C844948E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8" y="3307556"/>
            <a:ext cx="17287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ANd9GcRyDVBvdiFGpFITCMpYcHxGPXD-UodA-1XUB0R9f4DYNaeRH_feE7LiCbc">
            <a:extLst>
              <a:ext uri="{FF2B5EF4-FFF2-40B4-BE49-F238E27FC236}">
                <a16:creationId xmlns:a16="http://schemas.microsoft.com/office/drawing/2014/main" id="{D8CF6055-A5C8-4066-987B-DFB9C0BE9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95" y="5949315"/>
            <a:ext cx="10382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" descr="ANd9GcQ0Q0HBM9urgQ_7WnhJeFLnus6yvmngiSQwDQU5JSEXBYGQsL-qyZCESqg">
            <a:extLst>
              <a:ext uri="{FF2B5EF4-FFF2-40B4-BE49-F238E27FC236}">
                <a16:creationId xmlns:a16="http://schemas.microsoft.com/office/drawing/2014/main" id="{E663F4A8-77B4-472F-87DF-53D2F0D2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960" y="4458382"/>
            <a:ext cx="1584325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ANd9GcSPhMFT0YThd2kzGoN5wo5vxiySmyOY-aN_rdjamYNIERNZGjkn4sXPhgE">
            <a:extLst>
              <a:ext uri="{FF2B5EF4-FFF2-40B4-BE49-F238E27FC236}">
                <a16:creationId xmlns:a16="http://schemas.microsoft.com/office/drawing/2014/main" id="{1D3D31C0-660D-4E69-A090-882626BC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5" y="5229225"/>
            <a:ext cx="324008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3844AD-9BFC-426F-B78D-C0A8B0B993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258" r="5056"/>
          <a:stretch/>
        </p:blipFill>
        <p:spPr>
          <a:xfrm>
            <a:off x="3215640" y="3429000"/>
            <a:ext cx="1393089" cy="17054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E63CE-1F69-43AE-9141-A77B5A6BDD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6689" y="2585313"/>
            <a:ext cx="2960914" cy="1104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E00D71-E265-486A-9AC6-F5C329BE59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188" b="13855"/>
          <a:stretch/>
        </p:blipFill>
        <p:spPr>
          <a:xfrm>
            <a:off x="3935730" y="908685"/>
            <a:ext cx="2380104" cy="1295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32F58B-F95F-4E59-89A8-BE4F92C8AE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280" y="1268730"/>
            <a:ext cx="2146406" cy="17113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A7AA18-430A-47E3-8C69-156378EA2F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9968" y="3920446"/>
            <a:ext cx="1671636" cy="6810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ECEBA3-C077-4883-9A65-13653C4C8A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8445" y="2839886"/>
            <a:ext cx="3604374" cy="1699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A8790A-8233-4517-AAEB-9825919E4D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6885" y="4773382"/>
            <a:ext cx="2214811" cy="10900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509BEF-1902-484C-A219-35050B0E38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5820" y="4869180"/>
            <a:ext cx="1440180" cy="14401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5265D4-C52E-485E-8577-829DD88187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0" y="188595"/>
            <a:ext cx="2137410" cy="11969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F80A4A-F066-49A8-BA38-C2C6A4B895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56495" y="1268730"/>
            <a:ext cx="1777365" cy="9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7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64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8016A-5567-4008-AB8D-45B7024F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71" y="908684"/>
            <a:ext cx="2337980" cy="216027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wrap="none" lIns="0" tIns="45720" rIns="0" bIns="45720" rtlCol="0" anchor="ctr">
            <a:normAutofit/>
          </a:bodyPr>
          <a:lstStyle/>
          <a:p>
            <a:pPr algn="ctr">
              <a:lnSpc>
                <a:spcPct val="0"/>
              </a:lnSpc>
            </a:pPr>
            <a:br>
              <a:rPr lang="en-US" sz="2400" kern="12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kern="1200" dirty="0">
                <a:solidFill>
                  <a:srgbClr val="FFFFFF"/>
                </a:solidFill>
              </a:rPr>
              <a:t>www.apcdlo.org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BF00C-32AA-4FE6-A0D7-154EC392B83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98" t="893" r="24551" b="-895"/>
          <a:stretch/>
        </p:blipFill>
        <p:spPr>
          <a:xfrm>
            <a:off x="2637879" y="908685"/>
            <a:ext cx="4680000" cy="4536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E9BCD-0AD2-46FA-955E-83AC572194EA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r="12691" b="-2"/>
          <a:stretch/>
        </p:blipFill>
        <p:spPr>
          <a:xfrm>
            <a:off x="7405552" y="908685"/>
            <a:ext cx="4680000" cy="45326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13FA4-3AE3-492E-9D9D-5D8ABE4A3098}"/>
              </a:ext>
            </a:extLst>
          </p:cNvPr>
          <p:cNvSpPr txBox="1"/>
          <p:nvPr/>
        </p:nvSpPr>
        <p:spPr>
          <a:xfrm>
            <a:off x="2495550" y="5589270"/>
            <a:ext cx="9361170" cy="1080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Annual CPD Event – 29</a:t>
            </a:r>
            <a:r>
              <a:rPr lang="en-US" sz="2800" baseline="30000" dirty="0"/>
              <a:t>th</a:t>
            </a:r>
            <a:r>
              <a:rPr lang="en-US" sz="2800" dirty="0"/>
              <a:t>/30</a:t>
            </a:r>
            <a:r>
              <a:rPr lang="en-US" sz="2800" baseline="30000" dirty="0"/>
              <a:t>th</a:t>
            </a:r>
            <a:r>
              <a:rPr lang="en-US" sz="2800" dirty="0"/>
              <a:t> September – Stratford upon Avon All Health Partners Welcome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FB9C0-DF43-4F16-A7F8-C349EE33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4978" y="6356350"/>
            <a:ext cx="1468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0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DEAA-1374-451D-80AB-ACE1CB7A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5486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CDLO Role in Concerns &amp; Thefts by Healthcare Professionals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88AF6-C119-4DF9-AF39-7393C3ADF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694091"/>
            <a:ext cx="5760720" cy="4320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CDLO’s roles differ across the UK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dirty="0"/>
              <a:t>Roles determined by what his/her chief officers want them to do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dirty="0"/>
              <a:t>Some investigate, arrest and process the professional right through to court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dirty="0"/>
              <a:t>Others will act as a go-between between police investigating officers and regulatory authorities or trusts.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6B516-8A7B-4C68-9312-3913320A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80865-0E4A-418E-8DF2-2CE1CCBD9756}"/>
              </a:ext>
            </a:extLst>
          </p:cNvPr>
          <p:cNvSpPr txBox="1"/>
          <p:nvPr/>
        </p:nvSpPr>
        <p:spPr>
          <a:xfrm>
            <a:off x="6096000" y="1191716"/>
            <a:ext cx="6214730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DO</a:t>
            </a:r>
          </a:p>
          <a:p>
            <a:r>
              <a:rPr lang="en-GB" sz="2400" dirty="0"/>
              <a:t>Report suspicions to your LSMS contact</a:t>
            </a:r>
          </a:p>
          <a:p>
            <a:r>
              <a:rPr lang="en-GB" sz="2400" dirty="0"/>
              <a:t>Keep accurate records</a:t>
            </a:r>
          </a:p>
          <a:p>
            <a:r>
              <a:rPr lang="en-GB" sz="2400" dirty="0"/>
              <a:t>Keep a record of susp documents or events</a:t>
            </a:r>
          </a:p>
          <a:p>
            <a:r>
              <a:rPr lang="en-GB" sz="2400" dirty="0"/>
              <a:t>Retain any CCTV or booking in/out records</a:t>
            </a:r>
          </a:p>
          <a:p>
            <a:r>
              <a:rPr lang="en-GB" sz="2400" dirty="0"/>
              <a:t>Consider access pass removal / denial</a:t>
            </a:r>
          </a:p>
          <a:p>
            <a:endParaRPr lang="en-GB" sz="1100" dirty="0"/>
          </a:p>
          <a:p>
            <a:r>
              <a:rPr lang="en-GB" sz="2400" b="1" dirty="0">
                <a:solidFill>
                  <a:srgbClr val="FF0000"/>
                </a:solidFill>
              </a:rPr>
              <a:t>DON’T</a:t>
            </a:r>
          </a:p>
          <a:p>
            <a:r>
              <a:rPr lang="en-GB" sz="2400" dirty="0"/>
              <a:t>Confront the suspect initially </a:t>
            </a:r>
            <a:r>
              <a:rPr lang="en-GB" sz="2000" dirty="0"/>
              <a:t>(Unless Risk to Life)</a:t>
            </a:r>
            <a:endParaRPr lang="en-GB" sz="2400" dirty="0"/>
          </a:p>
          <a:p>
            <a:r>
              <a:rPr lang="en-GB" sz="2400" dirty="0"/>
              <a:t>Discuss your suspicions amongst colleagues</a:t>
            </a:r>
          </a:p>
          <a:p>
            <a:r>
              <a:rPr lang="en-GB" sz="2400" dirty="0"/>
              <a:t>Investigate the allegations yourself</a:t>
            </a:r>
          </a:p>
          <a:p>
            <a:r>
              <a:rPr lang="en-GB" sz="2400" dirty="0"/>
              <a:t>Ignore your suspicions or gut feelings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D6E44-2649-41D6-A447-119A5889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960" y="5514839"/>
            <a:ext cx="3240405" cy="12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8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58B4-1E73-4E58-AF0E-BEEF293A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88595"/>
            <a:ext cx="10515600" cy="1080135"/>
          </a:xfrm>
        </p:spPr>
        <p:txBody>
          <a:bodyPr/>
          <a:lstStyle/>
          <a:p>
            <a:r>
              <a:rPr lang="en-GB" dirty="0"/>
              <a:t>Identification and Warning Signs in Staff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25BAE-69F0-4605-8369-D7A0BDEF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D80FA8F-5639-48C2-8AAB-71B5FD355850}"/>
              </a:ext>
            </a:extLst>
          </p:cNvPr>
          <p:cNvSpPr txBox="1">
            <a:spLocks noChangeArrowheads="1"/>
          </p:cNvSpPr>
          <p:nvPr/>
        </p:nvSpPr>
        <p:spPr bwMode="auto">
          <a:xfrm rot="21317322">
            <a:off x="6467969" y="2877899"/>
            <a:ext cx="4133850" cy="4603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False Representation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64D62FD-A916-4DDF-9F5F-93D9345B5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779" y="6293192"/>
            <a:ext cx="3291006" cy="461665"/>
          </a:xfrm>
          <a:prstGeom prst="rect">
            <a:avLst/>
          </a:prstGeom>
          <a:noFill/>
          <a:ln w="571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Unexplained Wealth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9D3DA81-56C2-414F-8A42-9E57F980227C}"/>
              </a:ext>
            </a:extLst>
          </p:cNvPr>
          <p:cNvSpPr txBox="1">
            <a:spLocks noChangeArrowheads="1"/>
          </p:cNvSpPr>
          <p:nvPr/>
        </p:nvSpPr>
        <p:spPr bwMode="auto">
          <a:xfrm rot="983565">
            <a:off x="4663995" y="1653634"/>
            <a:ext cx="2794000" cy="460375"/>
          </a:xfrm>
          <a:prstGeom prst="rect">
            <a:avLst/>
          </a:prstGeom>
          <a:noFill/>
          <a:ln w="57150">
            <a:solidFill>
              <a:srgbClr val="9933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Corruption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F3A4209-CC8D-46B1-B4F4-8F59AC1671D2}"/>
              </a:ext>
            </a:extLst>
          </p:cNvPr>
          <p:cNvSpPr txBox="1">
            <a:spLocks noChangeArrowheads="1"/>
          </p:cNvSpPr>
          <p:nvPr/>
        </p:nvSpPr>
        <p:spPr bwMode="auto">
          <a:xfrm rot="19500773">
            <a:off x="712206" y="2554907"/>
            <a:ext cx="2145811" cy="460375"/>
          </a:xfrm>
          <a:prstGeom prst="rect">
            <a:avLst/>
          </a:prstGeom>
          <a:noFill/>
          <a:ln w="5715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Dishonesty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7B77011-E1E0-40F7-B223-5308E8233F31}"/>
              </a:ext>
            </a:extLst>
          </p:cNvPr>
          <p:cNvSpPr txBox="1">
            <a:spLocks noChangeArrowheads="1"/>
          </p:cNvSpPr>
          <p:nvPr/>
        </p:nvSpPr>
        <p:spPr bwMode="auto">
          <a:xfrm rot="762078">
            <a:off x="7522793" y="1818094"/>
            <a:ext cx="4359480" cy="46166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Bribing or coercing others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C235B22-37B6-4FDE-B07E-3502B43A9863}"/>
              </a:ext>
            </a:extLst>
          </p:cNvPr>
          <p:cNvSpPr txBox="1">
            <a:spLocks noChangeArrowheads="1"/>
          </p:cNvSpPr>
          <p:nvPr/>
        </p:nvSpPr>
        <p:spPr bwMode="auto">
          <a:xfrm rot="574038">
            <a:off x="2793949" y="2900885"/>
            <a:ext cx="3276600" cy="460375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Failing to Disclose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B0457F57-CEC3-44A2-9C33-3B58FBD0AE7E}"/>
              </a:ext>
            </a:extLst>
          </p:cNvPr>
          <p:cNvSpPr txBox="1">
            <a:spLocks noChangeArrowheads="1"/>
          </p:cNvSpPr>
          <p:nvPr/>
        </p:nvSpPr>
        <p:spPr bwMode="auto">
          <a:xfrm rot="20899479">
            <a:off x="102866" y="1491259"/>
            <a:ext cx="3553038" cy="461665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Abusing their Position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05F9D40A-670E-4842-B40A-A32DF5E4DDFB}"/>
              </a:ext>
            </a:extLst>
          </p:cNvPr>
          <p:cNvSpPr txBox="1">
            <a:spLocks noChangeArrowheads="1"/>
          </p:cNvSpPr>
          <p:nvPr/>
        </p:nvSpPr>
        <p:spPr bwMode="auto">
          <a:xfrm rot="21386769">
            <a:off x="6496373" y="4248346"/>
            <a:ext cx="4133850" cy="830997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Leaving with bags / last to leave locker room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46D896B-6A76-44C8-82CF-C4D88067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315" y="5185157"/>
            <a:ext cx="3501896" cy="830997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Suspicious activity / Unusual behaviour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8E087670-1F69-4C20-938F-39C59A383B15}"/>
              </a:ext>
            </a:extLst>
          </p:cNvPr>
          <p:cNvSpPr txBox="1">
            <a:spLocks noChangeArrowheads="1"/>
          </p:cNvSpPr>
          <p:nvPr/>
        </p:nvSpPr>
        <p:spPr bwMode="auto">
          <a:xfrm rot="21294198">
            <a:off x="345985" y="4295688"/>
            <a:ext cx="4897969" cy="461665"/>
          </a:xfrm>
          <a:prstGeom prst="rect">
            <a:avLst/>
          </a:prstGeom>
          <a:noFill/>
          <a:ln w="57150">
            <a:solidFill>
              <a:srgbClr val="34A85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Unexplained visitors to work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D7B2390-1EA1-464A-88FA-FB8EBF521634}"/>
              </a:ext>
            </a:extLst>
          </p:cNvPr>
          <p:cNvSpPr txBox="1">
            <a:spLocks noChangeArrowheads="1"/>
          </p:cNvSpPr>
          <p:nvPr/>
        </p:nvSpPr>
        <p:spPr bwMode="auto">
          <a:xfrm rot="790556">
            <a:off x="318712" y="5649426"/>
            <a:ext cx="5256029" cy="4616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Changes in personal hygiene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7330AA5C-7874-406A-BD05-D49D26E1140B}"/>
              </a:ext>
            </a:extLst>
          </p:cNvPr>
          <p:cNvSpPr txBox="1">
            <a:spLocks noChangeArrowheads="1"/>
          </p:cNvSpPr>
          <p:nvPr/>
        </p:nvSpPr>
        <p:spPr bwMode="auto">
          <a:xfrm rot="20329899">
            <a:off x="3583631" y="4895919"/>
            <a:ext cx="2228225" cy="460375"/>
          </a:xfrm>
          <a:prstGeom prst="rect">
            <a:avLst/>
          </a:prstGeom>
          <a:noFill/>
          <a:ln w="57150">
            <a:solidFill>
              <a:srgbClr val="A5301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Lateness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6AE568C0-92ED-47E0-A456-62C58522F86A}"/>
              </a:ext>
            </a:extLst>
          </p:cNvPr>
          <p:cNvSpPr/>
          <p:nvPr/>
        </p:nvSpPr>
        <p:spPr>
          <a:xfrm>
            <a:off x="-2144483" y="3429000"/>
            <a:ext cx="164880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895AD5BF-F864-4BE3-B75B-D826C1047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075" y="5271953"/>
            <a:ext cx="3172238" cy="830997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Coming in to work whilst off sick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22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423BCCF-95BF-44CC-B334-6738FF166F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451176"/>
              </p:ext>
            </p:extLst>
          </p:nvPr>
        </p:nvGraphicFramePr>
        <p:xfrm>
          <a:off x="335280" y="1628775"/>
          <a:ext cx="7918648" cy="4631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A4047-0A43-4257-B1A4-4123A02948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D76464D-461B-41ED-AE7B-2E83B9094171}" type="datetime1">
              <a:rPr lang="en-GB" smtClean="0"/>
              <a:pPr>
                <a:defRPr/>
              </a:pPr>
              <a:t>16/02/2022</a:t>
            </a:fld>
            <a:endParaRPr lang="en-GB"/>
          </a:p>
        </p:txBody>
      </p:sp>
      <p:sp>
        <p:nvSpPr>
          <p:cNvPr id="9221" name="Slide Number Placeholder 4">
            <a:extLst>
              <a:ext uri="{FF2B5EF4-FFF2-40B4-BE49-F238E27FC236}">
                <a16:creationId xmlns:a16="http://schemas.microsoft.com/office/drawing/2014/main" id="{4C326770-5B28-4E74-89A4-27B736D777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sic Sans SF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C314C"/>
                </a:solidFill>
                <a:latin typeface="Basic Sans SF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33598B"/>
                </a:solidFill>
                <a:latin typeface="Basic Sans SF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8562C"/>
                </a:solidFill>
                <a:latin typeface="Basic Sans SF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sic Sans SF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sic Sans SF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sic Sans SF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sic Sans SF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sic Sans SF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A38B93-E671-4F2A-B58A-1E9D3B2538EF}" type="slidenum">
              <a:rPr lang="en-GB" altLang="en-US" sz="1400">
                <a:solidFill>
                  <a:srgbClr val="B9753D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1400">
              <a:solidFill>
                <a:srgbClr val="B9753D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5ADDFE-5E8A-4995-8056-83F1B8C5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88595"/>
            <a:ext cx="10515600" cy="1325563"/>
          </a:xfrm>
        </p:spPr>
        <p:txBody>
          <a:bodyPr/>
          <a:lstStyle/>
          <a:p>
            <a:r>
              <a:rPr lang="en-GB" dirty="0"/>
              <a:t>Current issues and concerns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87C51-EE82-4374-9BB8-22DDC3E090ED}"/>
              </a:ext>
            </a:extLst>
          </p:cNvPr>
          <p:cNvSpPr/>
          <p:nvPr/>
        </p:nvSpPr>
        <p:spPr>
          <a:xfrm>
            <a:off x="8616315" y="1988820"/>
            <a:ext cx="32404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Significant market for Prescription Meds within the drug using population including: Addicts</a:t>
            </a:r>
          </a:p>
          <a:p>
            <a:pPr algn="ctr"/>
            <a:r>
              <a:rPr lang="en-GB" sz="2400" dirty="0"/>
              <a:t>Young People</a:t>
            </a:r>
          </a:p>
          <a:p>
            <a:pPr algn="ctr"/>
            <a:r>
              <a:rPr lang="en-GB" sz="2400" dirty="0"/>
              <a:t>Steroids users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Poly drug use common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F25A0-403A-45EB-AD88-7EBBCC7E5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88595"/>
            <a:ext cx="10515600" cy="1325563"/>
          </a:xfrm>
        </p:spPr>
        <p:txBody>
          <a:bodyPr/>
          <a:lstStyle/>
          <a:p>
            <a:r>
              <a:rPr lang="en-GB" dirty="0"/>
              <a:t>Current issues and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3ADFE-ACFC-4155-B10C-FD1875F3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AE288A-1872-41B9-9AD9-235DFD2BB9E5}"/>
              </a:ext>
            </a:extLst>
          </p:cNvPr>
          <p:cNvSpPr txBox="1"/>
          <p:nvPr/>
        </p:nvSpPr>
        <p:spPr>
          <a:xfrm>
            <a:off x="3710525" y="6309360"/>
            <a:ext cx="5040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https://www.youtube.com/watch?v=TvW_3JKNcvI</a:t>
            </a:r>
          </a:p>
        </p:txBody>
      </p:sp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0912646B-3C82-4AC7-A685-00996D811572}"/>
              </a:ext>
            </a:extLst>
          </p:cNvPr>
          <p:cNvSpPr/>
          <p:nvPr/>
        </p:nvSpPr>
        <p:spPr>
          <a:xfrm>
            <a:off x="2630390" y="5949315"/>
            <a:ext cx="7046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shocking deaths at Gosport War Memorial Hospital - BBC Newsnight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24A9FB-52C9-4100-933D-EDBF0310BE04}"/>
              </a:ext>
            </a:extLst>
          </p:cNvPr>
          <p:cNvSpPr txBox="1"/>
          <p:nvPr/>
        </p:nvSpPr>
        <p:spPr>
          <a:xfrm>
            <a:off x="335280" y="1268730"/>
            <a:ext cx="828103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/>
              <a:t>June 2018 - Gosport Independent Panel Report stated it had found</a:t>
            </a:r>
          </a:p>
          <a:p>
            <a:endParaRPr lang="en-GB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dirty="0">
                <a:solidFill>
                  <a:srgbClr val="0C1E8E"/>
                </a:solidFill>
              </a:rPr>
              <a:t>evidence of opioid use ‘without appropriate clinical indication’ in 456 patient deaths </a:t>
            </a:r>
            <a:r>
              <a:rPr lang="en-GB" sz="2200" dirty="0"/>
              <a:t>(1989 – 2000)</a:t>
            </a:r>
          </a:p>
          <a:p>
            <a:endParaRPr lang="en-GB" sz="1200" dirty="0">
              <a:solidFill>
                <a:srgbClr val="0C1E8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dirty="0">
                <a:solidFill>
                  <a:srgbClr val="0C1E8E"/>
                </a:solidFill>
              </a:rPr>
              <a:t>‘disregard for human life and a culture of shortening lives</a:t>
            </a:r>
            <a:r>
              <a:rPr lang="en-GB" sz="2200" dirty="0"/>
              <a:t>’.</a:t>
            </a:r>
          </a:p>
          <a:p>
            <a:endParaRPr lang="en-GB" sz="1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dirty="0">
                <a:solidFill>
                  <a:srgbClr val="0C1E8E"/>
                </a:solidFill>
              </a:rPr>
              <a:t>Institutionalised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0C1E8E"/>
                </a:solidFill>
              </a:rPr>
              <a:t>regime of prescribing and administering ‘dangerous doses of hazardous medications’</a:t>
            </a:r>
            <a:endParaRPr lang="en-GB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0A862-A07F-4FCB-A5FA-67DA4DE41922}"/>
              </a:ext>
            </a:extLst>
          </p:cNvPr>
          <p:cNvSpPr txBox="1"/>
          <p:nvPr/>
        </p:nvSpPr>
        <p:spPr>
          <a:xfrm>
            <a:off x="335280" y="4180989"/>
            <a:ext cx="118814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/>
              <a:t>Hospital SMT, Healthcare Organisations, Hampshire Police, Local Politicians, Coroner, CPS, GMC and NMC all failed to act in ways that would have better protected patients and relatives.</a:t>
            </a:r>
          </a:p>
          <a:p>
            <a:endParaRPr lang="en-GB" sz="1200" dirty="0"/>
          </a:p>
          <a:p>
            <a:r>
              <a:rPr lang="en-GB" sz="2200" dirty="0"/>
              <a:t>Relatives were consistently let down by the authorities.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DE7D8-8B11-49C6-AF7B-C63623F69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315" y="1268730"/>
            <a:ext cx="3381290" cy="1896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69648-4B51-4BC7-A0CF-1C0353B5813F}"/>
              </a:ext>
            </a:extLst>
          </p:cNvPr>
          <p:cNvSpPr txBox="1"/>
          <p:nvPr/>
        </p:nvSpPr>
        <p:spPr>
          <a:xfrm>
            <a:off x="8616315" y="3132753"/>
            <a:ext cx="3600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 Jane Barton - “</a:t>
            </a:r>
            <a:r>
              <a:rPr lang="en-GB" i="1" dirty="0"/>
              <a:t>a hard-working doctor doing my best in an under-resourced part of the NHS”.</a:t>
            </a:r>
          </a:p>
        </p:txBody>
      </p:sp>
    </p:spTree>
    <p:extLst>
      <p:ext uri="{BB962C8B-B14F-4D97-AF65-F5344CB8AC3E}">
        <p14:creationId xmlns:p14="http://schemas.microsoft.com/office/powerpoint/2010/main" val="6507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build="p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81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1887A-82D8-4AC6-B2F1-92972AC4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74363"/>
            <a:ext cx="2935605" cy="279481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Lessons Learned from inspections in healthcare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(2018/19)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22D58C2-E0B9-4AA6-85CB-241A1DAF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5730" y="908685"/>
            <a:ext cx="7911786" cy="52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86F73-12F6-44A4-9BF1-39163562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19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B150C3D-4577-41F2-B36D-7C896D2850A7}"/>
              </a:ext>
            </a:extLst>
          </p:cNvPr>
          <p:cNvSpPr txBox="1"/>
          <p:nvPr/>
        </p:nvSpPr>
        <p:spPr>
          <a:xfrm>
            <a:off x="1055370" y="1672319"/>
            <a:ext cx="826068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+mn-lt"/>
              </a:rPr>
              <a:t>Director of Appropriate Training &amp; Consultancy Ltd</a:t>
            </a:r>
            <a:endParaRPr lang="en-GB" b="1" dirty="0">
              <a:latin typeface="+mn-lt"/>
            </a:endParaRPr>
          </a:p>
          <a:p>
            <a:endParaRPr lang="en-GB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D</a:t>
            </a:r>
            <a:r>
              <a:rPr lang="en-GB" sz="2800" dirty="0">
                <a:latin typeface="+mn-lt"/>
              </a:rPr>
              <a:t>rug </a:t>
            </a:r>
            <a:r>
              <a:rPr lang="en-GB" sz="2800" b="1" dirty="0">
                <a:latin typeface="+mn-lt"/>
              </a:rPr>
              <a:t>L</a:t>
            </a:r>
            <a:r>
              <a:rPr lang="en-GB" sz="2800" dirty="0">
                <a:latin typeface="+mn-lt"/>
              </a:rPr>
              <a:t>iaison </a:t>
            </a:r>
            <a:r>
              <a:rPr lang="en-GB" sz="2800" b="1" dirty="0">
                <a:latin typeface="+mn-lt"/>
              </a:rPr>
              <a:t>O</a:t>
            </a:r>
            <a:r>
              <a:rPr lang="en-GB" sz="2800" dirty="0">
                <a:latin typeface="+mn-lt"/>
              </a:rPr>
              <a:t>fficer (Lincolnshire &amp; Kent Police)</a:t>
            </a:r>
          </a:p>
          <a:p>
            <a:r>
              <a:rPr lang="en-GB" sz="2800" b="1" dirty="0">
                <a:latin typeface="+mn-lt"/>
              </a:rPr>
              <a:t>C</a:t>
            </a:r>
            <a:r>
              <a:rPr lang="en-GB" sz="2800" dirty="0">
                <a:latin typeface="+mn-lt"/>
              </a:rPr>
              <a:t>ontrolled </a:t>
            </a:r>
            <a:r>
              <a:rPr lang="en-GB" sz="2800" b="1" dirty="0">
                <a:latin typeface="+mn-lt"/>
              </a:rPr>
              <a:t>D</a:t>
            </a:r>
            <a:r>
              <a:rPr lang="en-GB" sz="2800" dirty="0">
                <a:latin typeface="+mn-lt"/>
              </a:rPr>
              <a:t>rug </a:t>
            </a:r>
            <a:r>
              <a:rPr lang="en-GB" sz="2800" b="1" dirty="0">
                <a:latin typeface="+mn-lt"/>
              </a:rPr>
              <a:t>L</a:t>
            </a:r>
            <a:r>
              <a:rPr lang="en-GB" sz="2800" dirty="0">
                <a:latin typeface="+mn-lt"/>
              </a:rPr>
              <a:t>iaison </a:t>
            </a:r>
            <a:r>
              <a:rPr lang="en-GB" sz="2800" b="1" dirty="0">
                <a:latin typeface="+mn-lt"/>
              </a:rPr>
              <a:t>O</a:t>
            </a:r>
            <a:r>
              <a:rPr lang="en-GB" sz="2800" dirty="0">
                <a:latin typeface="+mn-lt"/>
              </a:rPr>
              <a:t>fficer (Kent)</a:t>
            </a:r>
          </a:p>
          <a:p>
            <a:r>
              <a:rPr lang="en-GB" sz="2800" b="1" dirty="0">
                <a:latin typeface="+mn-lt"/>
              </a:rPr>
              <a:t>D</a:t>
            </a:r>
            <a:r>
              <a:rPr lang="en-GB" sz="2800" dirty="0">
                <a:latin typeface="+mn-lt"/>
              </a:rPr>
              <a:t>rug </a:t>
            </a:r>
            <a:r>
              <a:rPr lang="en-GB" sz="2800" b="1" dirty="0">
                <a:latin typeface="+mn-lt"/>
              </a:rPr>
              <a:t>E</a:t>
            </a:r>
            <a:r>
              <a:rPr lang="en-GB" sz="2800" dirty="0">
                <a:latin typeface="+mn-lt"/>
              </a:rPr>
              <a:t>xpert </a:t>
            </a:r>
            <a:r>
              <a:rPr lang="en-GB" sz="2800" b="1" dirty="0">
                <a:latin typeface="+mn-lt"/>
              </a:rPr>
              <a:t>E</a:t>
            </a:r>
            <a:r>
              <a:rPr lang="en-GB" sz="2800" dirty="0">
                <a:latin typeface="+mn-lt"/>
              </a:rPr>
              <a:t>vidence </a:t>
            </a:r>
            <a:r>
              <a:rPr lang="en-GB" sz="2800" b="1" dirty="0">
                <a:latin typeface="+mn-lt"/>
              </a:rPr>
              <a:t>C</a:t>
            </a:r>
            <a:r>
              <a:rPr lang="en-GB" sz="2800" dirty="0">
                <a:latin typeface="+mn-lt"/>
              </a:rPr>
              <a:t>oordinator (Kent)</a:t>
            </a:r>
          </a:p>
          <a:p>
            <a:endParaRPr lang="en-GB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L</a:t>
            </a:r>
            <a:r>
              <a:rPr lang="en-GB" sz="2800" dirty="0">
                <a:latin typeface="+mn-lt"/>
              </a:rPr>
              <a:t>incolnshire Police – 1994 – 2002</a:t>
            </a:r>
          </a:p>
          <a:p>
            <a:endParaRPr lang="en-GB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K</a:t>
            </a:r>
            <a:r>
              <a:rPr lang="en-GB" sz="2800" dirty="0">
                <a:latin typeface="+mn-lt"/>
              </a:rPr>
              <a:t>ent Police – 2002 – 2020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1B0A140-DB6B-427E-8C14-F85D328A4365}"/>
              </a:ext>
            </a:extLst>
          </p:cNvPr>
          <p:cNvSpPr txBox="1">
            <a:spLocks/>
          </p:cNvSpPr>
          <p:nvPr/>
        </p:nvSpPr>
        <p:spPr>
          <a:xfrm>
            <a:off x="11335489" y="6492875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FCC3BB8-5A4F-441C-8BA3-A1E3CFA63712}"/>
              </a:ext>
            </a:extLst>
          </p:cNvPr>
          <p:cNvSpPr txBox="1">
            <a:spLocks/>
          </p:cNvSpPr>
          <p:nvPr/>
        </p:nvSpPr>
        <p:spPr>
          <a:xfrm>
            <a:off x="1055370" y="746946"/>
            <a:ext cx="6480810" cy="1080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en-US" sz="4800" dirty="0">
                <a:solidFill>
                  <a:schemeClr val="tx1"/>
                </a:solidFill>
              </a:rPr>
              <a:t>Adrian Parsons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E60BE0-CF3B-48C2-9BED-7429FA17B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762"/>
          <a:stretch/>
        </p:blipFill>
        <p:spPr>
          <a:xfrm>
            <a:off x="8502155" y="4484120"/>
            <a:ext cx="758502" cy="853804"/>
          </a:xfrm>
          <a:prstGeom prst="rect">
            <a:avLst/>
          </a:prstGeom>
          <a:ln w="9525"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E37231-7338-4E0D-973E-0E86D38E8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58"/>
          <a:stretch/>
        </p:blipFill>
        <p:spPr>
          <a:xfrm>
            <a:off x="8377199" y="3656392"/>
            <a:ext cx="983507" cy="8064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C02EB5-A626-45F0-A343-A21F0B69D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088" y="5325395"/>
            <a:ext cx="601437" cy="6014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A75C54B-C7A6-4667-90EB-24522DBA8BDF}"/>
              </a:ext>
            </a:extLst>
          </p:cNvPr>
          <p:cNvSpPr txBox="1"/>
          <p:nvPr/>
        </p:nvSpPr>
        <p:spPr>
          <a:xfrm>
            <a:off x="1055369" y="5308182"/>
            <a:ext cx="7560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+mn-lt"/>
              </a:rPr>
              <a:t>B</a:t>
            </a:r>
            <a:r>
              <a:rPr lang="en-GB" sz="2800" dirty="0">
                <a:latin typeface="+mn-lt"/>
              </a:rPr>
              <a:t>edfordshire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Police Consultancy – 2021 – Present</a:t>
            </a: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A3946E46-2CE4-46B8-9DE2-631E7D2E0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59" y="1031236"/>
            <a:ext cx="1672661" cy="63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B96CCE-BE57-40A2-9E4D-3EDE95C8F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59" y="3072809"/>
            <a:ext cx="841104" cy="84110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255780A9-C736-465A-BC9C-AE1029FD7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78" y="1814647"/>
            <a:ext cx="1672664" cy="63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1BB610-0C3B-4B54-8E45-5D685697A3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50" y="5281775"/>
            <a:ext cx="1674000" cy="703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D3DB40-4DE8-4D05-B447-4387FD9ED2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801" r="8801"/>
          <a:stretch/>
        </p:blipFill>
        <p:spPr>
          <a:xfrm>
            <a:off x="9677459" y="3941578"/>
            <a:ext cx="1672663" cy="63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8D9CE1D-FC1B-4EF6-8DC0-5CDA7C862A8B}"/>
              </a:ext>
            </a:extLst>
          </p:cNvPr>
          <p:cNvSpPr txBox="1"/>
          <p:nvPr/>
        </p:nvSpPr>
        <p:spPr>
          <a:xfrm>
            <a:off x="10458965" y="3447465"/>
            <a:ext cx="167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>
                <a:solidFill>
                  <a:srgbClr val="1B2E8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Drug Expert Witness &amp; Valuation Association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FC37090-0FB4-47B8-A96C-E66D98790EB8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696450" y="4608108"/>
            <a:ext cx="1674000" cy="63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59BD820-894C-421E-A208-45B429C9F0BD}"/>
              </a:ext>
            </a:extLst>
          </p:cNvPr>
          <p:cNvSpPr/>
          <p:nvPr/>
        </p:nvSpPr>
        <p:spPr>
          <a:xfrm>
            <a:off x="48805" y="6085360"/>
            <a:ext cx="2436235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D6B783-9717-4FCC-ACD0-4DCEDFB7DE73}"/>
              </a:ext>
            </a:extLst>
          </p:cNvPr>
          <p:cNvSpPr/>
          <p:nvPr/>
        </p:nvSpPr>
        <p:spPr>
          <a:xfrm>
            <a:off x="9727980" y="6074850"/>
            <a:ext cx="2436235" cy="72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9FDAD-54BC-4098-BF87-2F668B3056C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183" t="31414" r="15598" b="29665"/>
          <a:stretch/>
        </p:blipFill>
        <p:spPr>
          <a:xfrm>
            <a:off x="10056496" y="6038386"/>
            <a:ext cx="1322738" cy="6844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001C50-2DE7-4D19-9CF0-6C438D733C2E}"/>
              </a:ext>
            </a:extLst>
          </p:cNvPr>
          <p:cNvSpPr txBox="1"/>
          <p:nvPr/>
        </p:nvSpPr>
        <p:spPr>
          <a:xfrm>
            <a:off x="2495550" y="6107938"/>
            <a:ext cx="6840855" cy="523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NHS FT P</a:t>
            </a:r>
            <a:r>
              <a:rPr lang="en-GB" sz="2800" dirty="0"/>
              <a:t>ublic </a:t>
            </a:r>
            <a:r>
              <a:rPr lang="en-GB" sz="2800" b="1" dirty="0"/>
              <a:t>G</a:t>
            </a:r>
            <a:r>
              <a:rPr lang="en-GB" sz="2800" dirty="0"/>
              <a:t>overnor – </a:t>
            </a:r>
            <a:r>
              <a:rPr lang="en-GB" sz="2800" dirty="0">
                <a:latin typeface="+mn-lt"/>
              </a:rPr>
              <a:t>July 2021 – Present</a:t>
            </a:r>
          </a:p>
        </p:txBody>
      </p:sp>
    </p:spTree>
    <p:extLst>
      <p:ext uri="{BB962C8B-B14F-4D97-AF65-F5344CB8AC3E}">
        <p14:creationId xmlns:p14="http://schemas.microsoft.com/office/powerpoint/2010/main" val="13102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31" grpId="0" uiExpand="1" build="p"/>
      <p:bldP spid="37" grpId="0" animBg="1"/>
      <p:bldP spid="2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1ED2D8F7-A8EB-4CA4-83EC-FB5892DB1A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2130425"/>
            <a:ext cx="103632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3" name="Subtitle 2">
            <a:extLst>
              <a:ext uri="{FF2B5EF4-FFF2-40B4-BE49-F238E27FC236}">
                <a16:creationId xmlns:a16="http://schemas.microsoft.com/office/drawing/2014/main" id="{08241FEC-CE08-46FA-AAFA-BA7B4F31B9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1F67E4D8-05F5-424A-ACB9-DA6AF13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8FC92-12D6-4092-AF40-F3945541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8910"/>
            <a:ext cx="3960963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 years on…………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are we?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15304-A7FD-4A91-A831-9792CFE0F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123365"/>
            <a:ext cx="7213267" cy="65460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AD073-21F4-4CFF-9598-FFDC9F41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888F4A-4B01-4370-8DCB-C9B6337EFA77}"/>
              </a:ext>
            </a:extLst>
          </p:cNvPr>
          <p:cNvSpPr/>
          <p:nvPr/>
        </p:nvSpPr>
        <p:spPr>
          <a:xfrm>
            <a:off x="4295775" y="2348864"/>
            <a:ext cx="2354580" cy="2160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591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9A0F8-93C9-4A5F-BCDF-6E87284A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D9B1E0-99C8-4CB0-927F-50786C7F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88595"/>
            <a:ext cx="10515600" cy="1325563"/>
          </a:xfrm>
        </p:spPr>
        <p:txBody>
          <a:bodyPr/>
          <a:lstStyle/>
          <a:p>
            <a:r>
              <a:rPr lang="en-GB" dirty="0"/>
              <a:t>Current issues and concerns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3E17809-0E4B-4746-A856-B7E4D860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628775"/>
            <a:ext cx="5030482" cy="14401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200" dirty="0">
                <a:solidFill>
                  <a:srgbClr val="000000"/>
                </a:solidFill>
              </a:rPr>
              <a:t>CBD - Medicinal Cannabis – </a:t>
            </a:r>
          </a:p>
          <a:p>
            <a:pPr marL="0" indent="0" algn="ctr">
              <a:buNone/>
              <a:defRPr/>
            </a:pPr>
            <a:r>
              <a:rPr lang="en-US" altLang="en-US" sz="3200" dirty="0">
                <a:solidFill>
                  <a:srgbClr val="000000"/>
                </a:solidFill>
              </a:rPr>
              <a:t>Myths &amp; Truths</a:t>
            </a: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F2F308-F338-4D41-A115-2A2035CC3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15" y="3068955"/>
            <a:ext cx="2880360" cy="2880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6DDA5-5783-479F-874A-D3D483CBB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10" y="1558812"/>
            <a:ext cx="6688494" cy="4461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004FE4-9DE9-4F8C-9756-0574F7658421}"/>
              </a:ext>
            </a:extLst>
          </p:cNvPr>
          <p:cNvSpPr txBox="1"/>
          <p:nvPr/>
        </p:nvSpPr>
        <p:spPr>
          <a:xfrm>
            <a:off x="6816090" y="1151770"/>
            <a:ext cx="468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0" dirty="0">
                <a:solidFill>
                  <a:srgbClr val="FF0000"/>
                </a:solidFill>
                <a:effectLst/>
              </a:rPr>
              <a:t>Alleged</a:t>
            </a:r>
            <a:r>
              <a:rPr lang="en-GB" sz="20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GB" sz="2000" b="0" i="0" dirty="0">
                <a:effectLst/>
              </a:rPr>
              <a:t>– ‘asserted to be true or to exist’…</a:t>
            </a:r>
            <a:endParaRPr lang="en-GB" sz="2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F190E6-77A8-4EDA-BA6C-2E71A76D11EA}"/>
              </a:ext>
            </a:extLst>
          </p:cNvPr>
          <p:cNvCxnSpPr>
            <a:cxnSpLocks/>
          </p:cNvCxnSpPr>
          <p:nvPr/>
        </p:nvCxnSpPr>
        <p:spPr>
          <a:xfrm>
            <a:off x="7536180" y="1460120"/>
            <a:ext cx="360045" cy="36004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96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89EA2-9BB7-4D16-93BF-C9A1848C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70330-82FF-4309-9BEB-0D90664B84B9}"/>
              </a:ext>
            </a:extLst>
          </p:cNvPr>
          <p:cNvSpPr txBox="1"/>
          <p:nvPr/>
        </p:nvSpPr>
        <p:spPr>
          <a:xfrm>
            <a:off x="335280" y="1268730"/>
            <a:ext cx="57607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effectLst/>
                <a:latin typeface="+mn-lt"/>
              </a:rPr>
              <a:t>Gummies</a:t>
            </a:r>
          </a:p>
          <a:p>
            <a:r>
              <a:rPr lang="en-GB" sz="2800" b="0" i="0" dirty="0">
                <a:effectLst/>
                <a:latin typeface="+mn-lt"/>
              </a:rPr>
              <a:t>Chocolates</a:t>
            </a:r>
          </a:p>
          <a:p>
            <a:r>
              <a:rPr lang="en-GB" sz="2800" dirty="0">
                <a:latin typeface="+mn-lt"/>
              </a:rPr>
              <a:t>Latte’s</a:t>
            </a:r>
          </a:p>
          <a:p>
            <a:r>
              <a:rPr lang="en-GB" sz="2800" dirty="0">
                <a:latin typeface="+mn-lt"/>
              </a:rPr>
              <a:t>Dog Treats</a:t>
            </a:r>
          </a:p>
          <a:p>
            <a:r>
              <a:rPr lang="en-GB" sz="2800" dirty="0">
                <a:latin typeface="+mn-lt"/>
              </a:rPr>
              <a:t>Skin creams</a:t>
            </a:r>
          </a:p>
          <a:p>
            <a:r>
              <a:rPr lang="en-GB" sz="2800" dirty="0">
                <a:latin typeface="+mn-lt"/>
              </a:rPr>
              <a:t>Fizzy drinks</a:t>
            </a:r>
          </a:p>
          <a:p>
            <a:r>
              <a:rPr lang="en-GB" sz="2800" dirty="0">
                <a:latin typeface="+mn-lt"/>
              </a:rPr>
              <a:t>Breakfast cereal ……</a:t>
            </a:r>
            <a:r>
              <a:rPr lang="en-GB" sz="2800" b="0" i="0" dirty="0">
                <a:effectLst/>
                <a:latin typeface="+mn-lt"/>
              </a:rPr>
              <a:t>many are small-time, scam suppliers with low-quality products - </a:t>
            </a:r>
            <a:r>
              <a:rPr lang="en-GB" sz="2800" b="1" i="0" dirty="0">
                <a:effectLst/>
                <a:latin typeface="+mn-lt"/>
              </a:rPr>
              <a:t>often containing little to no CBD</a:t>
            </a:r>
            <a:r>
              <a:rPr lang="en-GB" sz="2800" b="0" i="0" dirty="0">
                <a:effectLst/>
                <a:latin typeface="+mn-lt"/>
              </a:rPr>
              <a:t>, taking advantage of consumers desperate for relief.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55B8A8-6ADC-4095-B094-B01F6D11DE00}"/>
              </a:ext>
            </a:extLst>
          </p:cNvPr>
          <p:cNvSpPr txBox="1">
            <a:spLocks/>
          </p:cNvSpPr>
          <p:nvPr/>
        </p:nvSpPr>
        <p:spPr>
          <a:xfrm>
            <a:off x="335280" y="188595"/>
            <a:ext cx="8929377" cy="840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4400" dirty="0"/>
              <a:t>CBD Scams – Online &amp; High Street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6F1006-FF52-4261-9BBA-EA25C9CEF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01" b="7999"/>
          <a:stretch/>
        </p:blipFill>
        <p:spPr>
          <a:xfrm>
            <a:off x="7176136" y="1280712"/>
            <a:ext cx="4339024" cy="2876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33DBE9-5BDD-442E-BC31-0A921B38DABB}"/>
              </a:ext>
            </a:extLst>
          </p:cNvPr>
          <p:cNvSpPr txBox="1"/>
          <p:nvPr/>
        </p:nvSpPr>
        <p:spPr>
          <a:xfrm>
            <a:off x="7176135" y="4149090"/>
            <a:ext cx="4175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effectLst/>
                <a:latin typeface="+mn-lt"/>
              </a:rPr>
              <a:t>Commonly:</a:t>
            </a:r>
          </a:p>
          <a:p>
            <a:r>
              <a:rPr lang="en-GB" sz="2400" b="0" i="0" dirty="0">
                <a:effectLst/>
                <a:latin typeface="+mn-lt"/>
              </a:rPr>
              <a:t>1.   Mislabelled products</a:t>
            </a:r>
            <a:br>
              <a:rPr lang="en-GB" sz="2400" dirty="0">
                <a:latin typeface="+mn-lt"/>
              </a:rPr>
            </a:br>
            <a:r>
              <a:rPr lang="en-GB" sz="2400" b="0" i="0" dirty="0">
                <a:effectLst/>
                <a:latin typeface="+mn-lt"/>
              </a:rPr>
              <a:t>2.   </a:t>
            </a:r>
            <a:r>
              <a:rPr lang="en-GB" sz="2400" dirty="0">
                <a:latin typeface="+mn-lt"/>
              </a:rPr>
              <a:t>S</a:t>
            </a:r>
            <a:r>
              <a:rPr lang="en-GB" sz="2400" b="0" i="0" dirty="0">
                <a:effectLst/>
                <a:latin typeface="+mn-lt"/>
              </a:rPr>
              <a:t>ub-standard ingredients</a:t>
            </a:r>
            <a:br>
              <a:rPr lang="en-GB" sz="2400" dirty="0">
                <a:latin typeface="+mn-lt"/>
              </a:rPr>
            </a:br>
            <a:r>
              <a:rPr lang="en-GB" sz="2400" b="0" i="0" dirty="0">
                <a:effectLst/>
                <a:latin typeface="+mn-lt"/>
              </a:rPr>
              <a:t>3.   </a:t>
            </a:r>
            <a:r>
              <a:rPr lang="en-GB" sz="2400" dirty="0">
                <a:latin typeface="+mn-lt"/>
              </a:rPr>
              <a:t>S</a:t>
            </a:r>
            <a:r>
              <a:rPr lang="en-GB" sz="2400" b="0" i="0" dirty="0">
                <a:effectLst/>
                <a:latin typeface="+mn-lt"/>
              </a:rPr>
              <a:t>ub-standard processes</a:t>
            </a:r>
            <a:br>
              <a:rPr lang="en-GB" sz="2400" dirty="0">
                <a:latin typeface="+mn-lt"/>
              </a:rPr>
            </a:br>
            <a:r>
              <a:rPr lang="en-GB" sz="2400" b="0" i="0" dirty="0">
                <a:effectLst/>
                <a:latin typeface="+mn-lt"/>
              </a:rPr>
              <a:t>4.   Exorbitant prices</a:t>
            </a:r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1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D498-3670-4A97-9011-75D2573A4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421048"/>
            <a:ext cx="2876682" cy="720090"/>
          </a:xfrm>
        </p:spPr>
        <p:txBody>
          <a:bodyPr/>
          <a:lstStyle/>
          <a:p>
            <a:r>
              <a:rPr lang="en-GB" dirty="0"/>
              <a:t>CBD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8347E-D814-4317-AD3C-260B74B0D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268730"/>
            <a:ext cx="6480810" cy="4680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FULL SPECTRUM </a:t>
            </a:r>
            <a:r>
              <a:rPr lang="en-GB" sz="2400" dirty="0"/>
              <a:t>- Full spectrum CBD contains ‘traces’ of THC that scientists believe ‘boost’ the power of other compounds through a synergistic interplay known as ‘the entourage effect.’ - </a:t>
            </a:r>
            <a:r>
              <a:rPr lang="en-GB" sz="2400" dirty="0">
                <a:solidFill>
                  <a:srgbClr val="FF0000"/>
                </a:solidFill>
              </a:rPr>
              <a:t>£20 - £80 per gram/mg/ml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2400" b="1" dirty="0"/>
              <a:t>BROAD SPECTRUM  </a:t>
            </a:r>
            <a:r>
              <a:rPr lang="en-GB" sz="2400" dirty="0"/>
              <a:t>- Broad spectrum CBD is processed to remove its THC, though it retains the other compounds as well as trace amounts of THC. - </a:t>
            </a:r>
            <a:r>
              <a:rPr lang="en-GB" sz="2400" dirty="0">
                <a:solidFill>
                  <a:srgbClr val="FF0000"/>
                </a:solidFill>
              </a:rPr>
              <a:t>£30 - £90 per gram /mg/ml</a:t>
            </a:r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2400" b="1" dirty="0"/>
              <a:t>ISOLATE</a:t>
            </a:r>
            <a:r>
              <a:rPr lang="en-GB" sz="2400" dirty="0"/>
              <a:t>  - CBD isolate contains nothing but the supposed ingredient. - </a:t>
            </a:r>
            <a:r>
              <a:rPr lang="en-GB" sz="2400" dirty="0">
                <a:solidFill>
                  <a:srgbClr val="FF0000"/>
                </a:solidFill>
              </a:rPr>
              <a:t>£10 per gram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21F89-5ED5-4DA0-8B7E-BCD36B9E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892DF-7154-48DE-9A72-C2128BA8B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897" r="80310">
                        <a14:foregroundMark x1="71203" y1="31887" x2="68165" y2="69631"/>
                        <a14:foregroundMark x1="68165" y1="69631" x2="70109" y2="84599"/>
                        <a14:foregroundMark x1="70109" y1="84599" x2="77400" y2="88069"/>
                        <a14:foregroundMark x1="77400" y1="88069" x2="79708" y2="76139"/>
                        <a14:foregroundMark x1="79708" y1="76139" x2="78372" y2="63341"/>
                        <a14:foregroundMark x1="78372" y1="63341" x2="72296" y2="40564"/>
                        <a14:foregroundMark x1="72296" y1="40564" x2="71446" y2="31453"/>
                        <a14:foregroundMark x1="72418" y1="67028" x2="72418" y2="67028"/>
                        <a14:foregroundMark x1="71324" y1="72885" x2="71324" y2="72885"/>
                        <a14:foregroundMark x1="70352" y1="72234" x2="70352" y2="72234"/>
                      </a14:backgroundRemoval>
                    </a14:imgEffect>
                  </a14:imgLayer>
                </a14:imgProps>
              </a:ext>
            </a:extLst>
          </a:blip>
          <a:srcRect l="39897" t="15136" r="14638" b="9815"/>
          <a:stretch/>
        </p:blipFill>
        <p:spPr>
          <a:xfrm>
            <a:off x="7126680" y="705672"/>
            <a:ext cx="2876682" cy="265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DF24C-9E10-46DA-9B0E-F825D1A1F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6684">
            <a:off x="6873787" y="2692500"/>
            <a:ext cx="1463560" cy="2561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A3561F-5F84-4E94-A305-9642B88D3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0667" y1="49833" x2="81000" y2="29667"/>
                        <a14:foregroundMark x1="81000" y1="29667" x2="62167" y2="16167"/>
                        <a14:foregroundMark x1="62167" y1="16167" x2="45667" y2="13500"/>
                        <a14:foregroundMark x1="45667" y1="13500" x2="28167" y2="19167"/>
                        <a14:foregroundMark x1="28167" y1="19167" x2="18167" y2="35333"/>
                        <a14:foregroundMark x1="18167" y1="35333" x2="24833" y2="52500"/>
                        <a14:foregroundMark x1="24833" y1="52500" x2="31833" y2="57333"/>
                        <a14:foregroundMark x1="63000" y1="78167" x2="40500" y2="80333"/>
                        <a14:foregroundMark x1="40500" y1="80333" x2="21500" y2="71333"/>
                        <a14:foregroundMark x1="21500" y1="71333" x2="15167" y2="51667"/>
                        <a14:foregroundMark x1="15167" y1="51667" x2="16500" y2="33500"/>
                        <a14:foregroundMark x1="16500" y1="33500" x2="29833" y2="18333"/>
                        <a14:foregroundMark x1="29833" y1="18333" x2="49833" y2="14667"/>
                        <a14:foregroundMark x1="49833" y1="14667" x2="57333" y2="17000"/>
                        <a14:foregroundMark x1="50833" y1="21000" x2="50833" y2="21000"/>
                        <a14:foregroundMark x1="62667" y1="44333" x2="62667" y2="44333"/>
                        <a14:foregroundMark x1="60167" y1="43000" x2="60167" y2="43000"/>
                        <a14:foregroundMark x1="59833" y1="41167" x2="59833" y2="41167"/>
                        <a14:foregroundMark x1="57333" y1="40833" x2="57333" y2="40833"/>
                        <a14:foregroundMark x1="46833" y1="31833" x2="46833" y2="31833"/>
                        <a14:foregroundMark x1="30667" y1="35333" x2="68500" y2="32833"/>
                        <a14:foregroundMark x1="46833" y1="25000" x2="46833" y2="25000"/>
                        <a14:foregroundMark x1="23833" y1="23500" x2="23833" y2="23500"/>
                        <a14:foregroundMark x1="19500" y1="26833" x2="19500" y2="26833"/>
                        <a14:foregroundMark x1="23167" y1="23833" x2="19500" y2="30667"/>
                        <a14:foregroundMark x1="22167" y1="24167" x2="17000" y2="34000"/>
                        <a14:foregroundMark x1="76667" y1="22500" x2="84333" y2="37833"/>
                        <a14:foregroundMark x1="41167" y1="86500" x2="22500" y2="79833"/>
                        <a14:foregroundMark x1="22500" y1="79833" x2="17833" y2="69500"/>
                        <a14:foregroundMark x1="17833" y1="68833" x2="15667" y2="53000"/>
                        <a14:foregroundMark x1="79667" y1="67667" x2="72833" y2="77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4147">
            <a:off x="6849398" y="4763640"/>
            <a:ext cx="2317431" cy="2317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E92A01-8137-44DE-BAD3-A4F9C9CBF029}"/>
              </a:ext>
            </a:extLst>
          </p:cNvPr>
          <p:cNvSpPr txBox="1"/>
          <p:nvPr/>
        </p:nvSpPr>
        <p:spPr>
          <a:xfrm>
            <a:off x="9154747" y="1268730"/>
            <a:ext cx="3037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+mn-lt"/>
              </a:rPr>
              <a:t>Cheap to make – Costly to buy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179BC-0BCF-42F4-959E-A26D99669635}"/>
              </a:ext>
            </a:extLst>
          </p:cNvPr>
          <p:cNvSpPr txBox="1"/>
          <p:nvPr/>
        </p:nvSpPr>
        <p:spPr>
          <a:xfrm>
            <a:off x="7896225" y="3789045"/>
            <a:ext cx="3144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+mn-lt"/>
              </a:rPr>
              <a:t>Costly Extraction Process – Costly to buy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7D499-627F-42C6-8E28-06407FDF85A4}"/>
              </a:ext>
            </a:extLst>
          </p:cNvPr>
          <p:cNvSpPr txBox="1"/>
          <p:nvPr/>
        </p:nvSpPr>
        <p:spPr>
          <a:xfrm>
            <a:off x="8591550" y="5229225"/>
            <a:ext cx="3600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+mn-lt"/>
              </a:rPr>
              <a:t>Very Costly Extraction Process – Cheap to buy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1F3C4-0166-4215-9054-6445904AFA8E}"/>
              </a:ext>
            </a:extLst>
          </p:cNvPr>
          <p:cNvSpPr txBox="1"/>
          <p:nvPr/>
        </p:nvSpPr>
        <p:spPr>
          <a:xfrm>
            <a:off x="1775460" y="6373158"/>
            <a:ext cx="576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*Disclaimer – The images and brands above are used as EXAMPLES of products of CBD Types only and no reference is made about their individual contents or benefits.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D8FE84-9493-4651-89A3-D267FE7F1D88}"/>
              </a:ext>
            </a:extLst>
          </p:cNvPr>
          <p:cNvSpPr txBox="1"/>
          <p:nvPr/>
        </p:nvSpPr>
        <p:spPr>
          <a:xfrm>
            <a:off x="7229298" y="1795970"/>
            <a:ext cx="45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*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70CABB-EE63-4493-8F26-165ECC4F6A86}"/>
              </a:ext>
            </a:extLst>
          </p:cNvPr>
          <p:cNvSpPr txBox="1"/>
          <p:nvPr/>
        </p:nvSpPr>
        <p:spPr>
          <a:xfrm>
            <a:off x="7176135" y="5589270"/>
            <a:ext cx="45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*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520047-B9DF-4D12-96FF-F513933F0B6A}"/>
              </a:ext>
            </a:extLst>
          </p:cNvPr>
          <p:cNvSpPr txBox="1"/>
          <p:nvPr/>
        </p:nvSpPr>
        <p:spPr>
          <a:xfrm>
            <a:off x="7853693" y="3977503"/>
            <a:ext cx="45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*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6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3" grpId="0"/>
      <p:bldP spid="15" grpId="0"/>
      <p:bldP spid="14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35CE-4273-4ED5-9D3A-7FD714E4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88595"/>
            <a:ext cx="8911687" cy="1067362"/>
          </a:xfrm>
        </p:spPr>
        <p:txBody>
          <a:bodyPr>
            <a:normAutofit/>
          </a:bodyPr>
          <a:lstStyle/>
          <a:p>
            <a:r>
              <a:rPr lang="en-GB" dirty="0"/>
              <a:t>Confusion reigns…….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44F2DC-5685-432E-9EBA-0A1D35B1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20AB4-96A4-4DD0-B42B-0ABB812859A4}"/>
              </a:ext>
            </a:extLst>
          </p:cNvPr>
          <p:cNvSpPr txBox="1"/>
          <p:nvPr/>
        </p:nvSpPr>
        <p:spPr>
          <a:xfrm>
            <a:off x="335280" y="1268730"/>
            <a:ext cx="864108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effectLst/>
              </a:rPr>
              <a:t>60mg of CBD in a serving?</a:t>
            </a:r>
            <a:endParaRPr lang="en-GB" sz="2800" dirty="0"/>
          </a:p>
          <a:p>
            <a:endParaRPr lang="en-GB" sz="1400" dirty="0"/>
          </a:p>
          <a:p>
            <a:r>
              <a:rPr lang="en-GB" sz="2800" b="0" i="0" dirty="0">
                <a:effectLst/>
              </a:rPr>
              <a:t>Label says a 1ml serving (1 dropper) contains 60mg of </a:t>
            </a:r>
            <a:r>
              <a:rPr lang="en-GB" sz="2800" dirty="0"/>
              <a:t>p</a:t>
            </a:r>
            <a:r>
              <a:rPr lang="en-GB" sz="2800" b="0" i="0" dirty="0">
                <a:effectLst/>
              </a:rPr>
              <a:t>lant based cannabinoids</a:t>
            </a:r>
            <a:r>
              <a:rPr lang="en-GB" sz="2800" dirty="0"/>
              <a:t> !!!</a:t>
            </a:r>
          </a:p>
          <a:p>
            <a:endParaRPr lang="en-GB" sz="1400" dirty="0"/>
          </a:p>
          <a:p>
            <a:r>
              <a:rPr lang="en-GB" sz="2800" b="0" dirty="0" err="1">
                <a:effectLst/>
              </a:rPr>
              <a:t>Smallprint</a:t>
            </a:r>
            <a:r>
              <a:rPr lang="en-GB" sz="2800" b="0" dirty="0">
                <a:effectLst/>
              </a:rPr>
              <a:t> – </a:t>
            </a:r>
          </a:p>
          <a:p>
            <a:r>
              <a:rPr lang="en-GB" sz="2800" b="1" i="1" dirty="0">
                <a:effectLst/>
              </a:rPr>
              <a:t>60mg includes “</a:t>
            </a:r>
            <a:r>
              <a:rPr lang="en-GB" sz="2800" b="1" i="1" dirty="0" err="1">
                <a:effectLst/>
              </a:rPr>
              <a:t>phytocannabinoids</a:t>
            </a:r>
            <a:r>
              <a:rPr lang="en-GB" sz="2800" b="1" i="1" dirty="0">
                <a:effectLst/>
              </a:rPr>
              <a:t>,” ……</a:t>
            </a:r>
          </a:p>
          <a:p>
            <a:endParaRPr lang="en-GB" sz="1400" dirty="0"/>
          </a:p>
          <a:p>
            <a:r>
              <a:rPr lang="en-GB" sz="2800" b="0" i="0" dirty="0">
                <a:effectLst/>
              </a:rPr>
              <a:t>….which could mean a mix of CBD, CBDA, CBG, CBC, CBN, </a:t>
            </a:r>
            <a:r>
              <a:rPr lang="en-GB" sz="2800" b="0" i="0" dirty="0">
                <a:solidFill>
                  <a:srgbClr val="FF0000"/>
                </a:solidFill>
                <a:effectLst/>
              </a:rPr>
              <a:t>THC</a:t>
            </a:r>
            <a:r>
              <a:rPr lang="en-GB" sz="2800" b="0" i="0" dirty="0">
                <a:effectLst/>
              </a:rPr>
              <a:t> or other cannabinoids. (In other words, they don’t &amp; can’t specify the exact CBD content found in a single dropper.)</a:t>
            </a:r>
            <a:br>
              <a:rPr lang="en-GB" sz="2800" dirty="0"/>
            </a:br>
            <a:r>
              <a:rPr lang="en-GB" sz="2800" b="0" i="0" dirty="0">
                <a:effectLst/>
              </a:rPr>
              <a:t>Confused yet?</a:t>
            </a:r>
            <a:endParaRPr lang="en-GB" sz="2800" dirty="0"/>
          </a:p>
        </p:txBody>
      </p:sp>
      <p:pic>
        <p:nvPicPr>
          <p:cNvPr id="1028" name="Picture 4" descr="Small 10 mL Bottle - 60mg CBD/mL CBD Oil | Charlotte's Web™️">
            <a:extLst>
              <a:ext uri="{FF2B5EF4-FFF2-40B4-BE49-F238E27FC236}">
                <a16:creationId xmlns:a16="http://schemas.microsoft.com/office/drawing/2014/main" id="{32E55BB4-A9E3-448C-A395-2232C3834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799" l="0" r="100000">
                        <a14:foregroundMark x1="60233" y1="90639" x2="63256" y2="44428"/>
                        <a14:foregroundMark x1="63256" y1="44428" x2="70233" y2="24071"/>
                        <a14:foregroundMark x1="70233" y1="24071" x2="84419" y2="38484"/>
                        <a14:foregroundMark x1="84419" y1="38484" x2="92093" y2="85587"/>
                        <a14:foregroundMark x1="92093" y1="85587" x2="65581" y2="91828"/>
                        <a14:foregroundMark x1="65581" y1="91828" x2="58605" y2="91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6360" y="1031941"/>
            <a:ext cx="3043874" cy="476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A7232C-4B7C-4A3E-A8C4-F01662D6DC78}"/>
              </a:ext>
            </a:extLst>
          </p:cNvPr>
          <p:cNvSpPr/>
          <p:nvPr/>
        </p:nvSpPr>
        <p:spPr>
          <a:xfrm>
            <a:off x="9464000" y="1268730"/>
            <a:ext cx="432000" cy="39604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lIns="72000" rtlCol="0" anchor="ctr">
            <a:no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Branding Removed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4E838-4220-4554-B76E-303F3310D4A0}"/>
              </a:ext>
            </a:extLst>
          </p:cNvPr>
          <p:cNvSpPr/>
          <p:nvPr/>
        </p:nvSpPr>
        <p:spPr>
          <a:xfrm>
            <a:off x="9928899" y="1501179"/>
            <a:ext cx="101315" cy="1440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7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DD32-239E-4C85-86DE-157FEB44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88594"/>
            <a:ext cx="8911687" cy="720091"/>
          </a:xfrm>
        </p:spPr>
        <p:txBody>
          <a:bodyPr>
            <a:normAutofit/>
          </a:bodyPr>
          <a:lstStyle/>
          <a:p>
            <a:r>
              <a:rPr lang="en-GB" dirty="0"/>
              <a:t>Risks to Individuals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025CA-0D47-4163-AA1B-B2DA1A43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5BE5D-BC5C-4491-9019-F20C6F7F00FD}"/>
              </a:ext>
            </a:extLst>
          </p:cNvPr>
          <p:cNvSpPr txBox="1"/>
          <p:nvPr/>
        </p:nvSpPr>
        <p:spPr>
          <a:xfrm>
            <a:off x="335280" y="908685"/>
            <a:ext cx="684085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UK Drug tests detect </a:t>
            </a:r>
            <a:r>
              <a:rPr lang="en-GB" sz="2800" dirty="0">
                <a:solidFill>
                  <a:srgbClr val="FF0000"/>
                </a:solidFill>
              </a:rPr>
              <a:t>THC</a:t>
            </a:r>
            <a:r>
              <a:rPr lang="en-GB" sz="2800" dirty="0"/>
              <a:t> and not other Cannabinoids. </a:t>
            </a:r>
          </a:p>
          <a:p>
            <a:endParaRPr lang="en-GB" sz="1400" dirty="0">
              <a:latin typeface="+mn-lt"/>
            </a:endParaRPr>
          </a:p>
          <a:p>
            <a:r>
              <a:rPr lang="en-GB" sz="2800" dirty="0">
                <a:latin typeface="+mn-lt"/>
              </a:rPr>
              <a:t>Tests will likely detect </a:t>
            </a:r>
            <a:r>
              <a:rPr lang="en-GB" sz="2800" dirty="0">
                <a:solidFill>
                  <a:srgbClr val="FF0000"/>
                </a:solidFill>
                <a:latin typeface="+mn-lt"/>
              </a:rPr>
              <a:t>THC</a:t>
            </a:r>
            <a:r>
              <a:rPr lang="en-GB" sz="2800" dirty="0">
                <a:latin typeface="+mn-lt"/>
              </a:rPr>
              <a:t> if consuming either Full Spectrum or Broad Spectrum products </a:t>
            </a:r>
            <a:r>
              <a:rPr lang="en-GB" sz="2800" dirty="0">
                <a:solidFill>
                  <a:srgbClr val="FF0000"/>
                </a:solidFill>
                <a:latin typeface="+mn-lt"/>
              </a:rPr>
              <a:t>(+</a:t>
            </a:r>
            <a:r>
              <a:rPr lang="en-GB" sz="2800" dirty="0" err="1">
                <a:solidFill>
                  <a:srgbClr val="FF0000"/>
                </a:solidFill>
                <a:latin typeface="+mn-lt"/>
              </a:rPr>
              <a:t>ve</a:t>
            </a:r>
            <a:r>
              <a:rPr lang="en-GB" sz="2800" dirty="0">
                <a:solidFill>
                  <a:srgbClr val="FF0000"/>
                </a:solidFill>
                <a:latin typeface="+mn-lt"/>
              </a:rPr>
              <a:t> test)</a:t>
            </a:r>
          </a:p>
          <a:p>
            <a:endParaRPr lang="en-GB" sz="1400" dirty="0">
              <a:latin typeface="+mn-lt"/>
            </a:endParaRPr>
          </a:p>
          <a:p>
            <a:r>
              <a:rPr lang="en-GB" sz="2800" dirty="0"/>
              <a:t>All staff should c</a:t>
            </a:r>
            <a:r>
              <a:rPr lang="en-GB" sz="2800" dirty="0">
                <a:latin typeface="+mn-lt"/>
              </a:rPr>
              <a:t>onsider risks associated with using a product which may contain *Controlled </a:t>
            </a:r>
            <a:r>
              <a:rPr lang="en-GB" sz="2800" dirty="0"/>
              <a:t>D</a:t>
            </a:r>
            <a:r>
              <a:rPr lang="en-GB" sz="2800" dirty="0">
                <a:latin typeface="+mn-lt"/>
              </a:rPr>
              <a:t>rugs </a:t>
            </a:r>
            <a:r>
              <a:rPr lang="en-GB" sz="2400" dirty="0">
                <a:latin typeface="+mn-lt"/>
              </a:rPr>
              <a:t>(*Misuse of Drugs Act 1971) </a:t>
            </a:r>
            <a:endParaRPr lang="en-GB" sz="2800" dirty="0">
              <a:latin typeface="+mn-lt"/>
            </a:endParaRPr>
          </a:p>
          <a:p>
            <a:endParaRPr lang="en-GB" sz="1400" dirty="0">
              <a:latin typeface="+mn-lt"/>
            </a:endParaRPr>
          </a:p>
          <a:p>
            <a:r>
              <a:rPr lang="en-GB" sz="2800" dirty="0">
                <a:latin typeface="+mn-lt"/>
              </a:rPr>
              <a:t>Don’t trust the labelling, especially when purchased from less reputable sources.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50D39-818D-4931-87DE-F9D96CD70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7250">
            <a:off x="8831586" y="1994522"/>
            <a:ext cx="2996964" cy="1919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502F6-9042-4EA1-8AC8-2E0A3FE84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9984">
            <a:off x="8664550" y="4246760"/>
            <a:ext cx="3331036" cy="2143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58E84C-4322-4CC7-B33B-4C08AE4EB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69" y="1"/>
            <a:ext cx="393573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61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case studies medical&quot;">
            <a:extLst>
              <a:ext uri="{FF2B5EF4-FFF2-40B4-BE49-F238E27FC236}">
                <a16:creationId xmlns:a16="http://schemas.microsoft.com/office/drawing/2014/main" id="{DA63F75C-821E-473A-ACB1-D2BA83711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661A1-B8CF-4C93-88F2-D165A6D2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Case study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FF03F-69E4-4B30-B68B-DE462B4A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fld id="{D57F1E4F-1CFF-5643-939E-217C01CDF565}" type="slidenum">
              <a:rPr lang="en-US" sz="1100" smtClean="0">
                <a:solidFill>
                  <a:schemeClr val="tx1"/>
                </a:solidFill>
                <a:latin typeface="Calibri" panose="020F0502020204030204"/>
              </a:rPr>
              <a:pPr algn="ctr"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27</a:t>
            </a:fld>
            <a:endParaRPr lang="en-US" sz="110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58" name="Straight Connector 5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56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nimBg="1"/>
      <p:bldP spid="2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3D6588-069E-4D6F-B6EF-6CCA9AB6257D}"/>
              </a:ext>
            </a:extLst>
          </p:cNvPr>
          <p:cNvSpPr/>
          <p:nvPr/>
        </p:nvSpPr>
        <p:spPr>
          <a:xfrm>
            <a:off x="375556" y="1771815"/>
            <a:ext cx="11440887" cy="3903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J suffered from Leukaemia several years ago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Prescribed Oramorph during his treatment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Returned to work &amp; started stealing morphine as he was by now reliant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Didn’t get caught - walked into bosses office and asked for help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Interviewed, full admission, received adult caution for theft by employee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Sacked by London Ambulance Service – now works as an NHS 111 operator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9DFBB5-DB50-44C3-9A90-7633DE4F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8640"/>
            <a:ext cx="10363200" cy="643401"/>
          </a:xfrm>
        </p:spPr>
        <p:txBody>
          <a:bodyPr>
            <a:noAutofit/>
          </a:bodyPr>
          <a:lstStyle/>
          <a:p>
            <a:r>
              <a:rPr lang="en-GB" sz="4800" dirty="0"/>
              <a:t>Paramedic 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FD9DEA-28A8-410F-93D9-F9992CD04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425" y="1138238"/>
            <a:ext cx="2143125" cy="19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"/>
    </mc:Choice>
    <mc:Fallback xmlns="">
      <p:transition spd="slow" advTm="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B949CB-287E-425B-BE5A-FE6FD539CC3F}"/>
              </a:ext>
            </a:extLst>
          </p:cNvPr>
          <p:cNvSpPr/>
          <p:nvPr/>
        </p:nvSpPr>
        <p:spPr>
          <a:xfrm>
            <a:off x="335280" y="1268730"/>
            <a:ext cx="9730992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Organisational policy to place used / remains of a drug from their drugs pack in a ‘red locker’ (for return to MRC to be restocked)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Paramedic D entered the red locker, searched the drugs packs and took whatever Oramorph was leftover for personal use.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61102F-FB88-4CA4-B5AE-4DD28ED07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548640"/>
            <a:ext cx="10363200" cy="643401"/>
          </a:xfrm>
        </p:spPr>
        <p:txBody>
          <a:bodyPr>
            <a:noAutofit/>
          </a:bodyPr>
          <a:lstStyle/>
          <a:p>
            <a:r>
              <a:rPr lang="en-GB" sz="4800" dirty="0"/>
              <a:t>Paramedic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14553-18B9-4605-A99E-C626E9F69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393" y="1285875"/>
            <a:ext cx="2143125" cy="21431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6DA0FD-F43B-45A4-85B6-9C8437E2E7A0}"/>
              </a:ext>
            </a:extLst>
          </p:cNvPr>
          <p:cNvSpPr/>
          <p:nvPr/>
        </p:nvSpPr>
        <p:spPr>
          <a:xfrm>
            <a:off x="335280" y="3789045"/>
            <a:ext cx="11713030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Caught when a colleague reported him.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Interviewed, full admission – adult caution for theft by employee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Sacked</a:t>
            </a:r>
          </a:p>
        </p:txBody>
      </p:sp>
    </p:spTree>
    <p:extLst>
      <p:ext uri="{BB962C8B-B14F-4D97-AF65-F5344CB8AC3E}">
        <p14:creationId xmlns:p14="http://schemas.microsoft.com/office/powerpoint/2010/main" val="15898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"/>
    </mc:Choice>
    <mc:Fallback xmlns="">
      <p:transition spd="slow" advTm="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7527-6607-4F43-B4BD-B2E763F5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96948"/>
            <a:ext cx="10515600" cy="1325563"/>
          </a:xfrm>
        </p:spPr>
        <p:txBody>
          <a:bodyPr/>
          <a:lstStyle/>
          <a:p>
            <a:r>
              <a:rPr lang="en-GB" dirty="0"/>
              <a:t>Appropriate Training &amp; Consultancy Ltd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D9B6-AD68-4542-AF64-52DBF3026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974787"/>
            <a:ext cx="10515600" cy="523240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B</a:t>
            </a:r>
            <a:r>
              <a:rPr lang="en-GB" sz="2800" dirty="0"/>
              <a:t>espoke</a:t>
            </a:r>
            <a:r>
              <a:rPr lang="en-GB" sz="2800" b="1" dirty="0"/>
              <a:t> D</a:t>
            </a:r>
            <a:r>
              <a:rPr lang="en-GB" sz="2800" dirty="0"/>
              <a:t>rugs</a:t>
            </a:r>
            <a:r>
              <a:rPr lang="en-GB" sz="2800" b="1" dirty="0"/>
              <a:t> &amp; C</a:t>
            </a:r>
            <a:r>
              <a:rPr lang="en-GB" sz="2800" dirty="0"/>
              <a:t>ourt</a:t>
            </a:r>
            <a:r>
              <a:rPr lang="en-GB" sz="2800" b="1" dirty="0"/>
              <a:t> W</a:t>
            </a:r>
            <a:r>
              <a:rPr lang="en-GB" sz="2800" dirty="0"/>
              <a:t>itnessing</a:t>
            </a:r>
            <a:r>
              <a:rPr lang="en-GB" sz="2800" b="1" dirty="0"/>
              <a:t> S</a:t>
            </a:r>
            <a:r>
              <a:rPr lang="en-GB" sz="2800" dirty="0"/>
              <a:t>kills</a:t>
            </a:r>
            <a:r>
              <a:rPr lang="en-GB" sz="2800" b="1" dirty="0"/>
              <a:t> T</a:t>
            </a:r>
            <a:r>
              <a:rPr lang="en-GB" sz="2800" dirty="0"/>
              <a:t>raining </a:t>
            </a:r>
            <a:r>
              <a:rPr lang="en-GB" sz="2800" b="1" dirty="0"/>
              <a:t>C</a:t>
            </a:r>
            <a:r>
              <a:rPr lang="en-GB" sz="2800" dirty="0"/>
              <a:t>ompany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2CE41-29BE-4971-B812-A85F5E92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BF63D-D427-448D-8851-1057337BBC88}"/>
              </a:ext>
            </a:extLst>
          </p:cNvPr>
          <p:cNvSpPr txBox="1"/>
          <p:nvPr/>
        </p:nvSpPr>
        <p:spPr>
          <a:xfrm>
            <a:off x="335280" y="1727928"/>
            <a:ext cx="11598881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C1E8E"/>
                </a:solidFill>
              </a:rPr>
              <a:t>Court Witnessing Skills Training</a:t>
            </a:r>
          </a:p>
          <a:p>
            <a:r>
              <a:rPr lang="en-GB" sz="2200" dirty="0"/>
              <a:t>For professionals that may find themselves having to give evidence in either a Civil or Criminal Court</a:t>
            </a:r>
          </a:p>
          <a:p>
            <a:endParaRPr lang="en-GB" sz="1400" dirty="0"/>
          </a:p>
          <a:p>
            <a:r>
              <a:rPr lang="en-GB" sz="2200" b="1" dirty="0">
                <a:solidFill>
                  <a:srgbClr val="0C1E8E"/>
                </a:solidFill>
              </a:rPr>
              <a:t>Police Introduction to the CDLO Role</a:t>
            </a:r>
          </a:p>
          <a:p>
            <a:r>
              <a:rPr lang="en-GB" sz="2200" dirty="0"/>
              <a:t>For Police Officers and Police Civilians carrying out the CDLO role</a:t>
            </a:r>
          </a:p>
          <a:p>
            <a:endParaRPr lang="en-GB" sz="1400" dirty="0"/>
          </a:p>
          <a:p>
            <a:r>
              <a:rPr lang="en-GB" sz="2200" b="1" dirty="0">
                <a:solidFill>
                  <a:srgbClr val="0C1E8E"/>
                </a:solidFill>
              </a:rPr>
              <a:t>Partners Introduction to the CDLO Role</a:t>
            </a:r>
          </a:p>
          <a:p>
            <a:r>
              <a:rPr lang="en-GB" sz="2200" dirty="0"/>
              <a:t>Health Partners introduction to the role, duties and powers of a Police CDLO</a:t>
            </a:r>
          </a:p>
          <a:p>
            <a:endParaRPr lang="en-GB" sz="1400" dirty="0"/>
          </a:p>
          <a:p>
            <a:r>
              <a:rPr lang="en-GB" sz="2200" b="1" dirty="0">
                <a:solidFill>
                  <a:srgbClr val="0C1E8E"/>
                </a:solidFill>
              </a:rPr>
              <a:t>Drugs Awareness for Foundation &amp; Partners</a:t>
            </a:r>
          </a:p>
          <a:p>
            <a:r>
              <a:rPr lang="en-GB" sz="2200" dirty="0"/>
              <a:t>Street Drugs Awareness for Police and Partner organisations including Trends &amp; Drug Recognition</a:t>
            </a:r>
          </a:p>
          <a:p>
            <a:endParaRPr lang="en-GB" sz="1400" dirty="0"/>
          </a:p>
          <a:p>
            <a:r>
              <a:rPr lang="en-GB" sz="2200" b="1" dirty="0">
                <a:solidFill>
                  <a:srgbClr val="0C1E8E"/>
                </a:solidFill>
              </a:rPr>
              <a:t>Drug Expert &amp; CSI Cannabis Training</a:t>
            </a:r>
          </a:p>
          <a:p>
            <a:r>
              <a:rPr lang="en-GB" sz="2200" dirty="0"/>
              <a:t>Specialist Drugs Training for 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418198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999914-4DD7-422A-9DB5-6564D5226A1E}"/>
              </a:ext>
            </a:extLst>
          </p:cNvPr>
          <p:cNvSpPr/>
          <p:nvPr/>
        </p:nvSpPr>
        <p:spPr>
          <a:xfrm>
            <a:off x="335280" y="1268730"/>
            <a:ext cx="8131155" cy="482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Owned several private ambulance firms –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000" b="0" dirty="0">
                <a:latin typeface="Calibri" panose="020F0502020204030204" pitchFamily="34" charset="0"/>
                <a:ea typeface="Calibri" panose="020F0502020204030204" pitchFamily="34" charset="0"/>
              </a:rPr>
              <a:t>Delta Automotive Services, Delta Medical Training, Southern Ambulance Sales, UK Ambulance Services, Delta Medical Services and Delta UK Express.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Stole (and handled from burglaries) equipment stolen from SECAMB stations between 2016 &amp; 2017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Awarded by Kent Police for dedication to duty in 2014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Crown Court Sentencing November 11 2019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0" dirty="0">
                <a:latin typeface="Calibri" panose="020F0502020204030204" pitchFamily="34" charset="0"/>
                <a:ea typeface="Calibri" panose="020F0502020204030204" pitchFamily="34" charset="0"/>
              </a:rPr>
              <a:t>Result??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7E2768-9557-4516-A45A-C6D6F3A0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548640"/>
            <a:ext cx="10363200" cy="643401"/>
          </a:xfrm>
        </p:spPr>
        <p:txBody>
          <a:bodyPr>
            <a:noAutofit/>
          </a:bodyPr>
          <a:lstStyle/>
          <a:p>
            <a:r>
              <a:rPr lang="en-GB" sz="4800" dirty="0"/>
              <a:t>Paramedic B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3A2E6-2A1B-47C8-A281-A3C1E919D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2" t="30715" r="44891" b="25592"/>
          <a:stretch/>
        </p:blipFill>
        <p:spPr>
          <a:xfrm>
            <a:off x="8772940" y="1371600"/>
            <a:ext cx="3021495" cy="2268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B4482-214B-432F-84C4-4379D40B1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96" t="42122" r="47935" b="50048"/>
          <a:stretch/>
        </p:blipFill>
        <p:spPr>
          <a:xfrm>
            <a:off x="8428383" y="3741139"/>
            <a:ext cx="3763617" cy="5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3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"/>
    </mc:Choice>
    <mc:Fallback xmlns="">
      <p:transition spd="slow" advTm="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D9CE2D-29C7-4D1D-8A6E-5E9052AF70A0}"/>
              </a:ext>
            </a:extLst>
          </p:cNvPr>
          <p:cNvSpPr txBox="1">
            <a:spLocks/>
          </p:cNvSpPr>
          <p:nvPr/>
        </p:nvSpPr>
        <p:spPr>
          <a:xfrm>
            <a:off x="963084" y="144390"/>
            <a:ext cx="10363200" cy="643401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kern="0" dirty="0"/>
              <a:t>Paramedic 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E230E-3AEA-40B8-8123-856C43EA9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118" y="908685"/>
            <a:ext cx="9079139" cy="178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8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Fast Response Vehicle -  was usually first to arrive on scene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Treated patients in the absence of Ambulance crew and handed over patient, &amp; notes, to crew upon their arrival</a:t>
            </a:r>
            <a:endParaRPr lang="en-GB" sz="28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0FFD3F-B0AD-484A-B735-63D890069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882" y="1171575"/>
            <a:ext cx="2619375" cy="17430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515171-75E0-484F-AC42-AB1EE8CE489D}"/>
              </a:ext>
            </a:extLst>
          </p:cNvPr>
          <p:cNvSpPr/>
          <p:nvPr/>
        </p:nvSpPr>
        <p:spPr>
          <a:xfrm>
            <a:off x="132442" y="2771770"/>
            <a:ext cx="12059557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0" dirty="0">
                <a:latin typeface="+mn-lt"/>
              </a:rPr>
              <a:t>Crews noticed incidents of morphine administration on patient notes but patients stating they hadn’t received any.</a:t>
            </a:r>
          </a:p>
          <a:p>
            <a:pPr>
              <a:lnSpc>
                <a:spcPct val="150000"/>
              </a:lnSpc>
            </a:pPr>
            <a:r>
              <a:rPr lang="en-GB" sz="2800" b="0" dirty="0">
                <a:latin typeface="+mn-lt"/>
              </a:rPr>
              <a:t>Investigation revealed fraudulent PN’s. </a:t>
            </a:r>
          </a:p>
          <a:p>
            <a:pPr>
              <a:lnSpc>
                <a:spcPct val="150000"/>
              </a:lnSpc>
            </a:pPr>
            <a:r>
              <a:rPr lang="en-GB" sz="2800" b="0" dirty="0">
                <a:latin typeface="+mn-lt"/>
              </a:rPr>
              <a:t>Paramedic interviewed and admitted personal IV morphine daily. </a:t>
            </a:r>
          </a:p>
          <a:p>
            <a:pPr>
              <a:lnSpc>
                <a:spcPct val="150000"/>
              </a:lnSpc>
            </a:pPr>
            <a:r>
              <a:rPr lang="en-GB" sz="2800" b="0" dirty="0">
                <a:latin typeface="+mn-lt"/>
              </a:rPr>
              <a:t>Sacked by Ambulance Service – barred from future similar work by RA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58584A-511C-4C1E-BC17-25FC174C4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17" y="377780"/>
            <a:ext cx="10363200" cy="643401"/>
          </a:xfrm>
        </p:spPr>
        <p:txBody>
          <a:bodyPr>
            <a:noAutofit/>
          </a:bodyPr>
          <a:lstStyle/>
          <a:p>
            <a:r>
              <a:rPr lang="en-GB" sz="4800" dirty="0"/>
              <a:t>Paramedic R</a:t>
            </a:r>
          </a:p>
        </p:txBody>
      </p:sp>
    </p:spTree>
    <p:extLst>
      <p:ext uri="{BB962C8B-B14F-4D97-AF65-F5344CB8AC3E}">
        <p14:creationId xmlns:p14="http://schemas.microsoft.com/office/powerpoint/2010/main" val="392524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"/>
    </mc:Choice>
    <mc:Fallback xmlns="">
      <p:transition spd="slow" advTm="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6DCA52EB-94A9-48D6-8522-4221EA63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548640"/>
            <a:ext cx="8229600" cy="671513"/>
          </a:xfrm>
        </p:spPr>
        <p:txBody>
          <a:bodyPr>
            <a:noAutofit/>
          </a:bodyPr>
          <a:lstStyle/>
          <a:p>
            <a:r>
              <a:rPr lang="en-US" altLang="en-US" sz="4800" dirty="0">
                <a:ea typeface="ＭＳ Ｐゴシック" panose="020B0600070205080204" pitchFamily="34" charset="-128"/>
              </a:rPr>
              <a:t>Midwife 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C63D577-6FB4-4694-A95B-BB6B91F4D1DF}"/>
              </a:ext>
            </a:extLst>
          </p:cNvPr>
          <p:cNvSpPr txBox="1">
            <a:spLocks/>
          </p:cNvSpPr>
          <p:nvPr/>
        </p:nvSpPr>
        <p:spPr>
          <a:xfrm>
            <a:off x="304799" y="1204912"/>
            <a:ext cx="7377113" cy="3048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27 False Entries in 4 CDR’s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Arrested July 2016 – Mental Health issues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House search conducted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Large number of TTA’s found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Charged November 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F79B2-7EC0-4CAC-9371-5EC32D13A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913" y="1454485"/>
            <a:ext cx="4205287" cy="27984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DDDFC4-D7D3-4ECE-83CF-D23449030F29}"/>
              </a:ext>
            </a:extLst>
          </p:cNvPr>
          <p:cNvSpPr/>
          <p:nvPr/>
        </p:nvSpPr>
        <p:spPr>
          <a:xfrm>
            <a:off x="304799" y="4411879"/>
            <a:ext cx="8343951" cy="13181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latin typeface="+mn-lt"/>
                <a:ea typeface="ＭＳ Ｐゴシック" panose="020B0600070205080204" pitchFamily="34" charset="-128"/>
              </a:rPr>
              <a:t>Convicted January 2017 – one year suspended sentence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latin typeface="+mn-lt"/>
                <a:ea typeface="ＭＳ Ｐゴシック" panose="020B0600070205080204" pitchFamily="34" charset="-128"/>
              </a:rPr>
              <a:t>NMC informed by CDLO</a:t>
            </a:r>
          </a:p>
        </p:txBody>
      </p:sp>
    </p:spTree>
    <p:extLst>
      <p:ext uri="{BB962C8B-B14F-4D97-AF65-F5344CB8AC3E}">
        <p14:creationId xmlns:p14="http://schemas.microsoft.com/office/powerpoint/2010/main" val="10107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"/>
    </mc:Choice>
    <mc:Fallback xmlns="">
      <p:transition spd="slow" advTm="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191B20A7-0D17-43BD-A66C-C1327193E6DB}"/>
              </a:ext>
            </a:extLst>
          </p:cNvPr>
          <p:cNvSpPr txBox="1">
            <a:spLocks/>
          </p:cNvSpPr>
          <p:nvPr/>
        </p:nvSpPr>
        <p:spPr>
          <a:xfrm>
            <a:off x="341630" y="1268730"/>
            <a:ext cx="12022364" cy="45454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July 2018  - Theatre Recovery Nurse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Off sick – accessed the CD keys !!!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Also accessed the Omnicell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Injected in front of colleagues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Admitted to a MHU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Interviewed under caution - CR issued due to significant MH issues &amp; treatment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800" b="0" kern="0" dirty="0">
                <a:ea typeface="ＭＳ Ｐゴシック" panose="020B0600070205080204" pitchFamily="34" charset="-128"/>
              </a:rPr>
              <a:t>THE SIGNS WERE THERE !!!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en-US" sz="2800" b="0" kern="0" dirty="0">
              <a:ea typeface="ＭＳ Ｐゴシック" panose="020B0600070205080204" pitchFamily="34" charset="-12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3203D0-5804-4D83-9ECF-69A5436B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548640"/>
            <a:ext cx="8229600" cy="668791"/>
          </a:xfrm>
        </p:spPr>
        <p:txBody>
          <a:bodyPr>
            <a:noAutofit/>
          </a:bodyPr>
          <a:lstStyle/>
          <a:p>
            <a:r>
              <a:rPr lang="en-GB" altLang="en-US" sz="4800" dirty="0"/>
              <a:t>Nurse 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9AB28-D34B-4EFC-9D0F-A23545CAB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608" y="1436915"/>
            <a:ext cx="4179456" cy="27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"/>
    </mc:Choice>
    <mc:Fallback xmlns="">
      <p:transition spd="slow" advTm="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F2D166-98D6-410F-B0CA-691CB5CEF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548640"/>
            <a:ext cx="8229600" cy="668791"/>
          </a:xfrm>
        </p:spPr>
        <p:txBody>
          <a:bodyPr>
            <a:noAutofit/>
          </a:bodyPr>
          <a:lstStyle/>
          <a:p>
            <a:r>
              <a:rPr lang="en-GB" altLang="en-US" sz="4800" dirty="0"/>
              <a:t>Lessons Learned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D754E-769F-4F1F-AECD-C1D987C6C2D9}"/>
              </a:ext>
            </a:extLst>
          </p:cNvPr>
          <p:cNvSpPr txBox="1"/>
          <p:nvPr/>
        </p:nvSpPr>
        <p:spPr>
          <a:xfrm>
            <a:off x="335280" y="1268730"/>
            <a:ext cx="85219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 dirty="0">
                <a:latin typeface="+mn-lt"/>
              </a:rPr>
              <a:t>CD Registers </a:t>
            </a:r>
            <a:r>
              <a:rPr lang="en-GB" altLang="en-US" sz="2800" b="0" dirty="0">
                <a:latin typeface="+mn-lt"/>
              </a:rPr>
              <a:t>- Ensure strict compliance with column headers when completing</a:t>
            </a:r>
          </a:p>
          <a:p>
            <a:r>
              <a:rPr lang="en-GB" altLang="en-US" sz="2800" b="0" dirty="0">
                <a:latin typeface="+mn-lt"/>
              </a:rPr>
              <a:t>Know the signatures – </a:t>
            </a:r>
            <a:r>
              <a:rPr lang="en-GB" altLang="en-US" sz="2800" b="0" u="sng" dirty="0">
                <a:latin typeface="+mn-lt"/>
              </a:rPr>
              <a:t>check what you’re signing for</a:t>
            </a:r>
          </a:p>
          <a:p>
            <a:r>
              <a:rPr lang="en-GB" altLang="en-US" sz="2800" b="0" dirty="0">
                <a:latin typeface="+mn-lt"/>
              </a:rPr>
              <a:t>Challenge inconsistencies</a:t>
            </a:r>
          </a:p>
          <a:p>
            <a:r>
              <a:rPr lang="en-GB" altLang="en-US" sz="2800" b="0" dirty="0">
                <a:latin typeface="+mn-lt"/>
              </a:rPr>
              <a:t>Challenge crossings out or illegible entries</a:t>
            </a:r>
          </a:p>
          <a:p>
            <a:endParaRPr lang="en-GB" altLang="en-US" sz="1400" b="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CD Cabinets &amp; Keys </a:t>
            </a:r>
            <a:r>
              <a:rPr lang="en-GB" altLang="en-US" sz="2800" b="0" dirty="0">
                <a:latin typeface="+mn-lt"/>
              </a:rPr>
              <a:t>- Safe storage of the keys – Are they left hanging around or in the nurse in charge’s pocket</a:t>
            </a:r>
          </a:p>
          <a:p>
            <a:endParaRPr lang="en-GB" altLang="en-US" sz="1400" b="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TTA’s</a:t>
            </a:r>
            <a:r>
              <a:rPr lang="en-GB" altLang="en-US" sz="2800" b="0" dirty="0">
                <a:latin typeface="+mn-lt"/>
              </a:rPr>
              <a:t> - Are they appropriate in number?</a:t>
            </a:r>
          </a:p>
          <a:p>
            <a:r>
              <a:rPr lang="en-GB" altLang="en-US" sz="2800" b="0" dirty="0">
                <a:latin typeface="+mn-lt"/>
              </a:rPr>
              <a:t>Are they managed / stored appropriately at home?</a:t>
            </a:r>
          </a:p>
          <a:p>
            <a:r>
              <a:rPr lang="en-GB" altLang="en-US" sz="2800" b="0" dirty="0">
                <a:latin typeface="+mn-lt"/>
              </a:rPr>
              <a:t>Who else in the family has access</a:t>
            </a:r>
            <a:r>
              <a:rPr lang="en-GB" altLang="en-US" sz="2800" dirty="0"/>
              <a:t> t</a:t>
            </a:r>
            <a:r>
              <a:rPr lang="en-GB" altLang="en-US" sz="2800" b="0" dirty="0">
                <a:latin typeface="+mn-lt"/>
              </a:rPr>
              <a:t>o meds?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AE4CBD-BDB1-45CC-8AD6-9A729634700F}"/>
              </a:ext>
            </a:extLst>
          </p:cNvPr>
          <p:cNvSpPr/>
          <p:nvPr/>
        </p:nvSpPr>
        <p:spPr>
          <a:xfrm>
            <a:off x="9336405" y="3789045"/>
            <a:ext cx="2070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+mn-lt"/>
              </a:rPr>
              <a:t>Respect CD’s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E758F-9221-415F-8DE9-82D04B1A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32"/>
          <a:stretch/>
        </p:blipFill>
        <p:spPr>
          <a:xfrm>
            <a:off x="8518542" y="1332468"/>
            <a:ext cx="3383626" cy="209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"/>
    </mc:Choice>
    <mc:Fallback xmlns="">
      <p:transition spd="slow" advTm="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E8FE9-63CC-4C3D-9637-70B6DD99C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" y="1628775"/>
            <a:ext cx="11964913" cy="43205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The Police are keen to know: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Who is supplying/diverting prescription drugs?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Where &amp; how are they doing it?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What prescription drugs are being supplied/diverted?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Where do you think the prescription drugs are going?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Is there a risk to the public, or individuals, from a prescription drug - If so what?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</a:rPr>
              <a:t>Talk to your CDLO in confidence and take advice – </a:t>
            </a:r>
            <a:r>
              <a:rPr lang="en-GB" sz="2800" dirty="0">
                <a:solidFill>
                  <a:schemeClr val="tx1"/>
                </a:solidFill>
                <a:hlinkClick r:id="rId3"/>
              </a:rPr>
              <a:t>https://www.apcdlo.org/contact-your-nearest-cdlo</a:t>
            </a:r>
            <a:endParaRPr lang="en-GB" sz="2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2AAD8-896E-4159-8E5C-CCEBFD572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286" y="834254"/>
            <a:ext cx="2444841" cy="1913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552D98-B0DC-4FE1-B544-F8FDF920E4AF}"/>
              </a:ext>
            </a:extLst>
          </p:cNvPr>
          <p:cNvSpPr txBox="1"/>
          <p:nvPr/>
        </p:nvSpPr>
        <p:spPr>
          <a:xfrm>
            <a:off x="1869685" y="6204499"/>
            <a:ext cx="4573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Information sharing protocols exist between Police / NHS England / Ambulance Trusts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F7ACC-0BDF-4BDC-BEFB-D155C7C06165}"/>
              </a:ext>
            </a:extLst>
          </p:cNvPr>
          <p:cNvSpPr txBox="1"/>
          <p:nvPr/>
        </p:nvSpPr>
        <p:spPr>
          <a:xfrm>
            <a:off x="6232755" y="6218846"/>
            <a:ext cx="4680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S18 imposes a duty on Responsible Bodies to Communicate &amp; Share Relevant Information</a:t>
            </a: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FED83224-D7E5-4F9E-BE2D-FA16E0D2579A}"/>
              </a:ext>
            </a:extLst>
          </p:cNvPr>
          <p:cNvSpPr/>
          <p:nvPr/>
        </p:nvSpPr>
        <p:spPr>
          <a:xfrm rot="16200000">
            <a:off x="5909930" y="6229612"/>
            <a:ext cx="586254" cy="55435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36A18-17CF-4EE3-907E-8E94E22BC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450" y="2804606"/>
            <a:ext cx="2341026" cy="15931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E5B39C4-4698-4AF9-8F12-A388B794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548640"/>
            <a:ext cx="8229600" cy="668791"/>
          </a:xfrm>
        </p:spPr>
        <p:txBody>
          <a:bodyPr>
            <a:noAutofit/>
          </a:bodyPr>
          <a:lstStyle/>
          <a:p>
            <a:r>
              <a:rPr lang="en-GB" altLang="en-US" sz="4800" dirty="0"/>
              <a:t>Partnership Working</a:t>
            </a:r>
          </a:p>
        </p:txBody>
      </p:sp>
    </p:spTree>
    <p:extLst>
      <p:ext uri="{BB962C8B-B14F-4D97-AF65-F5344CB8AC3E}">
        <p14:creationId xmlns:p14="http://schemas.microsoft.com/office/powerpoint/2010/main" val="791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"/>
    </mc:Choice>
    <mc:Fallback xmlns="">
      <p:transition spd="slow" advTm="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DA981-04C4-4F4D-B237-7C7204A2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C90290-8997-4A3F-B505-2CE7B7565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188595"/>
            <a:ext cx="4680585" cy="36004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117CC-86E7-4541-B782-591E672F2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20" y="1488453"/>
            <a:ext cx="5760720" cy="52484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7946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9"/>
          <p:cNvSpPr txBox="1">
            <a:spLocks noChangeArrowheads="1"/>
          </p:cNvSpPr>
          <p:nvPr/>
        </p:nvSpPr>
        <p:spPr bwMode="auto">
          <a:xfrm>
            <a:off x="1775460" y="6164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000" dirty="0">
                <a:latin typeface="Century Gothic" panose="020B0502020202020204" pitchFamily="34" charset="0"/>
                <a:cs typeface="Tahoma" panose="020B0604030504040204" pitchFamily="34" charset="0"/>
              </a:rPr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2BD25-D85A-450F-8474-167A1A38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074" name="Picture 2" descr="4,296 Boring Meeting Stock Photos, Pictures &amp;amp; Royalty-Free Images - iStock">
            <a:extLst>
              <a:ext uri="{FF2B5EF4-FFF2-40B4-BE49-F238E27FC236}">
                <a16:creationId xmlns:a16="http://schemas.microsoft.com/office/drawing/2014/main" id="{56E3F4BC-F373-471C-87D0-4A1A13AA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48590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91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A0E5-D3A4-4C3A-B77F-9307E1B3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95" y="693016"/>
            <a:ext cx="11378565" cy="1325563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0000"/>
                </a:solidFill>
              </a:rPr>
              <a:t>C</a:t>
            </a:r>
            <a:r>
              <a:rPr lang="en-US" altLang="en-US" dirty="0">
                <a:solidFill>
                  <a:srgbClr val="000000"/>
                </a:solidFill>
              </a:rPr>
              <a:t>ontrolled</a:t>
            </a:r>
            <a:r>
              <a:rPr lang="en-US" altLang="en-US" b="1" dirty="0">
                <a:solidFill>
                  <a:srgbClr val="000000"/>
                </a:solidFill>
              </a:rPr>
              <a:t> D</a:t>
            </a:r>
            <a:r>
              <a:rPr lang="en-US" altLang="en-US" dirty="0">
                <a:solidFill>
                  <a:srgbClr val="000000"/>
                </a:solidFill>
              </a:rPr>
              <a:t>rugs</a:t>
            </a:r>
            <a:r>
              <a:rPr lang="en-US" altLang="en-US" b="1" dirty="0">
                <a:solidFill>
                  <a:srgbClr val="000000"/>
                </a:solidFill>
              </a:rPr>
              <a:t> A</a:t>
            </a:r>
            <a:r>
              <a:rPr lang="en-US" altLang="en-US" dirty="0">
                <a:solidFill>
                  <a:srgbClr val="000000"/>
                </a:solidFill>
              </a:rPr>
              <a:t>buse</a:t>
            </a:r>
            <a:r>
              <a:rPr lang="en-US" altLang="en-US" b="1" dirty="0">
                <a:solidFill>
                  <a:srgbClr val="000000"/>
                </a:solidFill>
              </a:rPr>
              <a:t> &amp; D</a:t>
            </a:r>
            <a:r>
              <a:rPr lang="en-US" altLang="en-US" dirty="0">
                <a:solidFill>
                  <a:srgbClr val="000000"/>
                </a:solidFill>
              </a:rPr>
              <a:t>iversio</a:t>
            </a:r>
            <a:r>
              <a:rPr lang="en-US" altLang="en-US" b="1" dirty="0">
                <a:solidFill>
                  <a:srgbClr val="000000"/>
                </a:solidFill>
              </a:rPr>
              <a:t>n </a:t>
            </a:r>
            <a:r>
              <a:rPr lang="en-US" altLang="en-US" dirty="0">
                <a:solidFill>
                  <a:srgbClr val="000000"/>
                </a:solidFill>
              </a:rPr>
              <a:t>by</a:t>
            </a:r>
            <a:r>
              <a:rPr lang="en-US" altLang="en-US" b="1" dirty="0">
                <a:solidFill>
                  <a:srgbClr val="000000"/>
                </a:solidFill>
              </a:rPr>
              <a:t> H</a:t>
            </a:r>
            <a:r>
              <a:rPr lang="en-US" altLang="en-US" dirty="0">
                <a:solidFill>
                  <a:srgbClr val="000000"/>
                </a:solidFill>
              </a:rPr>
              <a:t>ealthcare</a:t>
            </a:r>
            <a:r>
              <a:rPr lang="en-US" altLang="en-US" b="1" dirty="0">
                <a:solidFill>
                  <a:srgbClr val="000000"/>
                </a:solidFill>
              </a:rPr>
              <a:t> S</a:t>
            </a:r>
            <a:r>
              <a:rPr lang="en-US" altLang="en-US" dirty="0">
                <a:solidFill>
                  <a:srgbClr val="000000"/>
                </a:solidFill>
              </a:rPr>
              <a:t>taff</a:t>
            </a:r>
            <a:br>
              <a:rPr lang="en-US" altLang="en-US" dirty="0">
                <a:solidFill>
                  <a:srgbClr val="000000"/>
                </a:solidFill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DA71A-C8F3-4EAE-A961-6CEE620CE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71" y="1407393"/>
            <a:ext cx="11521440" cy="5040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Agenda</a:t>
            </a:r>
          </a:p>
          <a:p>
            <a:pPr marL="0" indent="0">
              <a:buNone/>
            </a:pPr>
            <a:endParaRPr lang="en-GB" sz="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The Police CDLO role and its origins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Police CDLO Role in Concerns &amp; Thefts by Healthcare Professionals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Identification and Warning Signs in Staff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Current issues and concerns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Case study examples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Reporting concerns and incidents involving CD’s &amp; Colleagues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Lessons Learned from Inspections in Healthcare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Partnership Working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D66A5-3D73-43AB-B3ED-FA238164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13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255B4-4930-433F-80EB-F59362EF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525" y="188595"/>
            <a:ext cx="5760720" cy="1807305"/>
          </a:xfrm>
        </p:spPr>
        <p:txBody>
          <a:bodyPr>
            <a:normAutofit/>
          </a:bodyPr>
          <a:lstStyle/>
          <a:p>
            <a:r>
              <a:rPr lang="en-GB" sz="4100" dirty="0"/>
              <a:t>Controlled Drugs Liaison Officers – CDLO’s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0BBC4-2BEE-48CA-80DB-C701600D7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70" r="22220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A1CEF-558A-40AA-B369-0E89E23AF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77634"/>
            <a:ext cx="6096000" cy="4869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600" dirty="0"/>
              <a:t>Role borne out of the Health Act 2006.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2600" dirty="0"/>
              <a:t>Assist with allegations involving HCP criminality &amp; CD’s….. not patients or public!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2600" dirty="0"/>
              <a:t>‘Targeted Inspections’ at Pharmacies and Hospitals concerning Safe Custody of CD’s.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2600" dirty="0"/>
              <a:t>Direct liaison with Healthcare Partners &amp; Regulators concerning sharing of information and ANY concerns.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2600" dirty="0"/>
              <a:t>Attend Quarterly CD-LIN meetings.</a:t>
            </a:r>
          </a:p>
          <a:p>
            <a:pPr marL="0" indent="0">
              <a:buNone/>
            </a:pPr>
            <a:endParaRPr lang="en-GB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3273A-E6AF-4791-ADF0-59E33657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A203E-CF9A-49A6-AB9B-9E7D0D21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EAC90-C7CE-4900-B0E1-940F34407146}"/>
              </a:ext>
            </a:extLst>
          </p:cNvPr>
          <p:cNvSpPr/>
          <p:nvPr/>
        </p:nvSpPr>
        <p:spPr>
          <a:xfrm>
            <a:off x="84083" y="78368"/>
            <a:ext cx="11161712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3900" dirty="0">
                <a:latin typeface="+mj-lt"/>
              </a:rPr>
              <a:t>Shipman Inquiry Report 2005 &amp; The Health Act 2006</a:t>
            </a:r>
            <a:endParaRPr lang="en-GB" sz="39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7D9E8E-9B90-4549-923F-AC1A7CC9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" y="1268730"/>
            <a:ext cx="792099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600" dirty="0">
                <a:latin typeface="+mn-lt"/>
                <a:cs typeface="Tahoma" panose="020B0604030504040204" pitchFamily="34" charset="0"/>
              </a:rPr>
              <a:t>Health Act 2006 defined by section, the following key partners and/or organisations</a:t>
            </a:r>
          </a:p>
          <a:p>
            <a:endParaRPr lang="en-GB" altLang="en-US" sz="2000" dirty="0">
              <a:latin typeface="+mn-lt"/>
              <a:cs typeface="Tahoma" panose="020B0604030504040204" pitchFamily="34" charset="0"/>
            </a:endParaRPr>
          </a:p>
          <a:p>
            <a:r>
              <a:rPr lang="en-GB" altLang="en-US" sz="2600" b="1" dirty="0">
                <a:latin typeface="+mn-lt"/>
                <a:cs typeface="Tahoma" panose="020B0604030504040204" pitchFamily="34" charset="0"/>
              </a:rPr>
              <a:t>S17</a:t>
            </a:r>
            <a:r>
              <a:rPr lang="en-GB" altLang="en-US" sz="2600" dirty="0">
                <a:latin typeface="+mn-lt"/>
                <a:cs typeface="Tahoma" panose="020B0604030504040204" pitchFamily="34" charset="0"/>
              </a:rPr>
              <a:t> - </a:t>
            </a:r>
            <a:r>
              <a:rPr lang="en-GB" altLang="en-US" sz="2600" b="1" u="sng" dirty="0">
                <a:latin typeface="+mn-lt"/>
                <a:cs typeface="Tahoma" panose="020B0604030504040204" pitchFamily="34" charset="0"/>
              </a:rPr>
              <a:t>Designated Body</a:t>
            </a:r>
          </a:p>
          <a:p>
            <a:r>
              <a:rPr lang="en-GB" altLang="en-US" sz="2600" dirty="0">
                <a:latin typeface="+mn-lt"/>
                <a:cs typeface="Tahoma" panose="020B0604030504040204" pitchFamily="34" charset="0"/>
              </a:rPr>
              <a:t>Directly or Indirectly involved in the provision of Healthcare e.g. Hospital trusts / Private Healthcare Trusts.</a:t>
            </a:r>
          </a:p>
          <a:p>
            <a:endParaRPr lang="en-GB" altLang="en-US" sz="2000" dirty="0">
              <a:latin typeface="+mn-lt"/>
              <a:cs typeface="Tahoma" panose="020B0604030504040204" pitchFamily="34" charset="0"/>
            </a:endParaRPr>
          </a:p>
          <a:p>
            <a:r>
              <a:rPr lang="en-GB" altLang="en-US" sz="2600" b="1" dirty="0">
                <a:latin typeface="+mn-lt"/>
                <a:cs typeface="Tahoma" panose="020B0604030504040204" pitchFamily="34" charset="0"/>
              </a:rPr>
              <a:t>S18</a:t>
            </a:r>
            <a:r>
              <a:rPr lang="en-GB" altLang="en-US" sz="2600" dirty="0">
                <a:latin typeface="+mn-lt"/>
                <a:cs typeface="Tahoma" panose="020B0604030504040204" pitchFamily="34" charset="0"/>
              </a:rPr>
              <a:t> - </a:t>
            </a:r>
            <a:r>
              <a:rPr lang="en-GB" altLang="en-US" sz="2600" b="1" u="sng" dirty="0">
                <a:latin typeface="+mn-lt"/>
                <a:cs typeface="Tahoma" panose="020B0604030504040204" pitchFamily="34" charset="0"/>
              </a:rPr>
              <a:t>Responsible Bodies</a:t>
            </a:r>
          </a:p>
          <a:p>
            <a:r>
              <a:rPr lang="en-GB" altLang="en-US" sz="2600" dirty="0">
                <a:latin typeface="+mn-lt"/>
                <a:cs typeface="Tahoma" panose="020B0604030504040204" pitchFamily="34" charset="0"/>
              </a:rPr>
              <a:t>NHS England, NHS trusts, Foundation Trusts, Police, GMC, CQC, NMC, NHS Protect. </a:t>
            </a:r>
          </a:p>
          <a:p>
            <a:endParaRPr lang="en-GB" altLang="en-US" sz="2000" dirty="0">
              <a:latin typeface="+mn-lt"/>
              <a:cs typeface="Tahoma" panose="020B0604030504040204" pitchFamily="34" charset="0"/>
            </a:endParaRPr>
          </a:p>
          <a:p>
            <a:r>
              <a:rPr lang="en-GB" altLang="en-US" sz="2600" b="1" dirty="0">
                <a:latin typeface="+mn-lt"/>
                <a:cs typeface="Tahoma" panose="020B0604030504040204" pitchFamily="34" charset="0"/>
              </a:rPr>
              <a:t>S20</a:t>
            </a:r>
            <a:r>
              <a:rPr lang="en-GB" altLang="en-US" sz="2600" dirty="0">
                <a:latin typeface="+mn-lt"/>
                <a:cs typeface="Tahoma" panose="020B0604030504040204" pitchFamily="34" charset="0"/>
              </a:rPr>
              <a:t> - New powers of entry and inspection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8C7B2-3701-45D1-ABC0-4DFEE1CCC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70" y="908685"/>
            <a:ext cx="3575685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u="sng" dirty="0">
                <a:solidFill>
                  <a:srgbClr val="1B0EC8"/>
                </a:solidFill>
                <a:latin typeface="Consolas" panose="020B0609020204030204" pitchFamily="49" charset="0"/>
              </a:rPr>
              <a:t>FIRST REPORT 2002</a:t>
            </a:r>
            <a:br>
              <a:rPr lang="en-GB" altLang="en-US" u="sng" dirty="0">
                <a:solidFill>
                  <a:srgbClr val="1B0EC8"/>
                </a:solidFill>
                <a:latin typeface="Consolas" panose="020B0609020204030204" pitchFamily="49" charset="0"/>
              </a:rPr>
            </a:br>
            <a:r>
              <a:rPr lang="en-GB" altLang="en-US" dirty="0">
                <a:solidFill>
                  <a:srgbClr val="1B0EC8"/>
                </a:solidFill>
                <a:latin typeface="Consolas" panose="020B0609020204030204" pitchFamily="49" charset="0"/>
              </a:rPr>
              <a:t>Death Disguised</a:t>
            </a:r>
          </a:p>
          <a:p>
            <a:endParaRPr lang="en-GB" altLang="en-US" sz="400" dirty="0">
              <a:solidFill>
                <a:srgbClr val="1B0EC8"/>
              </a:solidFill>
              <a:latin typeface="Consolas" panose="020B0609020204030204" pitchFamily="49" charset="0"/>
            </a:endParaRPr>
          </a:p>
          <a:p>
            <a:r>
              <a:rPr lang="en-GB" altLang="en-US" u="sng" dirty="0">
                <a:solidFill>
                  <a:srgbClr val="1B0EC8"/>
                </a:solidFill>
                <a:latin typeface="Consolas" panose="020B0609020204030204" pitchFamily="49" charset="0"/>
              </a:rPr>
              <a:t>SECOND REPORT 2003</a:t>
            </a:r>
          </a:p>
          <a:p>
            <a:r>
              <a:rPr lang="en-GB" altLang="en-US" dirty="0">
                <a:solidFill>
                  <a:srgbClr val="1B0EC8"/>
                </a:solidFill>
                <a:latin typeface="Consolas" panose="020B0609020204030204" pitchFamily="49" charset="0"/>
              </a:rPr>
              <a:t>The police Investigation of March 1998</a:t>
            </a:r>
          </a:p>
          <a:p>
            <a:endParaRPr lang="en-GB" altLang="en-US" sz="400" dirty="0">
              <a:solidFill>
                <a:srgbClr val="1B0EC8"/>
              </a:solidFill>
              <a:latin typeface="Consolas" panose="020B0609020204030204" pitchFamily="49" charset="0"/>
            </a:endParaRPr>
          </a:p>
          <a:p>
            <a:r>
              <a:rPr lang="en-GB" altLang="en-US" u="sng" dirty="0">
                <a:solidFill>
                  <a:srgbClr val="1B0EC8"/>
                </a:solidFill>
                <a:latin typeface="Consolas" panose="020B0609020204030204" pitchFamily="49" charset="0"/>
              </a:rPr>
              <a:t>THIRD REPORT 2003</a:t>
            </a:r>
          </a:p>
          <a:p>
            <a:r>
              <a:rPr lang="en-GB" altLang="en-US" dirty="0">
                <a:solidFill>
                  <a:srgbClr val="1B0EC8"/>
                </a:solidFill>
                <a:latin typeface="Consolas" panose="020B0609020204030204" pitchFamily="49" charset="0"/>
              </a:rPr>
              <a:t>Death Certification &amp; the Investigation of deaths by Coroners</a:t>
            </a:r>
          </a:p>
          <a:p>
            <a:endParaRPr lang="en-GB" altLang="en-US" sz="400" dirty="0">
              <a:solidFill>
                <a:srgbClr val="1B0EC8"/>
              </a:solidFill>
              <a:latin typeface="Consolas" panose="020B0609020204030204" pitchFamily="49" charset="0"/>
            </a:endParaRPr>
          </a:p>
          <a:p>
            <a:r>
              <a:rPr lang="en-GB" altLang="en-US" u="sng" dirty="0">
                <a:solidFill>
                  <a:srgbClr val="1B0EC8"/>
                </a:solidFill>
                <a:latin typeface="Consolas" panose="020B0609020204030204" pitchFamily="49" charset="0"/>
              </a:rPr>
              <a:t>FOURTH REPORT 2004</a:t>
            </a:r>
          </a:p>
          <a:p>
            <a:r>
              <a:rPr lang="en-GB" altLang="en-US" dirty="0">
                <a:solidFill>
                  <a:srgbClr val="1B0EC8"/>
                </a:solidFill>
                <a:latin typeface="Consolas" panose="020B0609020204030204" pitchFamily="49" charset="0"/>
              </a:rPr>
              <a:t>The Regulation of CD’s in the Community</a:t>
            </a:r>
          </a:p>
          <a:p>
            <a:endParaRPr lang="en-GB" altLang="en-US" sz="400" dirty="0">
              <a:solidFill>
                <a:srgbClr val="1B0EC8"/>
              </a:solidFill>
              <a:latin typeface="Consolas" panose="020B0609020204030204" pitchFamily="49" charset="0"/>
            </a:endParaRPr>
          </a:p>
          <a:p>
            <a:r>
              <a:rPr lang="en-GB" altLang="en-US" u="sng" dirty="0">
                <a:solidFill>
                  <a:srgbClr val="1B0EC8"/>
                </a:solidFill>
                <a:latin typeface="Consolas" panose="020B0609020204030204" pitchFamily="49" charset="0"/>
              </a:rPr>
              <a:t>FIFTH REPORT 2004</a:t>
            </a:r>
          </a:p>
          <a:p>
            <a:r>
              <a:rPr lang="en-GB" altLang="en-US" dirty="0">
                <a:solidFill>
                  <a:srgbClr val="1B0EC8"/>
                </a:solidFill>
                <a:latin typeface="Consolas" panose="020B0609020204030204" pitchFamily="49" charset="0"/>
              </a:rPr>
              <a:t>Safeguarding Patients – Lesson learned</a:t>
            </a:r>
          </a:p>
          <a:p>
            <a:endParaRPr lang="en-GB" altLang="en-US" sz="400" dirty="0">
              <a:solidFill>
                <a:srgbClr val="1B0EC8"/>
              </a:solidFill>
              <a:latin typeface="Consolas" panose="020B0609020204030204" pitchFamily="49" charset="0"/>
            </a:endParaRPr>
          </a:p>
          <a:p>
            <a:r>
              <a:rPr lang="en-GB" altLang="en-US" u="sng" dirty="0">
                <a:solidFill>
                  <a:srgbClr val="1B0EC8"/>
                </a:solidFill>
                <a:latin typeface="Consolas" panose="020B0609020204030204" pitchFamily="49" charset="0"/>
              </a:rPr>
              <a:t>SIXTH REPORT 2005</a:t>
            </a:r>
            <a:br>
              <a:rPr lang="en-GB" altLang="en-US" dirty="0">
                <a:solidFill>
                  <a:srgbClr val="1B0EC8"/>
                </a:solidFill>
                <a:latin typeface="Consolas" panose="020B0609020204030204" pitchFamily="49" charset="0"/>
              </a:rPr>
            </a:br>
            <a:r>
              <a:rPr lang="en-GB" altLang="en-US" dirty="0">
                <a:solidFill>
                  <a:srgbClr val="1B0EC8"/>
                </a:solidFill>
                <a:latin typeface="Consolas" panose="020B0609020204030204" pitchFamily="49" charset="0"/>
              </a:rPr>
              <a:t>Shipman – The Final Report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279C9B-8FD0-4A67-9AF9-46549BDE7CE1}"/>
              </a:ext>
            </a:extLst>
          </p:cNvPr>
          <p:cNvSpPr/>
          <p:nvPr/>
        </p:nvSpPr>
        <p:spPr>
          <a:xfrm>
            <a:off x="1914789" y="5949315"/>
            <a:ext cx="85017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altLang="en-US" sz="2600" b="1" kern="0" dirty="0">
                <a:solidFill>
                  <a:srgbClr val="000000"/>
                </a:solidFill>
                <a:cs typeface="+mn-cs"/>
              </a:rPr>
              <a:t>S18(5) - </a:t>
            </a:r>
            <a:r>
              <a:rPr lang="en-GB" altLang="en-US" sz="2600" b="1" u="sng" kern="0" dirty="0">
                <a:solidFill>
                  <a:srgbClr val="000000"/>
                </a:solidFill>
                <a:cs typeface="+mn-cs"/>
              </a:rPr>
              <a:t>Duty</a:t>
            </a:r>
            <a:r>
              <a:rPr lang="en-GB" altLang="en-US" sz="2600" b="1" kern="0" dirty="0">
                <a:solidFill>
                  <a:srgbClr val="000000"/>
                </a:solidFill>
                <a:cs typeface="+mn-cs"/>
              </a:rPr>
              <a:t> to Co-Operate</a:t>
            </a:r>
          </a:p>
          <a:p>
            <a:pPr>
              <a:spcBef>
                <a:spcPts val="0"/>
              </a:spcBef>
              <a:defRPr/>
            </a:pPr>
            <a:r>
              <a:rPr lang="en-GB" altLang="en-US" sz="2600" kern="0" dirty="0">
                <a:solidFill>
                  <a:srgbClr val="000000"/>
                </a:solidFill>
                <a:cs typeface="+mn-cs"/>
              </a:rPr>
              <a:t>Makes provision for ‘imposing duties on the Chief of Police’</a:t>
            </a:r>
          </a:p>
        </p:txBody>
      </p:sp>
    </p:spTree>
    <p:extLst>
      <p:ext uri="{BB962C8B-B14F-4D97-AF65-F5344CB8AC3E}">
        <p14:creationId xmlns:p14="http://schemas.microsoft.com/office/powerpoint/2010/main" val="10973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allAtOnce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10807-BC4C-4337-960B-CA755E4E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C4EA3F-67F7-440C-BB74-C404B49BD20E}"/>
              </a:ext>
            </a:extLst>
          </p:cNvPr>
          <p:cNvSpPr/>
          <p:nvPr/>
        </p:nvSpPr>
        <p:spPr>
          <a:xfrm>
            <a:off x="695324" y="1439589"/>
            <a:ext cx="79209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latin typeface="+mn-lt"/>
              </a:rPr>
              <a:t>Shipman killed 218 patients </a:t>
            </a:r>
            <a:r>
              <a:rPr lang="en-GB" sz="2000" dirty="0">
                <a:latin typeface="+mn-lt"/>
              </a:rPr>
              <a:t>(Probably ~ 250)</a:t>
            </a:r>
          </a:p>
          <a:p>
            <a:pPr>
              <a:defRPr/>
            </a:pPr>
            <a:endParaRPr lang="en-GB" sz="1400" dirty="0">
              <a:latin typeface="+mn-lt"/>
            </a:endParaRPr>
          </a:p>
          <a:p>
            <a:pPr>
              <a:defRPr/>
            </a:pPr>
            <a:r>
              <a:rPr lang="en-GB" sz="2800" dirty="0">
                <a:latin typeface="+mn-lt"/>
              </a:rPr>
              <a:t>1976: pleaded guilty to 3 counts of obtaining pethidine by deception (asked for 76 TIC’s)</a:t>
            </a:r>
          </a:p>
          <a:p>
            <a:pPr>
              <a:defRPr/>
            </a:pPr>
            <a:endParaRPr lang="en-GB" sz="1400" dirty="0">
              <a:latin typeface="+mn-lt"/>
            </a:endParaRPr>
          </a:p>
          <a:p>
            <a:pPr>
              <a:defRPr/>
            </a:pPr>
            <a:r>
              <a:rPr lang="en-GB" sz="2800" dirty="0">
                <a:latin typeface="+mn-lt"/>
              </a:rPr>
              <a:t>GMC – Took no disciplinary action</a:t>
            </a:r>
          </a:p>
          <a:p>
            <a:pPr>
              <a:defRPr/>
            </a:pPr>
            <a:endParaRPr lang="en-GB" sz="1400" dirty="0">
              <a:latin typeface="+mn-lt"/>
            </a:endParaRPr>
          </a:p>
          <a:p>
            <a:pPr>
              <a:defRPr/>
            </a:pPr>
            <a:r>
              <a:rPr lang="en-GB" sz="2800" dirty="0">
                <a:latin typeface="+mn-lt"/>
              </a:rPr>
              <a:t>Home Office – took no action with his ‘general licence’</a:t>
            </a:r>
          </a:p>
          <a:p>
            <a:pPr>
              <a:defRPr/>
            </a:pPr>
            <a:endParaRPr lang="en-GB" sz="1400" dirty="0">
              <a:latin typeface="+mn-lt"/>
            </a:endParaRPr>
          </a:p>
          <a:p>
            <a:pPr>
              <a:defRPr/>
            </a:pPr>
            <a:r>
              <a:rPr lang="en-GB" sz="2800" dirty="0">
                <a:latin typeface="+mn-lt"/>
              </a:rPr>
              <a:t>Jan 2000: Shipman found guilty of murdering 15 patients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654165-1595-452B-9765-9DDD1DF73CAB}"/>
              </a:ext>
            </a:extLst>
          </p:cNvPr>
          <p:cNvSpPr/>
          <p:nvPr/>
        </p:nvSpPr>
        <p:spPr>
          <a:xfrm>
            <a:off x="695325" y="548640"/>
            <a:ext cx="6508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4000" dirty="0">
                <a:latin typeface="+mj-lt"/>
              </a:rPr>
              <a:t>Shipman Inquiry Report 2005</a:t>
            </a:r>
            <a:endParaRPr lang="en-GB" sz="4000" dirty="0">
              <a:latin typeface="+mj-lt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79EADF0-400D-4E7C-B47A-196AA5CA9D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38247" y="1628774"/>
            <a:ext cx="329370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4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2DE66-0B91-4613-AE69-5E5E43C5E26B}"/>
              </a:ext>
            </a:extLst>
          </p:cNvPr>
          <p:cNvSpPr/>
          <p:nvPr/>
        </p:nvSpPr>
        <p:spPr>
          <a:xfrm>
            <a:off x="4294188" y="87313"/>
            <a:ext cx="34385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3600" dirty="0">
                <a:solidFill>
                  <a:schemeClr val="bg1"/>
                </a:solidFill>
                <a:latin typeface="+mj-lt"/>
              </a:rPr>
              <a:t>Health Act 2006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771" name="Title 3">
            <a:extLst>
              <a:ext uri="{FF2B5EF4-FFF2-40B4-BE49-F238E27FC236}">
                <a16:creationId xmlns:a16="http://schemas.microsoft.com/office/drawing/2014/main" id="{3E3ECF26-DABD-47DC-9D8D-21F41E23BC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5325" y="548640"/>
            <a:ext cx="6480810" cy="71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GB" altLang="en-US" sz="4000" dirty="0">
                <a:solidFill>
                  <a:schemeClr val="tx1"/>
                </a:solidFill>
              </a:rPr>
              <a:t>How Shipman Accessed CD’s</a:t>
            </a:r>
            <a:endParaRPr lang="en-GB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DE2C08-FD03-4D8C-874C-20C28C00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1628775"/>
            <a:ext cx="864108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800" dirty="0">
                <a:latin typeface="+mn-lt"/>
                <a:cs typeface="Tahoma" panose="020B0604030504040204" pitchFamily="34" charset="0"/>
              </a:rPr>
              <a:t>Shipman did not hold a personal stock of CD’s</a:t>
            </a:r>
          </a:p>
          <a:p>
            <a:endParaRPr lang="en-GB" altLang="en-US" sz="2800" dirty="0">
              <a:latin typeface="+mn-lt"/>
              <a:cs typeface="Tahoma" panose="020B0604030504040204" pitchFamily="34" charset="0"/>
            </a:endParaRPr>
          </a:p>
          <a:p>
            <a:r>
              <a:rPr lang="en-GB" altLang="en-US" sz="2800" dirty="0">
                <a:latin typeface="+mn-lt"/>
                <a:cs typeface="Tahoma" panose="020B0604030504040204" pitchFamily="34" charset="0"/>
              </a:rPr>
              <a:t>Collected controlled drugs, from pharmacies, for patients</a:t>
            </a:r>
          </a:p>
          <a:p>
            <a:endParaRPr lang="en-GB" altLang="en-US" sz="2800" dirty="0">
              <a:latin typeface="+mn-lt"/>
              <a:cs typeface="Tahoma" panose="020B0604030504040204" pitchFamily="34" charset="0"/>
            </a:endParaRPr>
          </a:p>
          <a:p>
            <a:r>
              <a:rPr lang="en-GB" altLang="en-US" sz="2800" dirty="0">
                <a:latin typeface="+mn-lt"/>
                <a:cs typeface="Tahoma" panose="020B0604030504040204" pitchFamily="34" charset="0"/>
              </a:rPr>
              <a:t>Suspected he then gave patients a reduced amount</a:t>
            </a:r>
          </a:p>
          <a:p>
            <a:endParaRPr lang="en-GB" altLang="en-US" sz="2800" dirty="0">
              <a:latin typeface="+mn-lt"/>
              <a:cs typeface="Tahoma" panose="020B0604030504040204" pitchFamily="34" charset="0"/>
            </a:endParaRPr>
          </a:p>
          <a:p>
            <a:r>
              <a:rPr lang="en-GB" altLang="en-US" sz="2800" dirty="0">
                <a:latin typeface="+mn-lt"/>
                <a:cs typeface="Tahoma" panose="020B0604030504040204" pitchFamily="34" charset="0"/>
              </a:rPr>
              <a:t>In addition………..</a:t>
            </a:r>
          </a:p>
          <a:p>
            <a:r>
              <a:rPr lang="en-GB" altLang="en-US" sz="2800" dirty="0">
                <a:latin typeface="+mn-lt"/>
                <a:cs typeface="Tahoma" panose="020B0604030504040204" pitchFamily="34" charset="0"/>
              </a:rPr>
              <a:t>Collected scripts after the patient’s death</a:t>
            </a:r>
          </a:p>
          <a:p>
            <a:r>
              <a:rPr lang="en-GB" altLang="en-US" sz="2800" dirty="0">
                <a:latin typeface="+mn-lt"/>
                <a:cs typeface="Tahoma" panose="020B0604030504040204" pitchFamily="34" charset="0"/>
              </a:rPr>
              <a:t>&amp;</a:t>
            </a:r>
          </a:p>
          <a:p>
            <a:r>
              <a:rPr lang="en-GB" altLang="en-US" sz="2800" dirty="0">
                <a:latin typeface="+mn-lt"/>
                <a:cs typeface="Tahoma" panose="020B0604030504040204" pitchFamily="34" charset="0"/>
              </a:rPr>
              <a:t>Removed drugs from patients’ homes after their death</a:t>
            </a:r>
          </a:p>
        </p:txBody>
      </p:sp>
      <p:pic>
        <p:nvPicPr>
          <p:cNvPr id="32773" name="Picture 6">
            <a:extLst>
              <a:ext uri="{FF2B5EF4-FFF2-40B4-BE49-F238E27FC236}">
                <a16:creationId xmlns:a16="http://schemas.microsoft.com/office/drawing/2014/main" id="{28F1B8C9-25B7-43D8-B580-C8CEDD0DC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05" y="1628775"/>
            <a:ext cx="2625725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54CF3-6120-41A0-9B83-676EA0BE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5231D5-8A48-4FAF-8499-B10AE49D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5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2213</Words>
  <Application>Microsoft Office PowerPoint</Application>
  <PresentationFormat>Widescreen</PresentationFormat>
  <Paragraphs>412</Paragraphs>
  <Slides>37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Basic Sans SF</vt:lpstr>
      <vt:lpstr>Calibri</vt:lpstr>
      <vt:lpstr>Calibri Light</vt:lpstr>
      <vt:lpstr>Cambria Math</vt:lpstr>
      <vt:lpstr>Century Gothic</vt:lpstr>
      <vt:lpstr>Consolas</vt:lpstr>
      <vt:lpstr>Courier</vt:lpstr>
      <vt:lpstr>GDS Transport</vt:lpstr>
      <vt:lpstr>Verdana</vt:lpstr>
      <vt:lpstr>Wingdings</vt:lpstr>
      <vt:lpstr>Wingdings 3</vt:lpstr>
      <vt:lpstr>Office Theme</vt:lpstr>
      <vt:lpstr>PowerPoint Presentation</vt:lpstr>
      <vt:lpstr>PowerPoint Presentation</vt:lpstr>
      <vt:lpstr>Appropriate Training &amp; Consultancy Ltd</vt:lpstr>
      <vt:lpstr>Controlled Drugs Abuse &amp; Diversion by Healthcare Staff </vt:lpstr>
      <vt:lpstr>Controlled Drugs Liaison Officers – CDLO’s</vt:lpstr>
      <vt:lpstr>PowerPoint Presentation</vt:lpstr>
      <vt:lpstr>PowerPoint Presentation</vt:lpstr>
      <vt:lpstr>How Shipman Accessed CD’s</vt:lpstr>
      <vt:lpstr>PowerPoint Presentation</vt:lpstr>
      <vt:lpstr>Patient Medication – Plea from your CDLO</vt:lpstr>
      <vt:lpstr>CDLO Powers &amp; Policy</vt:lpstr>
      <vt:lpstr>So, where can a CDLO Inspect?</vt:lpstr>
      <vt:lpstr>CDLO Partners</vt:lpstr>
      <vt:lpstr>  www.apcdlo.org</vt:lpstr>
      <vt:lpstr>CDLO Role in Concerns &amp; Thefts by Healthcare Professionals </vt:lpstr>
      <vt:lpstr>Identification and Warning Signs in Staff </vt:lpstr>
      <vt:lpstr>Current issues and concerns</vt:lpstr>
      <vt:lpstr>Current issues and concerns</vt:lpstr>
      <vt:lpstr>Lessons Learned from inspections in healthcare (2018/19) </vt:lpstr>
      <vt:lpstr>PowerPoint Presentation</vt:lpstr>
      <vt:lpstr>5 years on………… Where are we?</vt:lpstr>
      <vt:lpstr>Current issues and concerns</vt:lpstr>
      <vt:lpstr>PowerPoint Presentation</vt:lpstr>
      <vt:lpstr>CBD Types</vt:lpstr>
      <vt:lpstr>Confusion reigns…….</vt:lpstr>
      <vt:lpstr>Risks to Individuals</vt:lpstr>
      <vt:lpstr>Case study examples</vt:lpstr>
      <vt:lpstr>Paramedic J</vt:lpstr>
      <vt:lpstr>Paramedic D</vt:lpstr>
      <vt:lpstr>Paramedic B </vt:lpstr>
      <vt:lpstr>Paramedic R</vt:lpstr>
      <vt:lpstr>Midwife L</vt:lpstr>
      <vt:lpstr>Nurse R</vt:lpstr>
      <vt:lpstr>Lessons Learned</vt:lpstr>
      <vt:lpstr>Partnership Working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2022-02-16T00:41:17Z</dcterms:created>
  <dcterms:modified xsi:type="dcterms:W3CDTF">2022-02-16T00:42:18Z</dcterms:modified>
</cp:coreProperties>
</file>