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95" r:id="rId3"/>
    <p:sldId id="288" r:id="rId4"/>
    <p:sldId id="289" r:id="rId5"/>
    <p:sldId id="296" r:id="rId6"/>
    <p:sldId id="290" r:id="rId7"/>
    <p:sldId id="291" r:id="rId8"/>
    <p:sldId id="292" r:id="rId9"/>
    <p:sldId id="262" r:id="rId10"/>
    <p:sldId id="273" r:id="rId11"/>
    <p:sldId id="293" r:id="rId12"/>
    <p:sldId id="29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ips-cifs-02\OncologyHaematology\Cancer_Information_Centre\Cancer%20Information%20Centre%20Contacts%20Record%20and%20Statistics\Cancer%20Information%20Centre%20Contacts%20Record%20and%20Statistics%20-%20July%202020%20Onward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ips-cifs-02\OncologyHaematology\Cancer_Information_Centre\COVID-19\Call%20Centre\COVID%2019%20Tel%20Enq%20Log%20MAI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ips-cifs-02\OncologyHaematology\Cancer_Information_Centre\COVID-19\Call%20Centre\COVID%2019%20Tel%20Enq%20Log%20MAI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ips-cifs-02\OncologyHaematology\Cancer_Information_Centre\COVID-19\Call%20Centre\COVID%2019%20Tel%20Enq%20Log%20MAI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ips-cifs-02\OncologyHaematology\Cancer_Information_Centre\COVID-19\Call%20Centre\COVID%2019%20Tel%20Enq%20Log%20MAI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ips-cifs-02\OncologyHaematology\Cancer_Information_Centre\Cancer%20Information%20Centre%20Contacts%20Record%20and%20Statistics\Cancer%20Information%20Centre%20Contacts%20Record%20and%20Statistics%20-%20July%202020%20Onward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Statistics!$A$11:$A$33</c:f>
              <c:strCache>
                <c:ptCount val="23"/>
                <c:pt idx="0">
                  <c:v>01.07.2020</c:v>
                </c:pt>
                <c:pt idx="1">
                  <c:v>02.07.2020</c:v>
                </c:pt>
                <c:pt idx="2">
                  <c:v>03.07.2020</c:v>
                </c:pt>
                <c:pt idx="3">
                  <c:v>06.07.2020</c:v>
                </c:pt>
                <c:pt idx="4">
                  <c:v>07.07.2020</c:v>
                </c:pt>
                <c:pt idx="5">
                  <c:v>08.07.2020</c:v>
                </c:pt>
                <c:pt idx="6">
                  <c:v>09.07.2020</c:v>
                </c:pt>
                <c:pt idx="7">
                  <c:v>10.07.2020</c:v>
                </c:pt>
                <c:pt idx="8">
                  <c:v>13.07.2020</c:v>
                </c:pt>
                <c:pt idx="9">
                  <c:v>14.07.2020</c:v>
                </c:pt>
                <c:pt idx="10">
                  <c:v>15.07.2020</c:v>
                </c:pt>
                <c:pt idx="11">
                  <c:v>16.07.2020</c:v>
                </c:pt>
                <c:pt idx="12">
                  <c:v>17.07.2020</c:v>
                </c:pt>
                <c:pt idx="13">
                  <c:v>20.07.2020</c:v>
                </c:pt>
                <c:pt idx="14">
                  <c:v>21.07.2020</c:v>
                </c:pt>
                <c:pt idx="15">
                  <c:v>22.07.2020</c:v>
                </c:pt>
                <c:pt idx="16">
                  <c:v>23.07.2020</c:v>
                </c:pt>
                <c:pt idx="17">
                  <c:v>24.07.2020</c:v>
                </c:pt>
                <c:pt idx="18">
                  <c:v>27.07.2020</c:v>
                </c:pt>
                <c:pt idx="19">
                  <c:v>28.07.2020</c:v>
                </c:pt>
                <c:pt idx="20">
                  <c:v>29.07.2020</c:v>
                </c:pt>
                <c:pt idx="21">
                  <c:v>30.07.2020</c:v>
                </c:pt>
                <c:pt idx="22">
                  <c:v>31.07.2020</c:v>
                </c:pt>
              </c:strCache>
            </c:strRef>
          </c:cat>
          <c:val>
            <c:numRef>
              <c:f>Statistics!$E$11:$E$33</c:f>
              <c:numCache>
                <c:formatCode>General</c:formatCode>
                <c:ptCount val="23"/>
                <c:pt idx="0">
                  <c:v>25</c:v>
                </c:pt>
                <c:pt idx="1">
                  <c:v>10</c:v>
                </c:pt>
                <c:pt idx="2">
                  <c:v>30</c:v>
                </c:pt>
                <c:pt idx="3">
                  <c:v>31</c:v>
                </c:pt>
                <c:pt idx="4">
                  <c:v>31</c:v>
                </c:pt>
                <c:pt idx="5">
                  <c:v>27</c:v>
                </c:pt>
                <c:pt idx="6">
                  <c:v>31</c:v>
                </c:pt>
                <c:pt idx="7">
                  <c:v>37</c:v>
                </c:pt>
                <c:pt idx="8">
                  <c:v>43</c:v>
                </c:pt>
                <c:pt idx="9">
                  <c:v>46</c:v>
                </c:pt>
                <c:pt idx="10">
                  <c:v>35</c:v>
                </c:pt>
                <c:pt idx="11">
                  <c:v>37</c:v>
                </c:pt>
                <c:pt idx="12">
                  <c:v>21</c:v>
                </c:pt>
                <c:pt idx="13">
                  <c:v>28</c:v>
                </c:pt>
                <c:pt idx="14">
                  <c:v>41</c:v>
                </c:pt>
                <c:pt idx="15">
                  <c:v>24</c:v>
                </c:pt>
                <c:pt idx="16">
                  <c:v>42</c:v>
                </c:pt>
                <c:pt idx="17">
                  <c:v>37</c:v>
                </c:pt>
                <c:pt idx="18">
                  <c:v>20</c:v>
                </c:pt>
                <c:pt idx="19">
                  <c:v>36</c:v>
                </c:pt>
                <c:pt idx="20">
                  <c:v>54</c:v>
                </c:pt>
                <c:pt idx="21">
                  <c:v>34</c:v>
                </c:pt>
                <c:pt idx="22">
                  <c:v>32</c:v>
                </c:pt>
              </c:numCache>
            </c:numRef>
          </c:val>
          <c:extLst>
            <c:ext xmlns:c16="http://schemas.microsoft.com/office/drawing/2014/chart" uri="{C3380CC4-5D6E-409C-BE32-E72D297353CC}">
              <c16:uniqueId val="{00000000-C0C2-4EB7-81A8-3F369A6BFF4B}"/>
            </c:ext>
          </c:extLst>
        </c:ser>
        <c:dLbls>
          <c:showLegendKey val="0"/>
          <c:showVal val="0"/>
          <c:showCatName val="0"/>
          <c:showSerName val="0"/>
          <c:showPercent val="0"/>
          <c:showBubbleSize val="0"/>
        </c:dLbls>
        <c:gapWidth val="219"/>
        <c:overlap val="-27"/>
        <c:axId val="1785478191"/>
        <c:axId val="1785470703"/>
      </c:barChart>
      <c:catAx>
        <c:axId val="1785478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85470703"/>
        <c:crosses val="autoZero"/>
        <c:auto val="1"/>
        <c:lblAlgn val="ctr"/>
        <c:lblOffset val="100"/>
        <c:noMultiLvlLbl val="0"/>
      </c:catAx>
      <c:valAx>
        <c:axId val="17854707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8547819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legend>
      <c:legendPos val="b"/>
      <c:layout>
        <c:manualLayout>
          <c:xMode val="edge"/>
          <c:yMode val="edge"/>
          <c:x val="0.1878000941610177"/>
          <c:y val="0.83634959241872475"/>
          <c:w val="0.68676417222720798"/>
          <c:h val="0.1448336374240677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254-4ADF-8500-1113A903C88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254-4ADF-8500-1113A903C88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254-4ADF-8500-1113A903C88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254-4ADF-8500-1113A903C88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254-4ADF-8500-1113A903C88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254-4ADF-8500-1113A903C88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'Data Validation Rules'!$G$2:$G$7</c:f>
              <c:strCache>
                <c:ptCount val="6"/>
                <c:pt idx="0">
                  <c:v>NON-CLINICAL/INFORMATION</c:v>
                </c:pt>
                <c:pt idx="1">
                  <c:v>CLINICAL</c:v>
                </c:pt>
                <c:pt idx="2">
                  <c:v>SUPPORT/SIGN POSTING</c:v>
                </c:pt>
                <c:pt idx="3">
                  <c:v>VARIOUS</c:v>
                </c:pt>
                <c:pt idx="4">
                  <c:v>COVID QUERY</c:v>
                </c:pt>
                <c:pt idx="5">
                  <c:v>DIRECTIONS</c:v>
                </c:pt>
              </c:strCache>
            </c:strRef>
          </c:cat>
          <c:val>
            <c:numRef>
              <c:f>'Data Validation Rules'!$H$2:$H$7</c:f>
              <c:numCache>
                <c:formatCode>General</c:formatCode>
                <c:ptCount val="6"/>
                <c:pt idx="0">
                  <c:v>89</c:v>
                </c:pt>
                <c:pt idx="1">
                  <c:v>36</c:v>
                </c:pt>
                <c:pt idx="2">
                  <c:v>194</c:v>
                </c:pt>
                <c:pt idx="3">
                  <c:v>10</c:v>
                </c:pt>
                <c:pt idx="4">
                  <c:v>3</c:v>
                </c:pt>
                <c:pt idx="5">
                  <c:v>3</c:v>
                </c:pt>
              </c:numCache>
            </c:numRef>
          </c:val>
          <c:extLst>
            <c:ext xmlns:c16="http://schemas.microsoft.com/office/drawing/2014/chart" uri="{C3380CC4-5D6E-409C-BE32-E72D297353CC}">
              <c16:uniqueId val="{0000000C-3254-4ADF-8500-1113A903C88D}"/>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9.0176501734558531E-2"/>
          <c:y val="0.83020523995832296"/>
          <c:w val="0.81514900911462251"/>
          <c:h val="0.169794760041677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E0693C-1627-4DC4-A671-624D443A8966}" type="datetimeFigureOut">
              <a:rPr lang="en-GB" smtClean="0"/>
              <a:t>05/10/2021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4C91EC-0A27-467C-9079-E65B0992AA38}" type="slidenum">
              <a:rPr lang="en-GB" smtClean="0"/>
              <a:t>‹#›</a:t>
            </a:fld>
            <a:endParaRPr lang="en-GB"/>
          </a:p>
        </p:txBody>
      </p:sp>
    </p:spTree>
    <p:extLst>
      <p:ext uri="{BB962C8B-B14F-4D97-AF65-F5344CB8AC3E}">
        <p14:creationId xmlns:p14="http://schemas.microsoft.com/office/powerpoint/2010/main" val="1745657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Hello I’m Louise Smith….I am absolutely delighted that we have been</a:t>
            </a:r>
            <a:r>
              <a:rPr lang="en-GB" baseline="0" dirty="0" smtClean="0"/>
              <a:t> chosen as a finalist…..</a:t>
            </a:r>
            <a:r>
              <a:rPr lang="en-GB" dirty="0" smtClean="0"/>
              <a:t>Ipswich and Colchester NHS</a:t>
            </a:r>
            <a:r>
              <a:rPr lang="en-GB" baseline="0" dirty="0" smtClean="0"/>
              <a:t> foundation Trust</a:t>
            </a:r>
            <a:r>
              <a:rPr lang="en-GB" dirty="0" smtClean="0"/>
              <a:t> in Suffolk and North East Essex is one of the largest organisations in the eastern region, as an example diagnosing</a:t>
            </a:r>
            <a:r>
              <a:rPr lang="en-GB" baseline="0" dirty="0" smtClean="0"/>
              <a:t> and treating more cancer patients than the Marsden.</a:t>
            </a:r>
          </a:p>
          <a:p>
            <a:r>
              <a:rPr lang="en-GB" baseline="0" dirty="0" smtClean="0"/>
              <a:t>In March 2020 as a response to the Covid  19 pandemic, our cancer services at our Ipswich hospital was moved to the Nuffield and many of our nurse specialists were re deployed to other roles. This meant it was extremely difficult for patients and families to contact their key worker at a time when they were understandably frightened, uncertain and isolated. We are fortunate to have a support and information centre at each hospital site and in response to the situation we re structured our team and set up a helpline to meet our patients and families needs.</a:t>
            </a:r>
            <a:endParaRPr lang="en-GB" dirty="0"/>
          </a:p>
        </p:txBody>
      </p:sp>
      <p:sp>
        <p:nvSpPr>
          <p:cNvPr id="4" name="Slide Number Placeholder 3"/>
          <p:cNvSpPr>
            <a:spLocks noGrp="1"/>
          </p:cNvSpPr>
          <p:nvPr>
            <p:ph type="sldNum" sz="quarter" idx="10"/>
          </p:nvPr>
        </p:nvSpPr>
        <p:spPr/>
        <p:txBody>
          <a:bodyPr/>
          <a:lstStyle/>
          <a:p>
            <a:fld id="{0F4C91EC-0A27-467C-9079-E65B0992AA38}" type="slidenum">
              <a:rPr lang="en-GB" smtClean="0"/>
              <a:t>1</a:t>
            </a:fld>
            <a:endParaRPr lang="en-GB"/>
          </a:p>
        </p:txBody>
      </p:sp>
    </p:spTree>
    <p:extLst>
      <p:ext uri="{BB962C8B-B14F-4D97-AF65-F5344CB8AC3E}">
        <p14:creationId xmlns:p14="http://schemas.microsoft.com/office/powerpoint/2010/main" val="1683453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British writer Damian</a:t>
            </a:r>
            <a:r>
              <a:rPr lang="en-GB" baseline="0" dirty="0" smtClean="0"/>
              <a:t> Barr says</a:t>
            </a:r>
            <a:endParaRPr lang="en-GB" dirty="0"/>
          </a:p>
        </p:txBody>
      </p:sp>
      <p:sp>
        <p:nvSpPr>
          <p:cNvPr id="4" name="Slide Number Placeholder 3"/>
          <p:cNvSpPr>
            <a:spLocks noGrp="1"/>
          </p:cNvSpPr>
          <p:nvPr>
            <p:ph type="sldNum" sz="quarter" idx="10"/>
          </p:nvPr>
        </p:nvSpPr>
        <p:spPr/>
        <p:txBody>
          <a:bodyPr/>
          <a:lstStyle/>
          <a:p>
            <a:fld id="{0F4C91EC-0A27-467C-9079-E65B0992AA38}" type="slidenum">
              <a:rPr lang="en-GB" smtClean="0"/>
              <a:t>7</a:t>
            </a:fld>
            <a:endParaRPr lang="en-GB"/>
          </a:p>
        </p:txBody>
      </p:sp>
    </p:spTree>
    <p:extLst>
      <p:ext uri="{BB962C8B-B14F-4D97-AF65-F5344CB8AC3E}">
        <p14:creationId xmlns:p14="http://schemas.microsoft.com/office/powerpoint/2010/main" val="2682332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19C0280-6B81-4B98-93F3-7435E66FD723}" type="datetimeFigureOut">
              <a:rPr lang="en-GB" smtClean="0"/>
              <a:t>05/10/2021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E93F76-5DD1-4644-A2AC-4AF3EDAB9693}" type="slidenum">
              <a:rPr lang="en-GB" smtClean="0"/>
              <a:t>‹#›</a:t>
            </a:fld>
            <a:endParaRPr lang="en-GB"/>
          </a:p>
        </p:txBody>
      </p:sp>
    </p:spTree>
    <p:extLst>
      <p:ext uri="{BB962C8B-B14F-4D97-AF65-F5344CB8AC3E}">
        <p14:creationId xmlns:p14="http://schemas.microsoft.com/office/powerpoint/2010/main" val="1703381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9C0280-6B81-4B98-93F3-7435E66FD723}" type="datetimeFigureOut">
              <a:rPr lang="en-GB" smtClean="0"/>
              <a:t>05/10/2021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E93F76-5DD1-4644-A2AC-4AF3EDAB9693}" type="slidenum">
              <a:rPr lang="en-GB" smtClean="0"/>
              <a:t>‹#›</a:t>
            </a:fld>
            <a:endParaRPr lang="en-GB"/>
          </a:p>
        </p:txBody>
      </p:sp>
    </p:spTree>
    <p:extLst>
      <p:ext uri="{BB962C8B-B14F-4D97-AF65-F5344CB8AC3E}">
        <p14:creationId xmlns:p14="http://schemas.microsoft.com/office/powerpoint/2010/main" val="3967701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9C0280-6B81-4B98-93F3-7435E66FD723}" type="datetimeFigureOut">
              <a:rPr lang="en-GB" smtClean="0"/>
              <a:t>05/10/2021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E93F76-5DD1-4644-A2AC-4AF3EDAB9693}" type="slidenum">
              <a:rPr lang="en-GB" smtClean="0"/>
              <a:t>‹#›</a:t>
            </a:fld>
            <a:endParaRPr lang="en-GB"/>
          </a:p>
        </p:txBody>
      </p:sp>
    </p:spTree>
    <p:extLst>
      <p:ext uri="{BB962C8B-B14F-4D97-AF65-F5344CB8AC3E}">
        <p14:creationId xmlns:p14="http://schemas.microsoft.com/office/powerpoint/2010/main" val="1554675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439060" y="345355"/>
            <a:ext cx="1600200" cy="1790700"/>
          </a:xfrm>
          <a:prstGeom prst="rect">
            <a:avLst/>
          </a:prstGeom>
        </p:spPr>
      </p:pic>
      <p:pic>
        <p:nvPicPr>
          <p:cNvPr id="11" name="Picture 10" descr="ESNEFT NHS Foundation Trust logo.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37380" y="311595"/>
            <a:ext cx="1953235" cy="1177524"/>
          </a:xfrm>
          <a:prstGeom prst="rect">
            <a:avLst/>
          </a:prstGeom>
        </p:spPr>
      </p:pic>
      <p:sp>
        <p:nvSpPr>
          <p:cNvPr id="17" name="Title 16"/>
          <p:cNvSpPr>
            <a:spLocks noGrp="1"/>
          </p:cNvSpPr>
          <p:nvPr>
            <p:ph type="title" hasCustomPrompt="1"/>
          </p:nvPr>
        </p:nvSpPr>
        <p:spPr>
          <a:xfrm>
            <a:off x="439060" y="2707941"/>
            <a:ext cx="8182426" cy="1143000"/>
          </a:xfrm>
          <a:prstGeom prst="rect">
            <a:avLst/>
          </a:prstGeom>
        </p:spPr>
        <p:txBody>
          <a:bodyPr anchor="ctr" anchorCtr="0"/>
          <a:lstStyle>
            <a:lvl1pPr algn="l">
              <a:defRPr lang="en-GB" sz="5000" kern="1200" dirty="0">
                <a:solidFill>
                  <a:srgbClr val="004B88"/>
                </a:solidFill>
                <a:latin typeface="+mn-lt"/>
                <a:ea typeface="+mj-ea"/>
                <a:cs typeface="Frutiger"/>
              </a:defRPr>
            </a:lvl1pPr>
          </a:lstStyle>
          <a:p>
            <a:r>
              <a:rPr lang="en-US" dirty="0" smtClean="0"/>
              <a:t>Title of Presentation</a:t>
            </a:r>
            <a:endParaRPr lang="en-GB" dirty="0"/>
          </a:p>
        </p:txBody>
      </p:sp>
      <p:sp>
        <p:nvSpPr>
          <p:cNvPr id="19" name="Text Placeholder 18"/>
          <p:cNvSpPr>
            <a:spLocks noGrp="1"/>
          </p:cNvSpPr>
          <p:nvPr>
            <p:ph type="body" sz="quarter" idx="10" hasCustomPrompt="1"/>
          </p:nvPr>
        </p:nvSpPr>
        <p:spPr>
          <a:xfrm>
            <a:off x="439738" y="4012908"/>
            <a:ext cx="6111875" cy="801644"/>
          </a:xfrm>
          <a:prstGeom prst="rect">
            <a:avLst/>
          </a:prstGeom>
        </p:spPr>
        <p:txBody>
          <a:bodyPr anchor="ctr" anchorCtr="0"/>
          <a:lstStyle>
            <a:lvl1pPr marL="0" indent="0">
              <a:buNone/>
              <a:defRPr lang="en-US" sz="3600" b="1" kern="1200" baseline="39000" dirty="0" smtClean="0">
                <a:solidFill>
                  <a:schemeClr val="tx1"/>
                </a:solidFill>
                <a:latin typeface="+mj-lt"/>
                <a:ea typeface="+mj-ea"/>
                <a:cs typeface="+mj-cs"/>
              </a:defRPr>
            </a:lvl1pPr>
          </a:lstStyle>
          <a:p>
            <a:pPr lvl="0"/>
            <a:r>
              <a:rPr lang="en-US" dirty="0" smtClean="0"/>
              <a:t>Subtitle of Presentation (if required)</a:t>
            </a:r>
          </a:p>
        </p:txBody>
      </p:sp>
      <p:sp>
        <p:nvSpPr>
          <p:cNvPr id="21" name="Text Placeholder 20"/>
          <p:cNvSpPr>
            <a:spLocks noGrp="1"/>
          </p:cNvSpPr>
          <p:nvPr>
            <p:ph type="body" sz="quarter" idx="11" hasCustomPrompt="1"/>
          </p:nvPr>
        </p:nvSpPr>
        <p:spPr>
          <a:xfrm>
            <a:off x="475533" y="851271"/>
            <a:ext cx="1501097" cy="864796"/>
          </a:xfrm>
          <a:prstGeom prst="rect">
            <a:avLst/>
          </a:prstGeom>
        </p:spPr>
        <p:txBody>
          <a:bodyPr/>
          <a:lstStyle>
            <a:lvl1pPr marL="0" indent="0" algn="ctr">
              <a:buNone/>
              <a:defRPr lang="en-US" sz="3600" b="1" kern="1200" baseline="-6000" dirty="0" smtClean="0">
                <a:solidFill>
                  <a:schemeClr val="bg1"/>
                </a:solidFill>
                <a:latin typeface="+mn-lt"/>
                <a:ea typeface="+mn-ea"/>
                <a:cs typeface="Frutiger"/>
              </a:defRPr>
            </a:lvl1pPr>
          </a:lstStyle>
          <a:p>
            <a:pPr lvl="0"/>
            <a:r>
              <a:rPr lang="en-US" dirty="0" smtClean="0"/>
              <a:t>Subject Here</a:t>
            </a:r>
          </a:p>
        </p:txBody>
      </p:sp>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951039" y="5188775"/>
            <a:ext cx="2192961" cy="167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Hexagon 8"/>
          <p:cNvSpPr/>
          <p:nvPr userDrawn="1"/>
        </p:nvSpPr>
        <p:spPr>
          <a:xfrm rot="1895861">
            <a:off x="8044713" y="5878998"/>
            <a:ext cx="796955" cy="724460"/>
          </a:xfrm>
          <a:prstGeom prst="hexagon">
            <a:avLst>
              <a:gd name="adj" fmla="val 23048"/>
              <a:gd name="vf" fmla="val 115470"/>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937320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9C0280-6B81-4B98-93F3-7435E66FD723}" type="datetimeFigureOut">
              <a:rPr lang="en-GB" smtClean="0"/>
              <a:t>05/10/2021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E93F76-5DD1-4644-A2AC-4AF3EDAB9693}" type="slidenum">
              <a:rPr lang="en-GB" smtClean="0"/>
              <a:t>‹#›</a:t>
            </a:fld>
            <a:endParaRPr lang="en-GB"/>
          </a:p>
        </p:txBody>
      </p:sp>
    </p:spTree>
    <p:extLst>
      <p:ext uri="{BB962C8B-B14F-4D97-AF65-F5344CB8AC3E}">
        <p14:creationId xmlns:p14="http://schemas.microsoft.com/office/powerpoint/2010/main" val="3807161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9C0280-6B81-4B98-93F3-7435E66FD723}" type="datetimeFigureOut">
              <a:rPr lang="en-GB" smtClean="0"/>
              <a:t>05/10/2021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E93F76-5DD1-4644-A2AC-4AF3EDAB9693}" type="slidenum">
              <a:rPr lang="en-GB" smtClean="0"/>
              <a:t>‹#›</a:t>
            </a:fld>
            <a:endParaRPr lang="en-GB"/>
          </a:p>
        </p:txBody>
      </p:sp>
    </p:spTree>
    <p:extLst>
      <p:ext uri="{BB962C8B-B14F-4D97-AF65-F5344CB8AC3E}">
        <p14:creationId xmlns:p14="http://schemas.microsoft.com/office/powerpoint/2010/main" val="111990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19C0280-6B81-4B98-93F3-7435E66FD723}" type="datetimeFigureOut">
              <a:rPr lang="en-GB" smtClean="0"/>
              <a:t>05/10/2021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E93F76-5DD1-4644-A2AC-4AF3EDAB9693}" type="slidenum">
              <a:rPr lang="en-GB" smtClean="0"/>
              <a:t>‹#›</a:t>
            </a:fld>
            <a:endParaRPr lang="en-GB"/>
          </a:p>
        </p:txBody>
      </p:sp>
    </p:spTree>
    <p:extLst>
      <p:ext uri="{BB962C8B-B14F-4D97-AF65-F5344CB8AC3E}">
        <p14:creationId xmlns:p14="http://schemas.microsoft.com/office/powerpoint/2010/main" val="3542183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19C0280-6B81-4B98-93F3-7435E66FD723}" type="datetimeFigureOut">
              <a:rPr lang="en-GB" smtClean="0"/>
              <a:t>05/10/2021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E93F76-5DD1-4644-A2AC-4AF3EDAB9693}" type="slidenum">
              <a:rPr lang="en-GB" smtClean="0"/>
              <a:t>‹#›</a:t>
            </a:fld>
            <a:endParaRPr lang="en-GB"/>
          </a:p>
        </p:txBody>
      </p:sp>
    </p:spTree>
    <p:extLst>
      <p:ext uri="{BB962C8B-B14F-4D97-AF65-F5344CB8AC3E}">
        <p14:creationId xmlns:p14="http://schemas.microsoft.com/office/powerpoint/2010/main" val="1779609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19C0280-6B81-4B98-93F3-7435E66FD723}" type="datetimeFigureOut">
              <a:rPr lang="en-GB" smtClean="0"/>
              <a:t>05/10/2021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E93F76-5DD1-4644-A2AC-4AF3EDAB9693}" type="slidenum">
              <a:rPr lang="en-GB" smtClean="0"/>
              <a:t>‹#›</a:t>
            </a:fld>
            <a:endParaRPr lang="en-GB"/>
          </a:p>
        </p:txBody>
      </p:sp>
    </p:spTree>
    <p:extLst>
      <p:ext uri="{BB962C8B-B14F-4D97-AF65-F5344CB8AC3E}">
        <p14:creationId xmlns:p14="http://schemas.microsoft.com/office/powerpoint/2010/main" val="3371080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9C0280-6B81-4B98-93F3-7435E66FD723}" type="datetimeFigureOut">
              <a:rPr lang="en-GB" smtClean="0"/>
              <a:t>05/10/2021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E93F76-5DD1-4644-A2AC-4AF3EDAB9693}" type="slidenum">
              <a:rPr lang="en-GB" smtClean="0"/>
              <a:t>‹#›</a:t>
            </a:fld>
            <a:endParaRPr lang="en-GB"/>
          </a:p>
        </p:txBody>
      </p:sp>
    </p:spTree>
    <p:extLst>
      <p:ext uri="{BB962C8B-B14F-4D97-AF65-F5344CB8AC3E}">
        <p14:creationId xmlns:p14="http://schemas.microsoft.com/office/powerpoint/2010/main" val="3507855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9C0280-6B81-4B98-93F3-7435E66FD723}" type="datetimeFigureOut">
              <a:rPr lang="en-GB" smtClean="0"/>
              <a:t>05/10/2021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E93F76-5DD1-4644-A2AC-4AF3EDAB9693}" type="slidenum">
              <a:rPr lang="en-GB" smtClean="0"/>
              <a:t>‹#›</a:t>
            </a:fld>
            <a:endParaRPr lang="en-GB"/>
          </a:p>
        </p:txBody>
      </p:sp>
    </p:spTree>
    <p:extLst>
      <p:ext uri="{BB962C8B-B14F-4D97-AF65-F5344CB8AC3E}">
        <p14:creationId xmlns:p14="http://schemas.microsoft.com/office/powerpoint/2010/main" val="2826132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9C0280-6B81-4B98-93F3-7435E66FD723}" type="datetimeFigureOut">
              <a:rPr lang="en-GB" smtClean="0"/>
              <a:t>05/10/2021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E93F76-5DD1-4644-A2AC-4AF3EDAB9693}" type="slidenum">
              <a:rPr lang="en-GB" smtClean="0"/>
              <a:t>‹#›</a:t>
            </a:fld>
            <a:endParaRPr lang="en-GB"/>
          </a:p>
        </p:txBody>
      </p:sp>
    </p:spTree>
    <p:extLst>
      <p:ext uri="{BB962C8B-B14F-4D97-AF65-F5344CB8AC3E}">
        <p14:creationId xmlns:p14="http://schemas.microsoft.com/office/powerpoint/2010/main" val="2603700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9C0280-6B81-4B98-93F3-7435E66FD723}" type="datetimeFigureOut">
              <a:rPr lang="en-GB" smtClean="0"/>
              <a:t>05/10/2021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E93F76-5DD1-4644-A2AC-4AF3EDAB9693}" type="slidenum">
              <a:rPr lang="en-GB" smtClean="0"/>
              <a:t>‹#›</a:t>
            </a:fld>
            <a:endParaRPr lang="en-GB"/>
          </a:p>
        </p:txBody>
      </p:sp>
    </p:spTree>
    <p:extLst>
      <p:ext uri="{BB962C8B-B14F-4D97-AF65-F5344CB8AC3E}">
        <p14:creationId xmlns:p14="http://schemas.microsoft.com/office/powerpoint/2010/main" val="880751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Louise.m.smith@esneft.nhs.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060" y="1700808"/>
            <a:ext cx="8182426" cy="2232247"/>
          </a:xfrm>
        </p:spPr>
        <p:txBody>
          <a:bodyPr>
            <a:normAutofit fontScale="90000"/>
          </a:bodyPr>
          <a:lstStyle/>
          <a:p>
            <a:pPr algn="ctr"/>
            <a:r>
              <a:rPr lang="en-GB" b="1" dirty="0" smtClean="0"/>
              <a:t/>
            </a:r>
            <a:br>
              <a:rPr lang="en-GB" b="1" dirty="0" smtClean="0"/>
            </a:br>
            <a:r>
              <a:rPr lang="en-GB" b="1" dirty="0" smtClean="0"/>
              <a:t/>
            </a:r>
            <a:br>
              <a:rPr lang="en-GB" b="1" dirty="0" smtClean="0"/>
            </a:br>
            <a:r>
              <a:rPr lang="en-GB" dirty="0" smtClean="0"/>
              <a:t>Communicating effectively with patients and families</a:t>
            </a:r>
            <a:br>
              <a:rPr lang="en-GB" dirty="0" smtClean="0"/>
            </a:br>
            <a:r>
              <a:rPr lang="en-GB" dirty="0" smtClean="0"/>
              <a:t/>
            </a:r>
            <a:br>
              <a:rPr lang="en-GB" dirty="0" smtClean="0"/>
            </a:br>
            <a:endParaRPr lang="en-GB" dirty="0"/>
          </a:p>
        </p:txBody>
      </p:sp>
      <p:sp>
        <p:nvSpPr>
          <p:cNvPr id="3" name="Text Placeholder 2"/>
          <p:cNvSpPr>
            <a:spLocks noGrp="1"/>
          </p:cNvSpPr>
          <p:nvPr>
            <p:ph type="body" sz="quarter" idx="10"/>
          </p:nvPr>
        </p:nvSpPr>
        <p:spPr>
          <a:xfrm>
            <a:off x="439738" y="3284984"/>
            <a:ext cx="8092702" cy="3024336"/>
          </a:xfrm>
        </p:spPr>
        <p:txBody>
          <a:bodyPr>
            <a:normAutofit fontScale="25000" lnSpcReduction="20000"/>
          </a:bodyPr>
          <a:lstStyle/>
          <a:p>
            <a:pPr algn="ctr"/>
            <a:r>
              <a:rPr lang="en-GB" sz="3200" baseline="0" dirty="0" smtClean="0"/>
              <a:t> </a:t>
            </a:r>
          </a:p>
          <a:p>
            <a:pPr algn="ctr"/>
            <a:endParaRPr lang="en-GB" baseline="0" dirty="0" smtClean="0"/>
          </a:p>
          <a:p>
            <a:pPr algn="ctr"/>
            <a:endParaRPr lang="en-GB" sz="8600" baseline="0" dirty="0" smtClean="0"/>
          </a:p>
          <a:p>
            <a:pPr algn="ctr"/>
            <a:r>
              <a:rPr lang="en-GB" sz="11200" baseline="0" dirty="0" smtClean="0"/>
              <a:t>A Cancer helpline during Covid and beyond</a:t>
            </a:r>
          </a:p>
          <a:p>
            <a:pPr algn="ctr"/>
            <a:endParaRPr lang="en-GB" sz="11200" b="0" baseline="0" dirty="0" smtClean="0"/>
          </a:p>
          <a:p>
            <a:pPr algn="ctr"/>
            <a:r>
              <a:rPr lang="en-GB" sz="11200" b="0" baseline="0" dirty="0" smtClean="0"/>
              <a:t>Louise Smith</a:t>
            </a:r>
          </a:p>
          <a:p>
            <a:pPr algn="ctr"/>
            <a:r>
              <a:rPr lang="en-GB" sz="11200" b="0" baseline="0" dirty="0" smtClean="0"/>
              <a:t>Deputy Lead Cancer Nurse</a:t>
            </a:r>
          </a:p>
          <a:p>
            <a:pPr algn="ctr"/>
            <a:endParaRPr lang="en-GB" sz="11200" b="0" baseline="0" dirty="0"/>
          </a:p>
          <a:p>
            <a:pPr algn="ctr"/>
            <a:r>
              <a:rPr lang="en-GB" sz="11200" dirty="0" smtClean="0"/>
              <a:t>PENNA </a:t>
            </a:r>
            <a:r>
              <a:rPr lang="en-GB" sz="11200" dirty="0"/>
              <a:t>awards runner </a:t>
            </a:r>
            <a:r>
              <a:rPr lang="en-GB" sz="11200" dirty="0" smtClean="0"/>
              <a:t>up 2021</a:t>
            </a:r>
            <a:r>
              <a:rPr lang="en-GB" sz="11200" dirty="0"/>
              <a:t/>
            </a:r>
            <a:br>
              <a:rPr lang="en-GB" sz="11200" dirty="0"/>
            </a:br>
            <a:endParaRPr lang="en-GB" sz="11200" b="0" baseline="0" dirty="0" smtClean="0"/>
          </a:p>
          <a:p>
            <a:pPr algn="ctr"/>
            <a:endParaRPr lang="en-GB" sz="2800" b="0" baseline="0" dirty="0" smtClean="0"/>
          </a:p>
          <a:p>
            <a:pPr algn="ctr"/>
            <a:endParaRPr lang="en-GB" sz="2800" baseline="0" dirty="0" smtClean="0"/>
          </a:p>
          <a:p>
            <a:pPr algn="ctr"/>
            <a:endParaRPr lang="en-GB" baseline="0" dirty="0"/>
          </a:p>
          <a:p>
            <a:pPr algn="ctr"/>
            <a:endParaRPr lang="en-GB" dirty="0"/>
          </a:p>
        </p:txBody>
      </p:sp>
    </p:spTree>
    <p:extLst>
      <p:ext uri="{BB962C8B-B14F-4D97-AF65-F5344CB8AC3E}">
        <p14:creationId xmlns:p14="http://schemas.microsoft.com/office/powerpoint/2010/main" val="19960391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Nature of Enquiry</a:t>
            </a:r>
            <a:endParaRPr lang="en-GB" b="1" dirty="0"/>
          </a:p>
        </p:txBody>
      </p:sp>
      <p:graphicFrame>
        <p:nvGraphicFramePr>
          <p:cNvPr id="3" name="Chart 2"/>
          <p:cNvGraphicFramePr>
            <a:graphicFrameLocks/>
          </p:cNvGraphicFramePr>
          <p:nvPr>
            <p:extLst>
              <p:ext uri="{D42A27DB-BD31-4B8C-83A1-F6EECF244321}">
                <p14:modId xmlns:p14="http://schemas.microsoft.com/office/powerpoint/2010/main" val="4038058533"/>
              </p:ext>
            </p:extLst>
          </p:nvPr>
        </p:nvGraphicFramePr>
        <p:xfrm>
          <a:off x="-828600" y="1417638"/>
          <a:ext cx="6805364" cy="553975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5052268" y="1395235"/>
            <a:ext cx="4009324" cy="5632311"/>
          </a:xfrm>
          <a:prstGeom prst="rect">
            <a:avLst/>
          </a:prstGeom>
          <a:noFill/>
        </p:spPr>
        <p:txBody>
          <a:bodyPr wrap="square" rtlCol="0">
            <a:spAutoFit/>
          </a:bodyPr>
          <a:lstStyle/>
          <a:p>
            <a:r>
              <a:rPr lang="en-GB" sz="1200" b="1" dirty="0"/>
              <a:t>Examples of Types of </a:t>
            </a:r>
            <a:r>
              <a:rPr lang="en-GB" sz="1200" b="1" dirty="0" smtClean="0"/>
              <a:t>Calls</a:t>
            </a:r>
            <a:r>
              <a:rPr lang="en-GB" sz="1200" dirty="0"/>
              <a:t> </a:t>
            </a:r>
            <a:endParaRPr lang="en-GB" sz="1200" dirty="0" smtClean="0"/>
          </a:p>
          <a:p>
            <a:endParaRPr lang="en-GB" sz="1200" dirty="0"/>
          </a:p>
          <a:p>
            <a:r>
              <a:rPr lang="en-GB" sz="1200" b="1" dirty="0"/>
              <a:t>COVID ENQUIRY </a:t>
            </a:r>
            <a:r>
              <a:rPr lang="en-GB" sz="1200" dirty="0"/>
              <a:t>– Patients requiring advice regarding the Government guidance for vulnerable people.  Advice about COVID testing and requests for COVID test results.  Return to work advice.  Registering for COVID support.</a:t>
            </a:r>
          </a:p>
          <a:p>
            <a:r>
              <a:rPr lang="en-GB" sz="1200" dirty="0"/>
              <a:t> </a:t>
            </a:r>
          </a:p>
          <a:p>
            <a:r>
              <a:rPr lang="en-GB" sz="1200" b="1" dirty="0"/>
              <a:t>NON-CLINICAL/INFORMATION</a:t>
            </a:r>
            <a:r>
              <a:rPr lang="en-GB" sz="1200" dirty="0"/>
              <a:t> – Patients chasing blood test forms and prescriptions.  Queries regarding appointment times/dates/locations.  Patients notifying us of completed blood tests.  Passenger transport queries and requests for benefit and sickness forms.  Death notifications.  Insurance queries.  Patients querying </a:t>
            </a:r>
            <a:r>
              <a:rPr lang="en-GB" sz="1200" dirty="0" smtClean="0"/>
              <a:t>if and where </a:t>
            </a:r>
            <a:r>
              <a:rPr lang="en-GB" sz="1200" dirty="0"/>
              <a:t>to go for blood tests.</a:t>
            </a:r>
          </a:p>
          <a:p>
            <a:r>
              <a:rPr lang="en-GB" sz="1200" dirty="0"/>
              <a:t> </a:t>
            </a:r>
          </a:p>
          <a:p>
            <a:r>
              <a:rPr lang="en-GB" sz="1200" b="1" dirty="0"/>
              <a:t>CLINICAL</a:t>
            </a:r>
            <a:r>
              <a:rPr lang="en-GB" sz="1200" dirty="0"/>
              <a:t> – Medication queries.  Patients calling with acute/new symptoms. Patients requesting/querying test results.  NOK’s wanting updates on patient’s conditions.  Patients requesting information/updates about treatment plans/reviews.  Requests for further medication and queries on repeat prescriptions.  This includes referral to other services, hospices, dietician &amp; palliative care etc… </a:t>
            </a:r>
          </a:p>
          <a:p>
            <a:r>
              <a:rPr lang="en-GB" sz="1200" dirty="0"/>
              <a:t> </a:t>
            </a:r>
          </a:p>
          <a:p>
            <a:r>
              <a:rPr lang="en-GB" sz="1200" b="1" dirty="0"/>
              <a:t>SUPPORT/SIGNPOSTING</a:t>
            </a:r>
            <a:r>
              <a:rPr lang="en-GB" sz="1200" dirty="0"/>
              <a:t> – Emotional </a:t>
            </a:r>
            <a:r>
              <a:rPr lang="en-GB" sz="1200" dirty="0" smtClean="0"/>
              <a:t>support, reassurance </a:t>
            </a:r>
            <a:r>
              <a:rPr lang="en-GB" sz="1200" dirty="0"/>
              <a:t>and </a:t>
            </a:r>
            <a:r>
              <a:rPr lang="en-GB" sz="1200" dirty="0" smtClean="0"/>
              <a:t>signposting/referral to </a:t>
            </a:r>
            <a:r>
              <a:rPr lang="en-GB" sz="1200" dirty="0"/>
              <a:t>other services</a:t>
            </a:r>
            <a:r>
              <a:rPr lang="en-GB" sz="1200" dirty="0" smtClean="0"/>
              <a:t>.  Directions to other departments.</a:t>
            </a:r>
            <a:endParaRPr lang="en-GB" sz="1200" dirty="0"/>
          </a:p>
          <a:p>
            <a:endParaRPr lang="en-GB" sz="1200" dirty="0"/>
          </a:p>
          <a:p>
            <a:r>
              <a:rPr lang="en-GB" sz="1200" b="1" i="1" dirty="0" smtClean="0"/>
              <a:t>Holistic assessment,  support and signposting </a:t>
            </a:r>
            <a:r>
              <a:rPr lang="en-GB" sz="1200" b="1" i="1" dirty="0"/>
              <a:t>carried out with every call.</a:t>
            </a:r>
          </a:p>
          <a:p>
            <a:endParaRPr lang="en-GB" sz="1200" dirty="0"/>
          </a:p>
        </p:txBody>
      </p:sp>
      <p:graphicFrame>
        <p:nvGraphicFramePr>
          <p:cNvPr id="5" name="Chart 4"/>
          <p:cNvGraphicFramePr>
            <a:graphicFrameLocks/>
          </p:cNvGraphicFramePr>
          <p:nvPr>
            <p:extLst>
              <p:ext uri="{D42A27DB-BD31-4B8C-83A1-F6EECF244321}">
                <p14:modId xmlns:p14="http://schemas.microsoft.com/office/powerpoint/2010/main" val="4095924775"/>
              </p:ext>
            </p:extLst>
          </p:nvPr>
        </p:nvGraphicFramePr>
        <p:xfrm>
          <a:off x="0" y="1700808"/>
          <a:ext cx="5202324" cy="45558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3965407828"/>
              </p:ext>
            </p:extLst>
          </p:nvPr>
        </p:nvGraphicFramePr>
        <p:xfrm>
          <a:off x="-99138" y="1782505"/>
          <a:ext cx="5202324" cy="43924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2554441549"/>
              </p:ext>
            </p:extLst>
          </p:nvPr>
        </p:nvGraphicFramePr>
        <p:xfrm>
          <a:off x="-252155" y="1645721"/>
          <a:ext cx="5508358" cy="51125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a:graphicFrameLocks/>
          </p:cNvGraphicFramePr>
          <p:nvPr>
            <p:extLst>
              <p:ext uri="{D42A27DB-BD31-4B8C-83A1-F6EECF244321}">
                <p14:modId xmlns:p14="http://schemas.microsoft.com/office/powerpoint/2010/main" val="1052965512"/>
              </p:ext>
            </p:extLst>
          </p:nvPr>
        </p:nvGraphicFramePr>
        <p:xfrm>
          <a:off x="-423428" y="836712"/>
          <a:ext cx="5646970" cy="580633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748370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GB" b="1" dirty="0" smtClean="0"/>
              <a:t>Summary</a:t>
            </a:r>
            <a:endParaRPr lang="en-GB" b="1" dirty="0"/>
          </a:p>
        </p:txBody>
      </p:sp>
      <p:sp>
        <p:nvSpPr>
          <p:cNvPr id="3" name="Content Placeholder 2"/>
          <p:cNvSpPr>
            <a:spLocks noGrp="1"/>
          </p:cNvSpPr>
          <p:nvPr>
            <p:ph idx="1"/>
          </p:nvPr>
        </p:nvSpPr>
        <p:spPr>
          <a:xfrm>
            <a:off x="457200" y="1124744"/>
            <a:ext cx="8229600" cy="5001419"/>
          </a:xfrm>
        </p:spPr>
        <p:txBody>
          <a:bodyPr/>
          <a:lstStyle/>
          <a:p>
            <a:pPr marL="0" indent="0">
              <a:buNone/>
            </a:pPr>
            <a:r>
              <a:rPr lang="en-GB" b="1" dirty="0" smtClean="0"/>
              <a:t>There is an important role for the helpline in responding in a timely manner to enquiries</a:t>
            </a:r>
          </a:p>
          <a:p>
            <a:pPr marL="0" indent="0">
              <a:buNone/>
            </a:pPr>
            <a:r>
              <a:rPr lang="en-GB" b="1" dirty="0" smtClean="0"/>
              <a:t>This led to improved patient experience and reduced pressure on clinical teams</a:t>
            </a:r>
          </a:p>
          <a:p>
            <a:r>
              <a:rPr lang="en-GB" dirty="0" smtClean="0"/>
              <a:t>CNSs can be overwhelmed by </a:t>
            </a:r>
            <a:r>
              <a:rPr lang="en-GB" dirty="0" err="1" smtClean="0"/>
              <a:t>tel</a:t>
            </a:r>
            <a:r>
              <a:rPr lang="en-GB" dirty="0" smtClean="0"/>
              <a:t> enquiries</a:t>
            </a:r>
          </a:p>
          <a:p>
            <a:r>
              <a:rPr lang="en-GB" dirty="0" smtClean="0"/>
              <a:t>Majority of calls to the helpline were non-clinical</a:t>
            </a:r>
          </a:p>
          <a:p>
            <a:r>
              <a:rPr lang="en-GB" dirty="0" smtClean="0"/>
              <a:t>High level of enquirer satisfaction</a:t>
            </a:r>
          </a:p>
          <a:p>
            <a:r>
              <a:rPr lang="en-GB" dirty="0" smtClean="0"/>
              <a:t>Efficient and cost effective use of resources</a:t>
            </a:r>
          </a:p>
          <a:p>
            <a:endParaRPr lang="en-GB" dirty="0" smtClean="0"/>
          </a:p>
          <a:p>
            <a:endParaRPr lang="en-GB" dirty="0"/>
          </a:p>
        </p:txBody>
      </p:sp>
    </p:spTree>
    <p:extLst>
      <p:ext uri="{BB962C8B-B14F-4D97-AF65-F5344CB8AC3E}">
        <p14:creationId xmlns:p14="http://schemas.microsoft.com/office/powerpoint/2010/main" val="410983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Thank you</a:t>
            </a:r>
            <a:endParaRPr lang="en-GB" b="1" dirty="0"/>
          </a:p>
        </p:txBody>
      </p:sp>
      <p:sp>
        <p:nvSpPr>
          <p:cNvPr id="3" name="Content Placeholder 2"/>
          <p:cNvSpPr>
            <a:spLocks noGrp="1"/>
          </p:cNvSpPr>
          <p:nvPr>
            <p:ph idx="1"/>
          </p:nvPr>
        </p:nvSpPr>
        <p:spPr/>
        <p:txBody>
          <a:bodyPr/>
          <a:lstStyle/>
          <a:p>
            <a:pPr algn="ctr"/>
            <a:endParaRPr lang="en-GB" dirty="0"/>
          </a:p>
          <a:p>
            <a:pPr marL="0" indent="0" algn="ctr">
              <a:buNone/>
            </a:pPr>
            <a:r>
              <a:rPr lang="en-GB" b="1" dirty="0" smtClean="0"/>
              <a:t>Louise Smith</a:t>
            </a:r>
          </a:p>
          <a:p>
            <a:pPr marL="0" indent="0" algn="ctr">
              <a:buNone/>
            </a:pPr>
            <a:endParaRPr lang="en-GB" dirty="0" smtClean="0"/>
          </a:p>
          <a:p>
            <a:pPr marL="0" indent="0" algn="ctr">
              <a:buNone/>
            </a:pPr>
            <a:r>
              <a:rPr lang="en-GB" dirty="0" smtClean="0"/>
              <a:t> Deputy lead cancer nurse</a:t>
            </a:r>
          </a:p>
          <a:p>
            <a:pPr marL="0" indent="0" algn="ctr">
              <a:buNone/>
            </a:pPr>
            <a:r>
              <a:rPr lang="en-GB" dirty="0" smtClean="0">
                <a:hlinkClick r:id="rId2"/>
              </a:rPr>
              <a:t>Louise.m.smith@esneft.nhs.uk</a:t>
            </a:r>
            <a:endParaRPr lang="en-GB" dirty="0" smtClean="0"/>
          </a:p>
          <a:p>
            <a:pPr marL="0" indent="0" algn="ctr">
              <a:buNone/>
            </a:pPr>
            <a:r>
              <a:rPr lang="en-GB" dirty="0" smtClean="0"/>
              <a:t>01473 715748</a:t>
            </a:r>
            <a:endParaRPr lang="en-GB" dirty="0"/>
          </a:p>
        </p:txBody>
      </p:sp>
    </p:spTree>
    <p:extLst>
      <p:ext uri="{BB962C8B-B14F-4D97-AF65-F5344CB8AC3E}">
        <p14:creationId xmlns:p14="http://schemas.microsoft.com/office/powerpoint/2010/main" val="2272991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Cancer Support and information</a:t>
            </a:r>
            <a:endParaRPr lang="en-GB"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1788" y="2229312"/>
            <a:ext cx="4700423" cy="32677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58811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Covid – 19 a global catastrophe</a:t>
            </a:r>
            <a:endParaRPr lang="en-GB" b="1" dirty="0"/>
          </a:p>
        </p:txBody>
      </p:sp>
      <p:sp>
        <p:nvSpPr>
          <p:cNvPr id="3" name="Content Placeholder 2"/>
          <p:cNvSpPr>
            <a:spLocks noGrp="1"/>
          </p:cNvSpPr>
          <p:nvPr>
            <p:ph idx="1"/>
          </p:nvPr>
        </p:nvSpPr>
        <p:spPr>
          <a:xfrm>
            <a:off x="457200" y="1600200"/>
            <a:ext cx="8229600" cy="4925144"/>
          </a:xfrm>
        </p:spPr>
        <p:txBody>
          <a:bodyPr>
            <a:normAutofit/>
          </a:bodyPr>
          <a:lstStyle/>
          <a:p>
            <a:pPr marL="0" indent="0" algn="ctr">
              <a:buNone/>
            </a:pPr>
            <a:r>
              <a:rPr lang="en-GB" sz="4800" dirty="0" smtClean="0"/>
              <a:t>‘</a:t>
            </a:r>
            <a:r>
              <a:rPr lang="en-GB" sz="4800" b="1" dirty="0" smtClean="0"/>
              <a:t>The greatest challenge the NHS has ever faced’</a:t>
            </a:r>
          </a:p>
          <a:p>
            <a:pPr marL="0" indent="0" algn="ctr">
              <a:buNone/>
            </a:pPr>
            <a:r>
              <a:rPr lang="en-GB" sz="4800" dirty="0" smtClean="0"/>
              <a:t>Sajid </a:t>
            </a:r>
            <a:r>
              <a:rPr lang="en-GB" sz="4800" dirty="0" err="1" smtClean="0"/>
              <a:t>Javid</a:t>
            </a:r>
            <a:endParaRPr lang="en-GB" sz="4800" dirty="0" smtClean="0"/>
          </a:p>
          <a:p>
            <a:pPr marL="0" indent="0" algn="ctr">
              <a:buNone/>
            </a:pPr>
            <a:r>
              <a:rPr lang="en-GB" sz="4800" dirty="0" smtClean="0"/>
              <a:t>‘</a:t>
            </a:r>
            <a:r>
              <a:rPr lang="en-GB" sz="4800" b="1" dirty="0" smtClean="0"/>
              <a:t>Out of adversity comes opportunity’ </a:t>
            </a:r>
          </a:p>
          <a:p>
            <a:pPr marL="0" indent="0" algn="ctr">
              <a:buNone/>
            </a:pPr>
            <a:r>
              <a:rPr lang="en-GB" sz="4800" dirty="0" smtClean="0"/>
              <a:t>Benjamin Franklin</a:t>
            </a:r>
            <a:endParaRPr lang="en-GB" sz="4800" dirty="0"/>
          </a:p>
        </p:txBody>
      </p:sp>
    </p:spTree>
    <p:extLst>
      <p:ext uri="{BB962C8B-B14F-4D97-AF65-F5344CB8AC3E}">
        <p14:creationId xmlns:p14="http://schemas.microsoft.com/office/powerpoint/2010/main" val="1118158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The role of a CNS in the cancer patient pathway</a:t>
            </a:r>
            <a:endParaRPr lang="en-GB" b="1" dirty="0"/>
          </a:p>
        </p:txBody>
      </p:sp>
      <p:sp>
        <p:nvSpPr>
          <p:cNvPr id="3" name="Content Placeholder 2"/>
          <p:cNvSpPr>
            <a:spLocks noGrp="1"/>
          </p:cNvSpPr>
          <p:nvPr>
            <p:ph idx="1"/>
          </p:nvPr>
        </p:nvSpPr>
        <p:spPr/>
        <p:txBody>
          <a:bodyPr>
            <a:normAutofit fontScale="92500" lnSpcReduction="10000"/>
          </a:bodyPr>
          <a:lstStyle/>
          <a:p>
            <a:pPr marL="0" indent="0">
              <a:buNone/>
            </a:pPr>
            <a:endParaRPr lang="en-GB" dirty="0" smtClean="0"/>
          </a:p>
          <a:p>
            <a:pPr marL="0" indent="0">
              <a:buNone/>
            </a:pPr>
            <a:r>
              <a:rPr lang="en-GB" dirty="0" smtClean="0"/>
              <a:t>European Journal of Cancer Care – July 2021</a:t>
            </a:r>
            <a:endParaRPr lang="en-GB" dirty="0"/>
          </a:p>
          <a:p>
            <a:pPr marL="0" indent="0">
              <a:buNone/>
            </a:pPr>
            <a:endParaRPr lang="en-GB" dirty="0" smtClean="0"/>
          </a:p>
          <a:p>
            <a:pPr marL="0" indent="0">
              <a:buNone/>
            </a:pPr>
            <a:r>
              <a:rPr lang="en-GB" dirty="0" smtClean="0"/>
              <a:t>‘This </a:t>
            </a:r>
            <a:r>
              <a:rPr lang="en-GB" dirty="0"/>
              <a:t>study demonstrates evidence of the positive impact of a CNS on patients' experiences across several important aspects of the cancer care </a:t>
            </a:r>
            <a:r>
              <a:rPr lang="en-GB" dirty="0" smtClean="0"/>
              <a:t>pathway’</a:t>
            </a:r>
          </a:p>
          <a:p>
            <a:pPr marL="0" indent="0">
              <a:buNone/>
            </a:pPr>
            <a:endParaRPr lang="en-GB" dirty="0"/>
          </a:p>
          <a:p>
            <a:pPr marL="0" indent="0">
              <a:buNone/>
            </a:pPr>
            <a:r>
              <a:rPr lang="en-GB" b="1" dirty="0" smtClean="0"/>
              <a:t>What happens when that support is unavailable?</a:t>
            </a:r>
            <a:endParaRPr lang="en-GB" b="1" dirty="0"/>
          </a:p>
        </p:txBody>
      </p:sp>
    </p:spTree>
    <p:extLst>
      <p:ext uri="{BB962C8B-B14F-4D97-AF65-F5344CB8AC3E}">
        <p14:creationId xmlns:p14="http://schemas.microsoft.com/office/powerpoint/2010/main" val="104374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Personalised care</a:t>
            </a:r>
            <a:endParaRPr lang="en-GB" dirty="0"/>
          </a:p>
        </p:txBody>
      </p:sp>
      <p:sp>
        <p:nvSpPr>
          <p:cNvPr id="3" name="Content Placeholder 2"/>
          <p:cNvSpPr>
            <a:spLocks noGrp="1"/>
          </p:cNvSpPr>
          <p:nvPr>
            <p:ph idx="1"/>
          </p:nvPr>
        </p:nvSpPr>
        <p:spPr/>
        <p:txBody>
          <a:bodyPr/>
          <a:lstStyle/>
          <a:p>
            <a:r>
              <a:rPr lang="en-GB" dirty="0" smtClean="0"/>
              <a:t>What matters to you?</a:t>
            </a:r>
          </a:p>
          <a:p>
            <a:r>
              <a:rPr lang="en-GB" dirty="0" smtClean="0"/>
              <a:t>HNA </a:t>
            </a:r>
          </a:p>
          <a:p>
            <a:r>
              <a:rPr lang="en-GB" dirty="0" smtClean="0"/>
              <a:t>Signposting and referrals</a:t>
            </a:r>
          </a:p>
          <a:p>
            <a:r>
              <a:rPr lang="en-GB" dirty="0" smtClean="0"/>
              <a:t>Education</a:t>
            </a:r>
          </a:p>
          <a:p>
            <a:r>
              <a:rPr lang="en-GB" dirty="0" smtClean="0"/>
              <a:t>Support</a:t>
            </a:r>
          </a:p>
          <a:p>
            <a:r>
              <a:rPr lang="en-GB" dirty="0" smtClean="0"/>
              <a:t>Digital inclusion</a:t>
            </a:r>
          </a:p>
          <a:p>
            <a:r>
              <a:rPr lang="en-GB" b="1" dirty="0" smtClean="0"/>
              <a:t>Call back service</a:t>
            </a:r>
            <a:endParaRPr lang="en-GB" b="1" dirty="0"/>
          </a:p>
        </p:txBody>
      </p:sp>
    </p:spTree>
    <p:extLst>
      <p:ext uri="{BB962C8B-B14F-4D97-AF65-F5344CB8AC3E}">
        <p14:creationId xmlns:p14="http://schemas.microsoft.com/office/powerpoint/2010/main" val="1918956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98178"/>
          </a:xfrm>
        </p:spPr>
        <p:txBody>
          <a:bodyPr>
            <a:normAutofit/>
          </a:bodyPr>
          <a:lstStyle/>
          <a:p>
            <a:r>
              <a:rPr lang="en-GB" b="1" dirty="0" smtClean="0"/>
              <a:t>Issues for cancer patients as a result of Covid</a:t>
            </a:r>
            <a:endParaRPr lang="en-GB" b="1" dirty="0"/>
          </a:p>
        </p:txBody>
      </p:sp>
      <p:sp>
        <p:nvSpPr>
          <p:cNvPr id="3" name="Content Placeholder 2"/>
          <p:cNvSpPr>
            <a:spLocks noGrp="1"/>
          </p:cNvSpPr>
          <p:nvPr>
            <p:ph idx="1"/>
          </p:nvPr>
        </p:nvSpPr>
        <p:spPr>
          <a:xfrm>
            <a:off x="457200" y="2060848"/>
            <a:ext cx="8229600" cy="4320480"/>
          </a:xfrm>
        </p:spPr>
        <p:txBody>
          <a:bodyPr>
            <a:normAutofit lnSpcReduction="10000"/>
          </a:bodyPr>
          <a:lstStyle/>
          <a:p>
            <a:r>
              <a:rPr lang="en-GB" dirty="0" smtClean="0"/>
              <a:t>Fear</a:t>
            </a:r>
          </a:p>
          <a:p>
            <a:r>
              <a:rPr lang="en-GB" dirty="0" smtClean="0"/>
              <a:t>Uncertainty</a:t>
            </a:r>
          </a:p>
          <a:p>
            <a:r>
              <a:rPr lang="en-GB" dirty="0" smtClean="0"/>
              <a:t>Loneliness and isolation</a:t>
            </a:r>
          </a:p>
          <a:p>
            <a:r>
              <a:rPr lang="en-GB" dirty="0" smtClean="0"/>
              <a:t>Unable to contact key worker</a:t>
            </a:r>
          </a:p>
          <a:p>
            <a:r>
              <a:rPr lang="en-GB" dirty="0" smtClean="0"/>
              <a:t>Unable to access support</a:t>
            </a:r>
          </a:p>
          <a:p>
            <a:r>
              <a:rPr lang="en-GB" dirty="0" smtClean="0"/>
              <a:t>Diagnosis and treatment delays</a:t>
            </a:r>
          </a:p>
          <a:p>
            <a:r>
              <a:rPr lang="en-GB" dirty="0" smtClean="0"/>
              <a:t>Increased risk of ill health and death </a:t>
            </a:r>
          </a:p>
          <a:p>
            <a:r>
              <a:rPr lang="en-GB" dirty="0" smtClean="0"/>
              <a:t>Financial burden</a:t>
            </a:r>
          </a:p>
          <a:p>
            <a:endParaRPr lang="en-GB" dirty="0" smtClean="0"/>
          </a:p>
          <a:p>
            <a:endParaRPr lang="en-GB" dirty="0"/>
          </a:p>
        </p:txBody>
      </p:sp>
    </p:spTree>
    <p:extLst>
      <p:ext uri="{BB962C8B-B14F-4D97-AF65-F5344CB8AC3E}">
        <p14:creationId xmlns:p14="http://schemas.microsoft.com/office/powerpoint/2010/main" val="1297853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b="1" dirty="0" smtClean="0"/>
              <a:t>Cancer Helpline</a:t>
            </a:r>
            <a:endParaRPr lang="en-GB" b="1" dirty="0"/>
          </a:p>
        </p:txBody>
      </p:sp>
      <p:sp>
        <p:nvSpPr>
          <p:cNvPr id="3" name="Content Placeholder 2"/>
          <p:cNvSpPr>
            <a:spLocks noGrp="1"/>
          </p:cNvSpPr>
          <p:nvPr>
            <p:ph idx="1"/>
          </p:nvPr>
        </p:nvSpPr>
        <p:spPr>
          <a:xfrm>
            <a:off x="457200" y="1124744"/>
            <a:ext cx="8229600" cy="5112568"/>
          </a:xfrm>
        </p:spPr>
        <p:txBody>
          <a:bodyPr>
            <a:normAutofit lnSpcReduction="10000"/>
          </a:bodyPr>
          <a:lstStyle/>
          <a:p>
            <a:pPr marL="0" indent="0">
              <a:buNone/>
            </a:pPr>
            <a:r>
              <a:rPr lang="en-GB" dirty="0" smtClean="0"/>
              <a:t>Damian </a:t>
            </a:r>
            <a:r>
              <a:rPr lang="en-GB" dirty="0"/>
              <a:t>Barr: </a:t>
            </a:r>
            <a:r>
              <a:rPr lang="en-GB" b="1" dirty="0"/>
              <a:t>“We may be in the same storm, but we are in different boats</a:t>
            </a:r>
            <a:r>
              <a:rPr lang="en-GB" b="1" dirty="0" smtClean="0"/>
              <a:t>”</a:t>
            </a:r>
          </a:p>
          <a:p>
            <a:pPr marL="0" indent="0">
              <a:buNone/>
            </a:pPr>
            <a:r>
              <a:rPr lang="en-GB" dirty="0" smtClean="0"/>
              <a:t>Cancer patients and their families faced greater challenges than the rest of the population</a:t>
            </a:r>
          </a:p>
          <a:p>
            <a:pPr marL="0" indent="0">
              <a:buNone/>
            </a:pPr>
            <a:r>
              <a:rPr lang="en-GB" dirty="0" smtClean="0"/>
              <a:t>Our patients said</a:t>
            </a:r>
          </a:p>
          <a:p>
            <a:pPr marL="0" indent="0">
              <a:buNone/>
            </a:pPr>
            <a:r>
              <a:rPr lang="en-GB" b="1" dirty="0" smtClean="0"/>
              <a:t>‘The helpline was my life raft keeping me afloat during a terrible time….’</a:t>
            </a:r>
          </a:p>
          <a:p>
            <a:pPr marL="0" indent="0">
              <a:buNone/>
            </a:pPr>
            <a:r>
              <a:rPr lang="en-GB" b="1" dirty="0" smtClean="0"/>
              <a:t>‘it was great to be able to speak to someone straight away and have your worries sorted nothing was too much trouble’</a:t>
            </a:r>
          </a:p>
          <a:p>
            <a:pPr marL="0" indent="0">
              <a:buNone/>
            </a:pPr>
            <a:endParaRPr lang="en-GB" dirty="0" smtClean="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985834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Cancer Helpline = personalised care</a:t>
            </a:r>
            <a:endParaRPr lang="en-GB" b="1" dirty="0"/>
          </a:p>
        </p:txBody>
      </p:sp>
      <p:sp>
        <p:nvSpPr>
          <p:cNvPr id="3" name="Content Placeholder 2"/>
          <p:cNvSpPr>
            <a:spLocks noGrp="1"/>
          </p:cNvSpPr>
          <p:nvPr>
            <p:ph idx="1"/>
          </p:nvPr>
        </p:nvSpPr>
        <p:spPr>
          <a:xfrm>
            <a:off x="457200" y="1340768"/>
            <a:ext cx="8229600" cy="5328592"/>
          </a:xfrm>
        </p:spPr>
        <p:txBody>
          <a:bodyPr>
            <a:normAutofit fontScale="85000" lnSpcReduction="20000"/>
          </a:bodyPr>
          <a:lstStyle/>
          <a:p>
            <a:pPr marL="0" indent="0">
              <a:buNone/>
            </a:pPr>
            <a:r>
              <a:rPr lang="en-GB" b="1" dirty="0" smtClean="0"/>
              <a:t>Almost 4000 enquiries in the first 4 months</a:t>
            </a:r>
          </a:p>
          <a:p>
            <a:pPr marL="0" indent="0">
              <a:buNone/>
            </a:pPr>
            <a:endParaRPr lang="en-GB" b="1" dirty="0" smtClean="0"/>
          </a:p>
          <a:p>
            <a:r>
              <a:rPr lang="en-GB" dirty="0" smtClean="0"/>
              <a:t>Central contact number</a:t>
            </a:r>
          </a:p>
          <a:p>
            <a:r>
              <a:rPr lang="en-GB" dirty="0" smtClean="0"/>
              <a:t>Every call dealt with in a timely manner and resolved quickly</a:t>
            </a:r>
          </a:p>
          <a:p>
            <a:r>
              <a:rPr lang="en-GB" dirty="0" smtClean="0"/>
              <a:t>Enquirer led – ‘what matters to you?’</a:t>
            </a:r>
          </a:p>
          <a:p>
            <a:r>
              <a:rPr lang="en-GB" dirty="0" smtClean="0"/>
              <a:t>Careful liaison with clinical teams</a:t>
            </a:r>
          </a:p>
          <a:p>
            <a:r>
              <a:rPr lang="en-GB" dirty="0" smtClean="0"/>
              <a:t>Call back service</a:t>
            </a:r>
          </a:p>
          <a:p>
            <a:r>
              <a:rPr lang="en-GB" dirty="0" smtClean="0"/>
              <a:t>Bespoke website and on line support</a:t>
            </a:r>
          </a:p>
          <a:p>
            <a:r>
              <a:rPr lang="en-GB" dirty="0" smtClean="0"/>
              <a:t>Signposting to community services</a:t>
            </a:r>
          </a:p>
          <a:p>
            <a:r>
              <a:rPr lang="en-GB" dirty="0" smtClean="0"/>
              <a:t>Shielding guidance and vaccine support</a:t>
            </a:r>
          </a:p>
          <a:p>
            <a:r>
              <a:rPr lang="en-GB" dirty="0" smtClean="0"/>
              <a:t>Satisfaction survey</a:t>
            </a:r>
          </a:p>
          <a:p>
            <a:endParaRPr lang="en-GB" dirty="0"/>
          </a:p>
        </p:txBody>
      </p:sp>
    </p:spTree>
    <p:extLst>
      <p:ext uri="{BB962C8B-B14F-4D97-AF65-F5344CB8AC3E}">
        <p14:creationId xmlns:p14="http://schemas.microsoft.com/office/powerpoint/2010/main" val="3931448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92696"/>
            <a:ext cx="8813576" cy="864096"/>
          </a:xfrm>
        </p:spPr>
        <p:txBody>
          <a:bodyPr>
            <a:normAutofit fontScale="90000"/>
          </a:bodyPr>
          <a:lstStyle/>
          <a:p>
            <a:r>
              <a:rPr lang="en-GB" b="1" dirty="0" smtClean="0"/>
              <a:t>Ipswich July </a:t>
            </a:r>
            <a:r>
              <a:rPr lang="en-GB" b="1" dirty="0"/>
              <a:t>Call </a:t>
            </a:r>
            <a:r>
              <a:rPr lang="en-GB" b="1" dirty="0" smtClean="0"/>
              <a:t>Statistics</a:t>
            </a:r>
            <a:br>
              <a:rPr lang="en-GB" b="1" dirty="0" smtClean="0"/>
            </a:br>
            <a:r>
              <a:rPr lang="en-GB" sz="2200" b="1" dirty="0" smtClean="0"/>
              <a:t>July Total Contacts: 900</a:t>
            </a:r>
            <a:br>
              <a:rPr lang="en-GB" sz="2200" b="1" dirty="0" smtClean="0"/>
            </a:br>
            <a:r>
              <a:rPr lang="en-GB" sz="1800" i="1" dirty="0" smtClean="0"/>
              <a:t/>
            </a:r>
            <a:br>
              <a:rPr lang="en-GB" sz="1800" i="1" dirty="0" smtClean="0"/>
            </a:br>
            <a:r>
              <a:rPr lang="en-GB" sz="1800" b="1" i="1" dirty="0" smtClean="0"/>
              <a:t>Pre Covid our average daily contacts was 50</a:t>
            </a:r>
            <a:r>
              <a:rPr lang="en-GB" sz="1800" b="1" dirty="0" smtClean="0"/>
              <a:t/>
            </a:r>
            <a:br>
              <a:rPr lang="en-GB" sz="1800" b="1" dirty="0" smtClean="0"/>
            </a:br>
            <a:endParaRPr lang="en-GB" sz="1800" b="1" dirty="0"/>
          </a:p>
        </p:txBody>
      </p:sp>
      <p:graphicFrame>
        <p:nvGraphicFramePr>
          <p:cNvPr id="7" name="Chart 6"/>
          <p:cNvGraphicFramePr>
            <a:graphicFrameLocks/>
          </p:cNvGraphicFramePr>
          <p:nvPr>
            <p:extLst>
              <p:ext uri="{D42A27DB-BD31-4B8C-83A1-F6EECF244321}">
                <p14:modId xmlns:p14="http://schemas.microsoft.com/office/powerpoint/2010/main" val="2150324796"/>
              </p:ext>
            </p:extLst>
          </p:nvPr>
        </p:nvGraphicFramePr>
        <p:xfrm>
          <a:off x="280120" y="1988840"/>
          <a:ext cx="8612360" cy="4608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2738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1911</TotalTime>
  <Words>740</Words>
  <Application>Microsoft Office PowerPoint</Application>
  <PresentationFormat>On-screen Show (4:3)</PresentationFormat>
  <Paragraphs>93</Paragraphs>
  <Slides>12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Frutiger</vt:lpstr>
      <vt:lpstr>Office Theme</vt:lpstr>
      <vt:lpstr>  Communicating effectively with patients and families  </vt:lpstr>
      <vt:lpstr>Cancer Support and information</vt:lpstr>
      <vt:lpstr>Covid – 19 a global catastrophe</vt:lpstr>
      <vt:lpstr>The role of a CNS in the cancer patient pathway</vt:lpstr>
      <vt:lpstr>Personalised care</vt:lpstr>
      <vt:lpstr>Issues for cancer patients as a result of Covid</vt:lpstr>
      <vt:lpstr>Cancer Helpline</vt:lpstr>
      <vt:lpstr>Cancer Helpline = personalised care</vt:lpstr>
      <vt:lpstr>Ipswich July Call Statistics July Total Contacts: 900  Pre Covid our average daily contacts was 50 </vt:lpstr>
      <vt:lpstr>Nature of Enquiry</vt:lpstr>
      <vt:lpstr>Summary</vt:lpstr>
      <vt:lpstr>Thank you</vt:lpstr>
    </vt:vector>
  </TitlesOfParts>
  <Company>Colchester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Support Helpline</dc:title>
  <dc:creator>Chinery, Elaine</dc:creator>
  <cp:lastModifiedBy>Smith, Louise M.</cp:lastModifiedBy>
  <cp:revision>135</cp:revision>
  <dcterms:created xsi:type="dcterms:W3CDTF">2020-05-11T11:39:47Z</dcterms:created>
  <dcterms:modified xsi:type="dcterms:W3CDTF">2021-10-05T15:08:01Z</dcterms:modified>
</cp:coreProperties>
</file>