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8" r:id="rId2"/>
    <p:sldId id="614" r:id="rId3"/>
    <p:sldId id="837" r:id="rId4"/>
    <p:sldId id="695" r:id="rId5"/>
    <p:sldId id="830" r:id="rId6"/>
    <p:sldId id="696" r:id="rId7"/>
    <p:sldId id="703" r:id="rId8"/>
    <p:sldId id="841" r:id="rId9"/>
    <p:sldId id="844" r:id="rId10"/>
    <p:sldId id="845" r:id="rId11"/>
    <p:sldId id="704" r:id="rId12"/>
    <p:sldId id="623" r:id="rId13"/>
    <p:sldId id="741" r:id="rId14"/>
    <p:sldId id="740" r:id="rId15"/>
    <p:sldId id="735" r:id="rId16"/>
    <p:sldId id="708" r:id="rId17"/>
    <p:sldId id="829" r:id="rId18"/>
    <p:sldId id="840" r:id="rId19"/>
    <p:sldId id="846" r:id="rId20"/>
    <p:sldId id="839" r:id="rId21"/>
    <p:sldId id="705" r:id="rId22"/>
  </p:sldIdLst>
  <p:sldSz cx="9144000" cy="6858000" type="screen4x3"/>
  <p:notesSz cx="6858000" cy="100599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F1DAB4-4606-4E3C-ACA8-31E174D002EB}">
          <p14:sldIdLst>
            <p14:sldId id="358"/>
            <p14:sldId id="614"/>
            <p14:sldId id="837"/>
            <p14:sldId id="695"/>
            <p14:sldId id="830"/>
            <p14:sldId id="696"/>
            <p14:sldId id="703"/>
            <p14:sldId id="841"/>
            <p14:sldId id="844"/>
            <p14:sldId id="845"/>
            <p14:sldId id="704"/>
            <p14:sldId id="623"/>
            <p14:sldId id="741"/>
            <p14:sldId id="740"/>
            <p14:sldId id="735"/>
            <p14:sldId id="708"/>
            <p14:sldId id="829"/>
            <p14:sldId id="840"/>
            <p14:sldId id="846"/>
            <p14:sldId id="839"/>
            <p14:sldId id="7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990099"/>
    <a:srgbClr val="96A3D7"/>
    <a:srgbClr val="A4A9DA"/>
    <a:srgbClr val="98B0CE"/>
    <a:srgbClr val="9FABC7"/>
    <a:srgbClr val="3366CC"/>
    <a:srgbClr val="96A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82566" autoAdjust="0"/>
  </p:normalViewPr>
  <p:slideViewPr>
    <p:cSldViewPr>
      <p:cViewPr varScale="1">
        <p:scale>
          <a:sx n="103" d="100"/>
          <a:sy n="103" d="100"/>
        </p:scale>
        <p:origin x="195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r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fld id="{7DA829ED-556C-4936-B5D6-E0C26F971A70}" type="datetimeFigureOut">
              <a:rPr lang="en-US"/>
              <a:pPr>
                <a:defRPr/>
              </a:pPr>
              <a:t>6/22/2023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4817"/>
            <a:ext cx="2972547" cy="503562"/>
          </a:xfrm>
          <a:prstGeom prst="rect">
            <a:avLst/>
          </a:prstGeom>
        </p:spPr>
        <p:txBody>
          <a:bodyPr vert="horz" lIns="96539" tIns="48270" rIns="96539" bIns="48270" rtlCol="0" anchor="b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2" y="9554817"/>
            <a:ext cx="2972547" cy="503562"/>
          </a:xfrm>
          <a:prstGeom prst="rect">
            <a:avLst/>
          </a:prstGeom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4E71FCA-89AB-48B5-8B78-FDAB69570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22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r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fld id="{63E30A01-DF28-4FD6-A7CE-52E40BA76B10}" type="datetimeFigureOut">
              <a:rPr lang="en-US"/>
              <a:pPr>
                <a:defRPr/>
              </a:pPr>
              <a:t>6/22/2023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54063"/>
            <a:ext cx="5030788" cy="377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39" tIns="48270" rIns="96539" bIns="4827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0" y="4778213"/>
            <a:ext cx="5487041" cy="4527236"/>
          </a:xfrm>
          <a:prstGeom prst="rect">
            <a:avLst/>
          </a:prstGeom>
        </p:spPr>
        <p:txBody>
          <a:bodyPr vert="horz" lIns="96539" tIns="48270" rIns="96539" bIns="4827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4817"/>
            <a:ext cx="2972547" cy="503562"/>
          </a:xfrm>
          <a:prstGeom prst="rect">
            <a:avLst/>
          </a:prstGeom>
        </p:spPr>
        <p:txBody>
          <a:bodyPr vert="horz" lIns="96539" tIns="48270" rIns="96539" bIns="48270" rtlCol="0" anchor="b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852" y="9554817"/>
            <a:ext cx="2972547" cy="503562"/>
          </a:xfrm>
          <a:prstGeom prst="rect">
            <a:avLst/>
          </a:prstGeom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00A95BB-A80B-4E37-9DB1-18293B1A14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8299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hp.nhs.uk/resources/suicide-in-doctor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Enjoyment?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fld id="{8174BA71-853E-4891-8C6F-F2F6C458F2BA}" type="slidenum">
              <a:rPr lang="en-GB" altLang="en-US" sz="1300"/>
              <a:pPr eaLnBrk="1" hangingPunct="1"/>
              <a:t>3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2361974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6EC4E571-7FE9-4920-8517-2F8F2AE65A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4BA7706-200A-4851-8B3E-83B70B4F1D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666704DA-2567-4BFA-B927-B4A8C0A1E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50888" indent="-288925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55700" indent="-230188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17663" indent="-230188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81213" indent="-230188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384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956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528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910013" indent="-230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355E6190-40CA-4C69-8E6C-7244A092C958}" type="slidenum">
              <a:rPr lang="en-GB" altLang="en-US" sz="1300" smtClean="0"/>
              <a:pPr/>
              <a:t>21</a:t>
            </a:fld>
            <a:endParaRPr lang="en-GB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Empathetic HCPs</a:t>
            </a:r>
          </a:p>
          <a:p>
            <a:r>
              <a:rPr lang="en-GB" dirty="0"/>
              <a:t>Time and patience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76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Being in hospital</a:t>
            </a:r>
          </a:p>
          <a:p>
            <a:r>
              <a:rPr lang="en-GB" dirty="0"/>
              <a:t>Occupational health</a:t>
            </a:r>
          </a:p>
          <a:p>
            <a:r>
              <a:rPr lang="en-GB" dirty="0"/>
              <a:t>ECT</a:t>
            </a:r>
          </a:p>
          <a:p>
            <a:r>
              <a:rPr lang="en-GB" dirty="0"/>
              <a:t>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974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son</a:t>
            </a:r>
          </a:p>
          <a:p>
            <a:r>
              <a:rPr lang="en-GB" dirty="0"/>
              <a:t>Family and friends</a:t>
            </a:r>
          </a:p>
          <a:p>
            <a:r>
              <a:rPr lang="en-GB" dirty="0"/>
              <a:t>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6037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425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Claire Peake, 39 – school teacher – hung herself like scene from Officer &amp; Gentlemen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Joe Bingley, nurse – jumped in front of a train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Charlotte Bevan + daughter – jumped off Avon Gorge in Bristol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Daksha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Freya – stabbed and set fire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In the words of Daksha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Emson’s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husband on what would have been his daughter’s 18th Birthday – ‘</a:t>
            </a:r>
            <a:r>
              <a:rPr lang="en-US" b="0" i="1" u="none" strike="noStrike" dirty="0">
                <a:solidFill>
                  <a:srgbClr val="FE7936"/>
                </a:solidFill>
                <a:effectLst/>
                <a:latin typeface="Arial" panose="020B0604020202020204" pitchFamily="34" charset="0"/>
                <a:hlinkClick r:id="rId3"/>
              </a:rPr>
              <a:t>Let’s enable their silent screams to be finally heard’.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253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61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https://www.youtube.com/watch?v=KVQNLEgq3OM</a:t>
            </a:r>
          </a:p>
          <a:p>
            <a:endParaRPr lang="en-GB" dirty="0"/>
          </a:p>
          <a:p>
            <a:r>
              <a:rPr lang="en-GB" dirty="0"/>
              <a:t>1.20 – 2.07</a:t>
            </a:r>
          </a:p>
          <a:p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0F0F0F"/>
                </a:solidFill>
                <a:effectLst/>
                <a:latin typeface="YouTube Sans"/>
              </a:rPr>
              <a:t>RCPsych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 Lifetime Achievement Award 2013 - Dr Margaret Oates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146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https://www.youtube.com/watch?v=KVQNLEgq3OM</a:t>
            </a:r>
          </a:p>
          <a:p>
            <a:endParaRPr lang="en-GB" dirty="0"/>
          </a:p>
          <a:p>
            <a:r>
              <a:rPr lang="en-GB" dirty="0"/>
              <a:t>1.20 – 2.07</a:t>
            </a:r>
          </a:p>
          <a:p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0F0F0F"/>
                </a:solidFill>
                <a:effectLst/>
                <a:latin typeface="YouTube Sans"/>
              </a:rPr>
              <a:t>RCPsych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 Lifetime Achievement Award 2013 - Dr Margaret Oates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97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9073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856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161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271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93371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2362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0400" y="2514600"/>
            <a:ext cx="2362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8182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8468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330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829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8975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0162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487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•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–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•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382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–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9954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4526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/>
          </p:cNvSpPr>
          <p:nvPr/>
        </p:nvSpPr>
        <p:spPr bwMode="auto">
          <a:xfrm>
            <a:off x="-1044624" y="1964245"/>
            <a:ext cx="46434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000">
                <a:solidFill>
                  <a:srgbClr val="000000"/>
                </a:solidFill>
              </a:rPr>
              <a:t> 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07504" y="1052736"/>
            <a:ext cx="485933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5400" dirty="0">
                <a:solidFill>
                  <a:srgbClr val="FF6600"/>
                </a:solidFill>
              </a:rPr>
              <a:t>Perinatal Mental Health Crisis – what does it feel like?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4800" dirty="0">
              <a:solidFill>
                <a:srgbClr val="FF6600"/>
              </a:solidFill>
            </a:endParaRPr>
          </a:p>
        </p:txBody>
      </p:sp>
      <p:pic>
        <p:nvPicPr>
          <p:cNvPr id="5" name="Picture 3" descr="Baby d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931" y="1484784"/>
            <a:ext cx="353042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313612" cy="1809750"/>
          </a:xfrm>
        </p:spPr>
        <p:txBody>
          <a:bodyPr rIns="81279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rgbClr val="990099"/>
                </a:solidFill>
              </a:rPr>
              <a:t>What inspired me to keep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 on living?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7CD7D-E53B-1875-82A5-50B3A0722F01}"/>
              </a:ext>
            </a:extLst>
          </p:cNvPr>
          <p:cNvSpPr txBox="1"/>
          <p:nvPr/>
        </p:nvSpPr>
        <p:spPr>
          <a:xfrm>
            <a:off x="6588224" y="3226697"/>
            <a:ext cx="23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FF6600"/>
                </a:solidFill>
              </a:rPr>
              <a:t>Hope</a:t>
            </a:r>
            <a:endParaRPr lang="en-GB" sz="4000" dirty="0"/>
          </a:p>
        </p:txBody>
      </p:sp>
      <p:pic>
        <p:nvPicPr>
          <p:cNvPr id="4" name="Picture 2" descr="person watching through hole">
            <a:extLst>
              <a:ext uri="{FF2B5EF4-FFF2-40B4-BE49-F238E27FC236}">
                <a16:creationId xmlns:a16="http://schemas.microsoft.com/office/drawing/2014/main" id="{018F120B-A417-AC0E-6396-0B6957C4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60823"/>
            <a:ext cx="5117083" cy="3387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05161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313612" cy="1809750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Back to life …. </a:t>
            </a:r>
          </a:p>
        </p:txBody>
      </p:sp>
      <p:pic>
        <p:nvPicPr>
          <p:cNvPr id="22533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056313" cy="389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5486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10192"/>
            <a:ext cx="345638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French boo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01174"/>
            <a:ext cx="3024336" cy="442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1412776"/>
            <a:ext cx="8327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990099"/>
                </a:solidFill>
              </a:rPr>
              <a:t>Suicide is a leading cause of death for women during pregnancy and in the year after giving birth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29" t="22449" r="-1029" b="27041"/>
          <a:stretch/>
        </p:blipFill>
        <p:spPr>
          <a:xfrm>
            <a:off x="3995936" y="3645024"/>
            <a:ext cx="381000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8145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97" y="1410225"/>
            <a:ext cx="2448272" cy="352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Image result for joe bingley">
            <a:extLst>
              <a:ext uri="{FF2B5EF4-FFF2-40B4-BE49-F238E27FC236}">
                <a16:creationId xmlns:a16="http://schemas.microsoft.com/office/drawing/2014/main" id="{EF65FAE3-DE78-4784-A5F2-6AAC1093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8" y="389635"/>
            <a:ext cx="2867086" cy="1610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ragic: Claire Peake, 39, was found hanged in her garage by her boyfriend, an inquest in Preston heard. She is pictured here at the Grand Canyon">
            <a:extLst>
              <a:ext uri="{FF2B5EF4-FFF2-40B4-BE49-F238E27FC236}">
                <a16:creationId xmlns:a16="http://schemas.microsoft.com/office/drawing/2014/main" id="{4B2526F9-FF44-4E10-8E88-F1A177F9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51" y="1619207"/>
            <a:ext cx="1569898" cy="310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php.nhs.uk/wp-content/uploads/sites/26/2018/08/Freya-And-Daksha-215x300.png">
            <a:extLst>
              <a:ext uri="{FF2B5EF4-FFF2-40B4-BE49-F238E27FC236}">
                <a16:creationId xmlns:a16="http://schemas.microsoft.com/office/drawing/2014/main" id="{98A7E94A-7A43-4AD6-B6F2-B64EFFDE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9" y="2348880"/>
            <a:ext cx="2224449" cy="310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48493D-E64F-4206-84B2-3F036103CDF9}"/>
              </a:ext>
            </a:extLst>
          </p:cNvPr>
          <p:cNvSpPr/>
          <p:nvPr/>
        </p:nvSpPr>
        <p:spPr>
          <a:xfrm>
            <a:off x="359532" y="5447775"/>
            <a:ext cx="8820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rgbClr val="FF6600"/>
                </a:solidFill>
              </a:rPr>
              <a:t>“Let’s enable their silent screams to be finally heard.”</a:t>
            </a:r>
            <a:r>
              <a:rPr lang="en-GB" i="1" dirty="0">
                <a:solidFill>
                  <a:srgbClr val="000080"/>
                </a:solidFill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658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64904"/>
            <a:ext cx="167418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09FA7-A696-40D4-A393-93366F011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77072"/>
            <a:ext cx="2548508" cy="1782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13DC12-C06D-46A1-8A2B-09850E90C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88" y="836712"/>
            <a:ext cx="2400300" cy="1905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6F7D1D1-1DEB-4775-AF5A-ED66C696D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306316" cy="496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577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rIns="81279" anchor="b">
            <a:normAutofit/>
          </a:bodyPr>
          <a:lstStyle/>
          <a:p>
            <a:pPr marL="39688" eaLnBrk="1" hangingPunct="1"/>
            <a:r>
              <a:rPr lang="en-US" altLang="en-US"/>
              <a:t>COVID-19</a:t>
            </a:r>
          </a:p>
        </p:txBody>
      </p:sp>
      <p:pic>
        <p:nvPicPr>
          <p:cNvPr id="4" name="Picture 3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AC6C8FA5-CC3B-41F1-9627-85FCDC2F9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 r="-2" b="42507"/>
          <a:stretch/>
        </p:blipFill>
        <p:spPr>
          <a:xfrm>
            <a:off x="1792288" y="612775"/>
            <a:ext cx="5486400" cy="4114800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724502B-FCEC-4692-B6EA-0C1BA759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24544" y="5085184"/>
            <a:ext cx="9937104" cy="1297359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FF6600"/>
                </a:solidFill>
                <a:latin typeface="+mj-lt"/>
              </a:rPr>
              <a:t>COVID-19 &amp; Long COVID</a:t>
            </a:r>
          </a:p>
        </p:txBody>
      </p:sp>
    </p:spTree>
    <p:extLst>
      <p:ext uri="{BB962C8B-B14F-4D97-AF65-F5344CB8AC3E}">
        <p14:creationId xmlns:p14="http://schemas.microsoft.com/office/powerpoint/2010/main" val="1779971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27ED4D-87E7-424F-8EE6-07B50115A02B}"/>
              </a:ext>
            </a:extLst>
          </p:cNvPr>
          <p:cNvSpPr txBox="1"/>
          <p:nvPr/>
        </p:nvSpPr>
        <p:spPr>
          <a:xfrm>
            <a:off x="467544" y="1268760"/>
            <a:ext cx="79208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  <a:latin typeface="Roboto"/>
              </a:rPr>
              <a:t>‘’</a:t>
            </a:r>
            <a:r>
              <a:rPr lang="en-US" sz="3600" b="0" i="0" dirty="0">
                <a:solidFill>
                  <a:srgbClr val="FF6600"/>
                </a:solidFill>
                <a:effectLst/>
                <a:latin typeface="Roboto"/>
              </a:rPr>
              <a:t>During and after pregnancy, women have faced a greater likelihood of poor mental health during the pandemic, including anxiety, depression, loneliness and suicidal thoughts’’</a:t>
            </a:r>
            <a:endParaRPr lang="en-GB" sz="3600" dirty="0">
              <a:solidFill>
                <a:srgbClr val="FF6600"/>
              </a:solidFill>
            </a:endParaRPr>
          </a:p>
        </p:txBody>
      </p:sp>
      <p:pic>
        <p:nvPicPr>
          <p:cNvPr id="1026" name="Picture 2" descr="Maternal Mental Health Alliance | Awareness Education Action">
            <a:extLst>
              <a:ext uri="{FF2B5EF4-FFF2-40B4-BE49-F238E27FC236}">
                <a16:creationId xmlns:a16="http://schemas.microsoft.com/office/drawing/2014/main" id="{CDDB733A-1546-8265-CF8F-A1EBD5F9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3686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53947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weets with replies by Nottingham MBU (@MbuNottingham) / Twitter">
            <a:extLst>
              <a:ext uri="{FF2B5EF4-FFF2-40B4-BE49-F238E27FC236}">
                <a16:creationId xmlns:a16="http://schemas.microsoft.com/office/drawing/2014/main" id="{51CC281D-376D-01D4-EEDC-AF6CA9DC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42649" r="59828" b="20601"/>
          <a:stretch/>
        </p:blipFill>
        <p:spPr bwMode="auto">
          <a:xfrm>
            <a:off x="685800" y="836712"/>
            <a:ext cx="3488986" cy="3244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52CD78-44AB-82E7-5B24-2D9A7DBE4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1247782"/>
            <a:ext cx="3744416" cy="214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81279" bIns="50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39688" eaLnBrk="1" hangingPunct="1"/>
            <a:r>
              <a:rPr lang="en-US" altLang="en-US" sz="4800" b="1" kern="0" dirty="0">
                <a:solidFill>
                  <a:srgbClr val="FF6600"/>
                </a:solidFill>
              </a:rPr>
              <a:t>Dr Margaret Oates OBE</a:t>
            </a:r>
          </a:p>
        </p:txBody>
      </p:sp>
    </p:spTree>
    <p:extLst>
      <p:ext uri="{BB962C8B-B14F-4D97-AF65-F5344CB8AC3E}">
        <p14:creationId xmlns:p14="http://schemas.microsoft.com/office/powerpoint/2010/main" val="10579648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9EEC6C-7BAB-FF53-DA5D-CE6BAE39DC46}"/>
              </a:ext>
            </a:extLst>
          </p:cNvPr>
          <p:cNvSpPr txBox="1"/>
          <p:nvPr/>
        </p:nvSpPr>
        <p:spPr>
          <a:xfrm>
            <a:off x="323528" y="2288821"/>
            <a:ext cx="89289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sym typeface="Arial" panose="020B0604020202020204" pitchFamily="34" charset="0"/>
              </a:rPr>
              <a:t>What will MY </a:t>
            </a:r>
          </a:p>
          <a:p>
            <a:pPr algn="ctr"/>
            <a:r>
              <a:rPr kumimoji="0" lang="en-US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sym typeface="Arial" panose="020B0604020202020204" pitchFamily="34" charset="0"/>
              </a:rPr>
              <a:t>legacy be?</a:t>
            </a:r>
            <a:endParaRPr lang="en-GB" sz="7200" dirty="0"/>
          </a:p>
        </p:txBody>
      </p:sp>
      <p:pic>
        <p:nvPicPr>
          <p:cNvPr id="8" name="RCPsych Lifetime Achievement Award 2013 - Dr Margaret Oates">
            <a:hlinkClick r:id="" action="ppaction://media"/>
            <a:extLst>
              <a:ext uri="{FF2B5EF4-FFF2-40B4-BE49-F238E27FC236}">
                <a16:creationId xmlns:a16="http://schemas.microsoft.com/office/drawing/2014/main" id="{695B4608-C571-B18C-25FD-2B2A24AACD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999" end="2820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0380" y="1052736"/>
            <a:ext cx="4363240" cy="244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3849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5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10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24036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onsequences260496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132856"/>
            <a:ext cx="5194300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313612" cy="1809750"/>
          </a:xfrm>
        </p:spPr>
        <p:txBody>
          <a:bodyPr rIns="81279"/>
          <a:lstStyle/>
          <a:p>
            <a:pPr marL="39688" eaLnBrk="1" hangingPunct="1"/>
            <a:r>
              <a:rPr lang="en-US" altLang="en-US" sz="5400" dirty="0">
                <a:solidFill>
                  <a:srgbClr val="FF6600"/>
                </a:solidFill>
              </a:rPr>
              <a:t>Gratitude</a:t>
            </a:r>
          </a:p>
        </p:txBody>
      </p:sp>
      <p:pic>
        <p:nvPicPr>
          <p:cNvPr id="6" name="Picture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1495928-FAF8-4AD4-A042-B880DBAA5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2927001" cy="411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51CFA15C-216D-4D76-9691-8B531FD70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0238"/>
            <a:ext cx="2849116" cy="4273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0046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E009FD1C-6D12-41CB-A7CE-5393C87A37E5}"/>
              </a:ext>
            </a:extLst>
          </p:cNvPr>
          <p:cNvSpPr>
            <a:spLocks/>
          </p:cNvSpPr>
          <p:nvPr/>
        </p:nvSpPr>
        <p:spPr bwMode="auto">
          <a:xfrm>
            <a:off x="357188" y="2571750"/>
            <a:ext cx="46434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000">
                <a:solidFill>
                  <a:srgbClr val="000000"/>
                </a:solidFill>
              </a:rPr>
              <a:t> 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6083" name="Rectangle 8">
            <a:extLst>
              <a:ext uri="{FF2B5EF4-FFF2-40B4-BE49-F238E27FC236}">
                <a16:creationId xmlns:a16="http://schemas.microsoft.com/office/drawing/2014/main" id="{5A0AE680-48AA-4395-AA4F-F148D685C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412875"/>
            <a:ext cx="464343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3600">
                <a:solidFill>
                  <a:srgbClr val="FF6600"/>
                </a:solidFill>
              </a:rPr>
              <a:t>Please contact me at </a:t>
            </a:r>
            <a:r>
              <a:rPr lang="en-AU" altLang="en-US" sz="3600" u="sng">
                <a:solidFill>
                  <a:srgbClr val="990099"/>
                </a:solidFill>
              </a:rPr>
              <a:t>www.hanzak.com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AU" altLang="en-US" sz="3600">
              <a:solidFill>
                <a:srgbClr val="FF66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3600">
                <a:solidFill>
                  <a:srgbClr val="FF6600"/>
                </a:solidFill>
              </a:rPr>
              <a:t>E-mail: </a:t>
            </a:r>
            <a:r>
              <a:rPr lang="en-AU" altLang="en-US" sz="3600" u="sng">
                <a:solidFill>
                  <a:srgbClr val="990099"/>
                </a:solidFill>
              </a:rPr>
              <a:t>elaine@hanzak.com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3600">
                <a:solidFill>
                  <a:srgbClr val="99009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3600">
                <a:solidFill>
                  <a:srgbClr val="990099"/>
                </a:solidFill>
              </a:rPr>
              <a:t> </a:t>
            </a:r>
            <a:br>
              <a:rPr lang="en-GB" altLang="en-US">
                <a:solidFill>
                  <a:srgbClr val="000000"/>
                </a:solidFill>
              </a:rPr>
            </a:br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46084" name="Picture 5">
            <a:extLst>
              <a:ext uri="{FF2B5EF4-FFF2-40B4-BE49-F238E27FC236}">
                <a16:creationId xmlns:a16="http://schemas.microsoft.com/office/drawing/2014/main" id="{8E6AC9A5-F337-48FA-B68B-884F7CDE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4705350"/>
            <a:ext cx="99377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>
            <a:extLst>
              <a:ext uri="{FF2B5EF4-FFF2-40B4-BE49-F238E27FC236}">
                <a16:creationId xmlns:a16="http://schemas.microsoft.com/office/drawing/2014/main" id="{C59C8CAD-FEF8-4B47-A908-5E024A525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699000"/>
            <a:ext cx="96361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>
            <a:extLst>
              <a:ext uri="{FF2B5EF4-FFF2-40B4-BE49-F238E27FC236}">
                <a16:creationId xmlns:a16="http://schemas.microsoft.com/office/drawing/2014/main" id="{54E8F279-0DAE-40DE-AF04-926B23698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699000"/>
            <a:ext cx="97948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5E6EED1-425D-4014-9014-75777A1E4902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94268"/>
            <a:ext cx="1344198" cy="197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03B0B-0CC6-4794-8A67-B3C3F90A50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94268"/>
            <a:ext cx="1344198" cy="2020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8F90C29-C560-DAEC-2DB3-B614B65A88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2963101"/>
            <a:ext cx="2231024" cy="291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3382963" cy="936625"/>
          </a:xfrm>
        </p:spPr>
        <p:txBody>
          <a:bodyPr rIns="132080"/>
          <a:lstStyle/>
          <a:p>
            <a:pPr marL="39688" indent="-39688" eaLnBrk="1" hangingPunct="1"/>
            <a:r>
              <a:rPr lang="en-US" altLang="en-US" sz="6600" dirty="0">
                <a:solidFill>
                  <a:srgbClr val="990099"/>
                </a:solidFill>
              </a:rPr>
              <a:t>E</a:t>
            </a:r>
            <a:r>
              <a:rPr lang="en-US" altLang="en-US" sz="3200" dirty="0">
                <a:solidFill>
                  <a:srgbClr val="FF6600"/>
                </a:solidFill>
              </a:rPr>
              <a:t>xhausted</a:t>
            </a: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004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981075"/>
            <a:ext cx="16367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rgbClr val="990099"/>
                </a:solidFill>
              </a:rPr>
              <a:t>L</a:t>
            </a:r>
            <a:r>
              <a:rPr lang="en-US" altLang="en-US" sz="3200" dirty="0">
                <a:solidFill>
                  <a:srgbClr val="FF6600"/>
                </a:solidFill>
              </a:rPr>
              <a:t>onely</a:t>
            </a:r>
            <a:endParaRPr lang="en-GB" altLang="en-US" sz="32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850" y="3068638"/>
            <a:ext cx="1971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I</a:t>
            </a:r>
            <a:r>
              <a:rPr lang="en-US" altLang="en-US" sz="3200">
                <a:solidFill>
                  <a:srgbClr val="FF6600"/>
                </a:solidFill>
              </a:rPr>
              <a:t>rrational</a:t>
            </a:r>
            <a:endParaRPr lang="en-GB" altLang="en-US" sz="32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0825" y="2060575"/>
            <a:ext cx="2503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rgbClr val="990099"/>
                </a:solidFill>
              </a:rPr>
              <a:t>A</a:t>
            </a:r>
            <a:r>
              <a:rPr lang="en-US" altLang="en-US" sz="3200" dirty="0">
                <a:solidFill>
                  <a:srgbClr val="FF6600"/>
                </a:solidFill>
              </a:rPr>
              <a:t>ggressive</a:t>
            </a:r>
            <a:endParaRPr lang="en-GB" altLang="en-US" sz="32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0825" y="4076700"/>
            <a:ext cx="3390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N</a:t>
            </a:r>
            <a:r>
              <a:rPr lang="en-US" altLang="en-US" sz="3200">
                <a:solidFill>
                  <a:srgbClr val="FF6600"/>
                </a:solidFill>
              </a:rPr>
              <a:t>ervous energy</a:t>
            </a:r>
            <a:endParaRPr lang="en-GB" altLang="en-US" sz="32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0825" y="5157788"/>
            <a:ext cx="30257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E</a:t>
            </a:r>
            <a:r>
              <a:rPr lang="en-US" altLang="en-US" sz="3200">
                <a:solidFill>
                  <a:srgbClr val="FF6600"/>
                </a:solidFill>
              </a:rPr>
              <a:t>motional</a:t>
            </a:r>
            <a:endParaRPr lang="en-GB" altLang="en-US" sz="3200"/>
          </a:p>
        </p:txBody>
      </p:sp>
    </p:spTree>
    <p:extLst>
      <p:ext uri="{BB962C8B-B14F-4D97-AF65-F5344CB8AC3E}">
        <p14:creationId xmlns:p14="http://schemas.microsoft.com/office/powerpoint/2010/main" val="190530884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72400" cy="2362200"/>
          </a:xfrm>
        </p:spPr>
        <p:txBody>
          <a:bodyPr rIns="132080"/>
          <a:lstStyle/>
          <a:p>
            <a:pPr marL="39688" indent="-39688" eaLnBrk="1" hangingPunct="1"/>
            <a:r>
              <a:rPr lang="en-US" altLang="en-US" sz="5400">
                <a:solidFill>
                  <a:srgbClr val="FF6600"/>
                </a:solidFill>
              </a:rPr>
              <a:t>Why does everyone </a:t>
            </a:r>
            <a:br>
              <a:rPr lang="en-US" altLang="en-US" sz="5400">
                <a:solidFill>
                  <a:srgbClr val="FF6600"/>
                </a:solidFill>
              </a:rPr>
            </a:br>
            <a:r>
              <a:rPr lang="en-US" altLang="en-US" sz="5400">
                <a:solidFill>
                  <a:srgbClr val="FF6600"/>
                </a:solidFill>
              </a:rPr>
              <a:t>else seem to cope?</a:t>
            </a:r>
          </a:p>
        </p:txBody>
      </p:sp>
      <p:pic>
        <p:nvPicPr>
          <p:cNvPr id="18437" name="Picture 3"/>
          <p:cNvPicPr>
            <a:picLocks noChangeArrowheads="1"/>
          </p:cNvPicPr>
          <p:nvPr/>
        </p:nvPicPr>
        <p:blipFill>
          <a:blip r:embed="rId2" cstate="print"/>
          <a:srcRect l="3125" t="8627" r="25235" b="18164"/>
          <a:stretch>
            <a:fillRect/>
          </a:stretch>
        </p:blipFill>
        <p:spPr bwMode="auto">
          <a:xfrm>
            <a:off x="1547664" y="2276872"/>
            <a:ext cx="5448647" cy="357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34132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ctation vs. Reality_ New Mom _  Jaimie from Millennial Moms">
            <a:hlinkClick r:id="" action="ppaction://media"/>
            <a:extLst>
              <a:ext uri="{FF2B5EF4-FFF2-40B4-BE49-F238E27FC236}">
                <a16:creationId xmlns:a16="http://schemas.microsoft.com/office/drawing/2014/main" id="{F1DFBA27-B690-B521-2FD9-6333C35C35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9122" y="2004256"/>
            <a:ext cx="5065756" cy="284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1925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429250" y="2133600"/>
            <a:ext cx="3714750" cy="2214563"/>
          </a:xfrm>
        </p:spPr>
        <p:txBody>
          <a:bodyPr rIns="81279"/>
          <a:lstStyle/>
          <a:p>
            <a:pPr marL="39688" eaLnBrk="1" hangingPunct="1"/>
            <a:r>
              <a:rPr lang="en-US" altLang="en-US" sz="5400" dirty="0">
                <a:solidFill>
                  <a:srgbClr val="FF6600"/>
                </a:solidFill>
              </a:rPr>
              <a:t>Where’s my Mum?</a:t>
            </a:r>
          </a:p>
        </p:txBody>
      </p:sp>
      <p:pic>
        <p:nvPicPr>
          <p:cNvPr id="4" name="Picture 3" descr="Xmas"/>
          <p:cNvPicPr>
            <a:picLocks noChangeAspect="1" noChangeArrowheads="1"/>
          </p:cNvPicPr>
          <p:nvPr/>
        </p:nvPicPr>
        <p:blipFill rotWithShape="1">
          <a:blip r:embed="rId2"/>
          <a:srcRect l="17802" r="10152" b="14622"/>
          <a:stretch/>
        </p:blipFill>
        <p:spPr bwMode="auto">
          <a:xfrm>
            <a:off x="611560" y="1099858"/>
            <a:ext cx="4022824" cy="428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8235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580063" y="2205038"/>
            <a:ext cx="3286125" cy="2119312"/>
          </a:xfrm>
        </p:spPr>
        <p:txBody>
          <a:bodyPr rIns="81279"/>
          <a:lstStyle/>
          <a:p>
            <a:pPr marL="39688" eaLnBrk="1" hangingPunct="1"/>
            <a:r>
              <a:rPr lang="en-US" altLang="en-US" sz="5400" dirty="0">
                <a:solidFill>
                  <a:srgbClr val="FF6600"/>
                </a:solidFill>
              </a:rPr>
              <a:t>An </a:t>
            </a:r>
            <a:br>
              <a:rPr lang="en-US" altLang="en-US" sz="5400" dirty="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z="5400" dirty="0">
                <a:solidFill>
                  <a:srgbClr val="FF6600"/>
                </a:solidFill>
              </a:rPr>
              <a:t>in-patient!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18826" r="27049"/>
          <a:stretch/>
        </p:blipFill>
        <p:spPr bwMode="auto">
          <a:xfrm>
            <a:off x="971600" y="764704"/>
            <a:ext cx="355677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5207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313612" cy="1809750"/>
          </a:xfrm>
        </p:spPr>
        <p:txBody>
          <a:bodyPr rIns="81279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rgbClr val="990099"/>
                </a:solidFill>
              </a:rPr>
              <a:t>What inspired me to keep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 on living?</a:t>
            </a:r>
          </a:p>
        </p:txBody>
      </p:sp>
      <p:pic>
        <p:nvPicPr>
          <p:cNvPr id="1028" name="Picture 4" descr="person wearing gold wedding band">
            <a:extLst>
              <a:ext uri="{FF2B5EF4-FFF2-40B4-BE49-F238E27FC236}">
                <a16:creationId xmlns:a16="http://schemas.microsoft.com/office/drawing/2014/main" id="{D773671A-E721-7E43-128C-B0912B3A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895866" cy="326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C7CD7D-E53B-1875-82A5-50B3A0722F01}"/>
              </a:ext>
            </a:extLst>
          </p:cNvPr>
          <p:cNvSpPr txBox="1"/>
          <p:nvPr/>
        </p:nvSpPr>
        <p:spPr>
          <a:xfrm>
            <a:off x="6300192" y="3068960"/>
            <a:ext cx="2394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srgbClr val="FF6600"/>
                </a:solidFill>
              </a:rPr>
              <a:t>Caring people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42256603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313612" cy="1809750"/>
          </a:xfrm>
        </p:spPr>
        <p:txBody>
          <a:bodyPr rIns="81279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rgbClr val="990099"/>
                </a:solidFill>
              </a:rPr>
              <a:t>What inspired me to keep</a:t>
            </a:r>
            <a:br>
              <a:rPr lang="en-GB" altLang="en-US" dirty="0">
                <a:solidFill>
                  <a:srgbClr val="990099"/>
                </a:solidFill>
              </a:rPr>
            </a:br>
            <a:r>
              <a:rPr lang="en-GB" altLang="en-US" dirty="0">
                <a:solidFill>
                  <a:srgbClr val="990099"/>
                </a:solidFill>
              </a:rPr>
              <a:t> on living?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7CD7D-E53B-1875-82A5-50B3A0722F01}"/>
              </a:ext>
            </a:extLst>
          </p:cNvPr>
          <p:cNvSpPr txBox="1"/>
          <p:nvPr/>
        </p:nvSpPr>
        <p:spPr>
          <a:xfrm>
            <a:off x="6228184" y="3212976"/>
            <a:ext cx="2664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FF6600"/>
                </a:solidFill>
              </a:rPr>
              <a:t>Treatment</a:t>
            </a:r>
            <a:endParaRPr lang="en-GB" sz="4000" dirty="0"/>
          </a:p>
        </p:txBody>
      </p:sp>
      <p:pic>
        <p:nvPicPr>
          <p:cNvPr id="2" name="Picture 2" descr="person with band aid on middle finger">
            <a:extLst>
              <a:ext uri="{FF2B5EF4-FFF2-40B4-BE49-F238E27FC236}">
                <a16:creationId xmlns:a16="http://schemas.microsoft.com/office/drawing/2014/main" id="{12259F67-1401-9BD2-C331-145268C3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5003823" cy="333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054964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EH Marce presentation">
  <a:themeElements>
    <a:clrScheme name="EH Marce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H Marce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EH Marce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7843</TotalTime>
  <Pages>0</Pages>
  <Words>325</Words>
  <Characters>0</Characters>
  <Application>Microsoft Office PowerPoint</Application>
  <PresentationFormat>On-screen Show (4:3)</PresentationFormat>
  <Lines>0</Lines>
  <Paragraphs>68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MS PGothic</vt:lpstr>
      <vt:lpstr>Arial</vt:lpstr>
      <vt:lpstr>Calibri</vt:lpstr>
      <vt:lpstr>Roboto</vt:lpstr>
      <vt:lpstr>YouTube Sans</vt:lpstr>
      <vt:lpstr>EH Marce presentation</vt:lpstr>
      <vt:lpstr>PowerPoint Presentation</vt:lpstr>
      <vt:lpstr>PowerPoint Presentation</vt:lpstr>
      <vt:lpstr>Exhausted</vt:lpstr>
      <vt:lpstr>Why does everyone  else seem to cope?</vt:lpstr>
      <vt:lpstr>PowerPoint Presentation</vt:lpstr>
      <vt:lpstr>Where’s my Mum?</vt:lpstr>
      <vt:lpstr>An  in-patient!</vt:lpstr>
      <vt:lpstr>What inspired me to keep  on living?</vt:lpstr>
      <vt:lpstr>What inspired me to keep  on living?</vt:lpstr>
      <vt:lpstr>What inspired me to keep  on living?</vt:lpstr>
      <vt:lpstr>Back to life …. </vt:lpstr>
      <vt:lpstr>PowerPoint Presentation</vt:lpstr>
      <vt:lpstr>PowerPoint Presentation</vt:lpstr>
      <vt:lpstr>PowerPoint Presentation</vt:lpstr>
      <vt:lpstr>PowerPoint Presentation</vt:lpstr>
      <vt:lpstr>COVID-19</vt:lpstr>
      <vt:lpstr>PowerPoint Presentation</vt:lpstr>
      <vt:lpstr>PowerPoint Presentation</vt:lpstr>
      <vt:lpstr>PowerPoint Presentation</vt:lpstr>
      <vt:lpstr>Gratitude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Hanzak</dc:creator>
  <cp:lastModifiedBy>Elaine Coote</cp:lastModifiedBy>
  <cp:revision>515</cp:revision>
  <cp:lastPrinted>2016-04-26T11:32:09Z</cp:lastPrinted>
  <dcterms:modified xsi:type="dcterms:W3CDTF">2023-06-22T09:50:27Z</dcterms:modified>
</cp:coreProperties>
</file>