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660" r:id="rId2"/>
    <p:sldMasterId id="2147483737" r:id="rId3"/>
  </p:sldMasterIdLst>
  <p:sldIdLst>
    <p:sldId id="256" r:id="rId4"/>
    <p:sldId id="258" r:id="rId5"/>
    <p:sldId id="259" r:id="rId6"/>
    <p:sldId id="260" r:id="rId7"/>
    <p:sldId id="261" r:id="rId8"/>
    <p:sldId id="262" r:id="rId9"/>
    <p:sldId id="263" r:id="rId10"/>
    <p:sldId id="264" r:id="rId11"/>
    <p:sldId id="265" r:id="rId12"/>
    <p:sldId id="267" r:id="rId13"/>
    <p:sldId id="257" r:id="rId14"/>
    <p:sldId id="266"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C7E7C-79BC-6418-829B-315B73BD80F1}" v="5" dt="2023-06-21T16:08:33.300"/>
    <p1510:client id="{697787E0-F9D8-4622-4F14-230808F81788}" v="5" dt="2022-06-22T09:10:06.342"/>
    <p1510:client id="{E49A1864-87C8-4E02-A71E-AB44BE2D42DA}" v="553" dt="2022-06-22T09:06:16.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7DE02-A313-47D1-8461-8D2A332829C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0C66038-365F-42B6-9B5E-157FCB017294}">
      <dgm:prSet/>
      <dgm:spPr/>
      <dgm:t>
        <a:bodyPr/>
        <a:lstStyle/>
        <a:p>
          <a:r>
            <a:rPr lang="en-GB"/>
            <a:t>Collective leadership - an approach whereby formal and informal leaders work together (Nightingale 2020). </a:t>
          </a:r>
          <a:endParaRPr lang="en-US"/>
        </a:p>
      </dgm:t>
    </dgm:pt>
    <dgm:pt modelId="{1571F3D6-F5F5-48CA-A3FE-79963E39ADB1}" type="parTrans" cxnId="{DE09C427-BBF0-445E-A883-773EFF06D040}">
      <dgm:prSet/>
      <dgm:spPr/>
      <dgm:t>
        <a:bodyPr/>
        <a:lstStyle/>
        <a:p>
          <a:endParaRPr lang="en-US"/>
        </a:p>
      </dgm:t>
    </dgm:pt>
    <dgm:pt modelId="{168524B8-26EC-44EA-A2F5-44C7B7807A14}" type="sibTrans" cxnId="{DE09C427-BBF0-445E-A883-773EFF06D040}">
      <dgm:prSet/>
      <dgm:spPr/>
      <dgm:t>
        <a:bodyPr/>
        <a:lstStyle/>
        <a:p>
          <a:endParaRPr lang="en-US"/>
        </a:p>
      </dgm:t>
    </dgm:pt>
    <dgm:pt modelId="{0EFBAF95-3D65-44FF-A21D-7433C5C30C82}">
      <dgm:prSet/>
      <dgm:spPr/>
      <dgm:t>
        <a:bodyPr/>
        <a:lstStyle/>
        <a:p>
          <a:r>
            <a:rPr lang="en-GB"/>
            <a:t>Authentic leadership is another style that considers how leaders can use relationships to enable people to find meaning at work, developing trust and optimism, promoting inclusive and healthy work environments and encouraging honest relationships (Alilyyani et al 2018).</a:t>
          </a:r>
          <a:endParaRPr lang="en-US"/>
        </a:p>
      </dgm:t>
    </dgm:pt>
    <dgm:pt modelId="{D6DBE396-C20F-4AD0-B520-A77A2911E942}" type="parTrans" cxnId="{FE6F0EF8-CCE0-4927-827B-9533E66EB09F}">
      <dgm:prSet/>
      <dgm:spPr/>
      <dgm:t>
        <a:bodyPr/>
        <a:lstStyle/>
        <a:p>
          <a:endParaRPr lang="en-US"/>
        </a:p>
      </dgm:t>
    </dgm:pt>
    <dgm:pt modelId="{49E06790-0620-474B-97B6-1E1CED8AC651}" type="sibTrans" cxnId="{FE6F0EF8-CCE0-4927-827B-9533E66EB09F}">
      <dgm:prSet/>
      <dgm:spPr/>
      <dgm:t>
        <a:bodyPr/>
        <a:lstStyle/>
        <a:p>
          <a:endParaRPr lang="en-US"/>
        </a:p>
      </dgm:t>
    </dgm:pt>
    <dgm:pt modelId="{29CC0B9C-BB27-C34A-8E7B-5E8391025676}" type="pres">
      <dgm:prSet presAssocID="{C6C7DE02-A313-47D1-8461-8D2A332829CF}" presName="Name0" presStyleCnt="0">
        <dgm:presLayoutVars>
          <dgm:dir/>
          <dgm:animLvl val="lvl"/>
          <dgm:resizeHandles val="exact"/>
        </dgm:presLayoutVars>
      </dgm:prSet>
      <dgm:spPr/>
    </dgm:pt>
    <dgm:pt modelId="{64B84A9A-1316-7546-81D4-BDF2D4A57673}" type="pres">
      <dgm:prSet presAssocID="{0EFBAF95-3D65-44FF-A21D-7433C5C30C82}" presName="boxAndChildren" presStyleCnt="0"/>
      <dgm:spPr/>
    </dgm:pt>
    <dgm:pt modelId="{E5984B21-5221-0D46-9549-6D4656BE95FA}" type="pres">
      <dgm:prSet presAssocID="{0EFBAF95-3D65-44FF-A21D-7433C5C30C82}" presName="parentTextBox" presStyleLbl="node1" presStyleIdx="0" presStyleCnt="2"/>
      <dgm:spPr/>
    </dgm:pt>
    <dgm:pt modelId="{B5782AE4-CACB-0B46-BF0C-FE58AF7A31F3}" type="pres">
      <dgm:prSet presAssocID="{168524B8-26EC-44EA-A2F5-44C7B7807A14}" presName="sp" presStyleCnt="0"/>
      <dgm:spPr/>
    </dgm:pt>
    <dgm:pt modelId="{551FDEB7-46C2-A74A-AC84-C371601E30C1}" type="pres">
      <dgm:prSet presAssocID="{30C66038-365F-42B6-9B5E-157FCB017294}" presName="arrowAndChildren" presStyleCnt="0"/>
      <dgm:spPr/>
    </dgm:pt>
    <dgm:pt modelId="{67C1D3E6-6494-6949-919E-3B8473DAC59B}" type="pres">
      <dgm:prSet presAssocID="{30C66038-365F-42B6-9B5E-157FCB017294}" presName="parentTextArrow" presStyleLbl="node1" presStyleIdx="1" presStyleCnt="2"/>
      <dgm:spPr/>
    </dgm:pt>
  </dgm:ptLst>
  <dgm:cxnLst>
    <dgm:cxn modelId="{38202B1B-B267-4848-9F76-BF5DE29AE1B2}" type="presOf" srcId="{0EFBAF95-3D65-44FF-A21D-7433C5C30C82}" destId="{E5984B21-5221-0D46-9549-6D4656BE95FA}" srcOrd="0" destOrd="0" presId="urn:microsoft.com/office/officeart/2005/8/layout/process4"/>
    <dgm:cxn modelId="{DE09C427-BBF0-445E-A883-773EFF06D040}" srcId="{C6C7DE02-A313-47D1-8461-8D2A332829CF}" destId="{30C66038-365F-42B6-9B5E-157FCB017294}" srcOrd="0" destOrd="0" parTransId="{1571F3D6-F5F5-48CA-A3FE-79963E39ADB1}" sibTransId="{168524B8-26EC-44EA-A2F5-44C7B7807A14}"/>
    <dgm:cxn modelId="{B2DD2E80-630A-A745-A4C0-89F25AD26B8E}" type="presOf" srcId="{30C66038-365F-42B6-9B5E-157FCB017294}" destId="{67C1D3E6-6494-6949-919E-3B8473DAC59B}" srcOrd="0" destOrd="0" presId="urn:microsoft.com/office/officeart/2005/8/layout/process4"/>
    <dgm:cxn modelId="{76553583-DE7C-CA45-A8B4-D04A86B372D4}" type="presOf" srcId="{C6C7DE02-A313-47D1-8461-8D2A332829CF}" destId="{29CC0B9C-BB27-C34A-8E7B-5E8391025676}" srcOrd="0" destOrd="0" presId="urn:microsoft.com/office/officeart/2005/8/layout/process4"/>
    <dgm:cxn modelId="{FE6F0EF8-CCE0-4927-827B-9533E66EB09F}" srcId="{C6C7DE02-A313-47D1-8461-8D2A332829CF}" destId="{0EFBAF95-3D65-44FF-A21D-7433C5C30C82}" srcOrd="1" destOrd="0" parTransId="{D6DBE396-C20F-4AD0-B520-A77A2911E942}" sibTransId="{49E06790-0620-474B-97B6-1E1CED8AC651}"/>
    <dgm:cxn modelId="{0080FEFC-A906-C643-BD00-9157359620E9}" type="presParOf" srcId="{29CC0B9C-BB27-C34A-8E7B-5E8391025676}" destId="{64B84A9A-1316-7546-81D4-BDF2D4A57673}" srcOrd="0" destOrd="0" presId="urn:microsoft.com/office/officeart/2005/8/layout/process4"/>
    <dgm:cxn modelId="{B0A2C026-B17B-5244-86C6-34A784FCEED0}" type="presParOf" srcId="{64B84A9A-1316-7546-81D4-BDF2D4A57673}" destId="{E5984B21-5221-0D46-9549-6D4656BE95FA}" srcOrd="0" destOrd="0" presId="urn:microsoft.com/office/officeart/2005/8/layout/process4"/>
    <dgm:cxn modelId="{EB4C3BC4-40E6-4442-AA43-DBB2A15ABAF0}" type="presParOf" srcId="{29CC0B9C-BB27-C34A-8E7B-5E8391025676}" destId="{B5782AE4-CACB-0B46-BF0C-FE58AF7A31F3}" srcOrd="1" destOrd="0" presId="urn:microsoft.com/office/officeart/2005/8/layout/process4"/>
    <dgm:cxn modelId="{22E03FB6-0A7F-4E4B-AE68-43E9DAAF29D2}" type="presParOf" srcId="{29CC0B9C-BB27-C34A-8E7B-5E8391025676}" destId="{551FDEB7-46C2-A74A-AC84-C371601E30C1}" srcOrd="2" destOrd="0" presId="urn:microsoft.com/office/officeart/2005/8/layout/process4"/>
    <dgm:cxn modelId="{57C07A9B-4E5A-4147-9E81-BC720EF10B20}" type="presParOf" srcId="{551FDEB7-46C2-A74A-AC84-C371601E30C1}" destId="{67C1D3E6-6494-6949-919E-3B8473DAC59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E4C32-C1D4-4271-B361-82FAA55FFF0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3C6E1D6-4C43-4921-A3EE-EFE3C80F2B69}">
      <dgm:prSet/>
      <dgm:spPr/>
      <dgm:t>
        <a:bodyPr/>
        <a:lstStyle/>
        <a:p>
          <a:r>
            <a:rPr lang="en-US"/>
            <a:t>Between 2013 and 2017 increase of 10% nurses 30% support staff</a:t>
          </a:r>
        </a:p>
      </dgm:t>
    </dgm:pt>
    <dgm:pt modelId="{20C87D13-1510-415D-8CDC-73DA55AFA2CF}" type="parTrans" cxnId="{E33BAE06-F29A-4600-BD90-A68D1CD64803}">
      <dgm:prSet/>
      <dgm:spPr/>
      <dgm:t>
        <a:bodyPr/>
        <a:lstStyle/>
        <a:p>
          <a:endParaRPr lang="en-US"/>
        </a:p>
      </dgm:t>
    </dgm:pt>
    <dgm:pt modelId="{F3ED90F2-DC4A-4004-A10D-1C85043E5B09}" type="sibTrans" cxnId="{E33BAE06-F29A-4600-BD90-A68D1CD64803}">
      <dgm:prSet/>
      <dgm:spPr/>
      <dgm:t>
        <a:bodyPr/>
        <a:lstStyle/>
        <a:p>
          <a:endParaRPr lang="en-US"/>
        </a:p>
      </dgm:t>
    </dgm:pt>
    <dgm:pt modelId="{3972F12F-B2AE-4C40-BAD0-74F1C4F63487}">
      <dgm:prSet/>
      <dgm:spPr/>
      <dgm:t>
        <a:bodyPr/>
        <a:lstStyle/>
        <a:p>
          <a:r>
            <a:rPr lang="en-US"/>
            <a:t>Increases in hospital staff not reflected in community staff, maternity services or learning disability</a:t>
          </a:r>
        </a:p>
      </dgm:t>
    </dgm:pt>
    <dgm:pt modelId="{7985D6FF-5614-4231-A261-D35BD5DD6DAC}" type="parTrans" cxnId="{8A522FB2-4D5F-46BB-BC04-8743698CC35C}">
      <dgm:prSet/>
      <dgm:spPr/>
      <dgm:t>
        <a:bodyPr/>
        <a:lstStyle/>
        <a:p>
          <a:endParaRPr lang="en-US"/>
        </a:p>
      </dgm:t>
    </dgm:pt>
    <dgm:pt modelId="{9195E8D6-D805-43B7-815C-79C37F29BD31}" type="sibTrans" cxnId="{8A522FB2-4D5F-46BB-BC04-8743698CC35C}">
      <dgm:prSet/>
      <dgm:spPr/>
      <dgm:t>
        <a:bodyPr/>
        <a:lstStyle/>
        <a:p>
          <a:endParaRPr lang="en-US"/>
        </a:p>
      </dgm:t>
    </dgm:pt>
    <dgm:pt modelId="{3EC3FF16-6F1E-45D9-890C-F8C30EA21033}">
      <dgm:prSet/>
      <dgm:spPr/>
      <dgm:t>
        <a:bodyPr/>
        <a:lstStyle/>
        <a:p>
          <a:r>
            <a:rPr lang="en-US"/>
            <a:t>However there is still a worldwide chronic shortage of nurses</a:t>
          </a:r>
        </a:p>
      </dgm:t>
    </dgm:pt>
    <dgm:pt modelId="{5FF20952-DF16-40B9-8D27-81DF308119BB}" type="parTrans" cxnId="{155505FB-4C8E-4B9A-B912-E831F4AEFAD9}">
      <dgm:prSet/>
      <dgm:spPr/>
      <dgm:t>
        <a:bodyPr/>
        <a:lstStyle/>
        <a:p>
          <a:endParaRPr lang="en-US"/>
        </a:p>
      </dgm:t>
    </dgm:pt>
    <dgm:pt modelId="{5EBBF6FD-EB92-4F2B-996F-669089ED0F0B}" type="sibTrans" cxnId="{155505FB-4C8E-4B9A-B912-E831F4AEFAD9}">
      <dgm:prSet/>
      <dgm:spPr/>
      <dgm:t>
        <a:bodyPr/>
        <a:lstStyle/>
        <a:p>
          <a:endParaRPr lang="en-US"/>
        </a:p>
      </dgm:t>
    </dgm:pt>
    <dgm:pt modelId="{EA0D66F5-64AF-4DC5-8C83-25639FE6B275}">
      <dgm:prSet/>
      <dgm:spPr/>
      <dgm:t>
        <a:bodyPr/>
        <a:lstStyle/>
        <a:p>
          <a:r>
            <a:rPr lang="en-US"/>
            <a:t>Nurses and midwives account for nearly 50% of the global health workforce</a:t>
          </a:r>
        </a:p>
      </dgm:t>
    </dgm:pt>
    <dgm:pt modelId="{42A893FB-1FA0-449F-BDC7-484C085D2967}" type="parTrans" cxnId="{144852A5-B227-401A-89AE-C0C771212029}">
      <dgm:prSet/>
      <dgm:spPr/>
      <dgm:t>
        <a:bodyPr/>
        <a:lstStyle/>
        <a:p>
          <a:endParaRPr lang="en-US"/>
        </a:p>
      </dgm:t>
    </dgm:pt>
    <dgm:pt modelId="{4457E02F-5049-430B-A6FA-DC0219B424E7}" type="sibTrans" cxnId="{144852A5-B227-401A-89AE-C0C771212029}">
      <dgm:prSet/>
      <dgm:spPr/>
      <dgm:t>
        <a:bodyPr/>
        <a:lstStyle/>
        <a:p>
          <a:endParaRPr lang="en-US"/>
        </a:p>
      </dgm:t>
    </dgm:pt>
    <dgm:pt modelId="{BF89AA7E-803D-4DD5-9483-D4C759DD936C}">
      <dgm:prSet/>
      <dgm:spPr/>
      <dgm:t>
        <a:bodyPr/>
        <a:lstStyle/>
        <a:p>
          <a:r>
            <a:rPr lang="en-US"/>
            <a:t>They also represent more than 50% of the shortage of health workers globally</a:t>
          </a:r>
        </a:p>
      </dgm:t>
    </dgm:pt>
    <dgm:pt modelId="{7038FD31-1497-42B9-8B06-CB527D99750E}" type="parTrans" cxnId="{BB2F9A80-124D-4AFF-A78B-3663EFA7348F}">
      <dgm:prSet/>
      <dgm:spPr/>
      <dgm:t>
        <a:bodyPr/>
        <a:lstStyle/>
        <a:p>
          <a:endParaRPr lang="en-US"/>
        </a:p>
      </dgm:t>
    </dgm:pt>
    <dgm:pt modelId="{79A14527-B806-40E2-8295-C2D4D4422D42}" type="sibTrans" cxnId="{BB2F9A80-124D-4AFF-A78B-3663EFA7348F}">
      <dgm:prSet/>
      <dgm:spPr/>
      <dgm:t>
        <a:bodyPr/>
        <a:lstStyle/>
        <a:p>
          <a:endParaRPr lang="en-US"/>
        </a:p>
      </dgm:t>
    </dgm:pt>
    <dgm:pt modelId="{B7BF15F7-B413-42C7-AE30-463141D01F1B}">
      <dgm:prSet/>
      <dgm:spPr/>
      <dgm:t>
        <a:bodyPr/>
        <a:lstStyle/>
        <a:p>
          <a:r>
            <a:rPr lang="en-US" b="1"/>
            <a:t>For all countries to reach Sustainable Development Goal 3 on health and well-being, WHO estimates that the world will need an additional 9 million nurses and midwives by the year 2030.</a:t>
          </a:r>
          <a:endParaRPr lang="en-US"/>
        </a:p>
      </dgm:t>
    </dgm:pt>
    <dgm:pt modelId="{50A09BE5-D5AD-4826-92DE-BCD07B225371}" type="parTrans" cxnId="{1BAABC62-0A95-47CB-9DDF-B3E1DCF0ED71}">
      <dgm:prSet/>
      <dgm:spPr/>
      <dgm:t>
        <a:bodyPr/>
        <a:lstStyle/>
        <a:p>
          <a:endParaRPr lang="en-US"/>
        </a:p>
      </dgm:t>
    </dgm:pt>
    <dgm:pt modelId="{5D5E1524-44D4-48D5-A609-A9E799102484}" type="sibTrans" cxnId="{1BAABC62-0A95-47CB-9DDF-B3E1DCF0ED71}">
      <dgm:prSet/>
      <dgm:spPr/>
      <dgm:t>
        <a:bodyPr/>
        <a:lstStyle/>
        <a:p>
          <a:endParaRPr lang="en-US"/>
        </a:p>
      </dgm:t>
    </dgm:pt>
    <dgm:pt modelId="{D70EBA27-C5F5-42CD-9F0C-D81C163B792B}" type="pres">
      <dgm:prSet presAssocID="{5ABE4C32-C1D4-4271-B361-82FAA55FFF00}" presName="diagram" presStyleCnt="0">
        <dgm:presLayoutVars>
          <dgm:dir/>
          <dgm:resizeHandles val="exact"/>
        </dgm:presLayoutVars>
      </dgm:prSet>
      <dgm:spPr/>
    </dgm:pt>
    <dgm:pt modelId="{3C7619E1-0559-48BE-B2E9-063AEE120C04}" type="pres">
      <dgm:prSet presAssocID="{33C6E1D6-4C43-4921-A3EE-EFE3C80F2B69}" presName="node" presStyleLbl="node1" presStyleIdx="0" presStyleCnt="6">
        <dgm:presLayoutVars>
          <dgm:bulletEnabled val="1"/>
        </dgm:presLayoutVars>
      </dgm:prSet>
      <dgm:spPr/>
    </dgm:pt>
    <dgm:pt modelId="{03893DAE-3A5C-4635-9892-324A7BD8858C}" type="pres">
      <dgm:prSet presAssocID="{F3ED90F2-DC4A-4004-A10D-1C85043E5B09}" presName="sibTrans" presStyleCnt="0"/>
      <dgm:spPr/>
    </dgm:pt>
    <dgm:pt modelId="{D1A056F4-7945-489A-9592-5FF22BDAFE37}" type="pres">
      <dgm:prSet presAssocID="{3972F12F-B2AE-4C40-BAD0-74F1C4F63487}" presName="node" presStyleLbl="node1" presStyleIdx="1" presStyleCnt="6">
        <dgm:presLayoutVars>
          <dgm:bulletEnabled val="1"/>
        </dgm:presLayoutVars>
      </dgm:prSet>
      <dgm:spPr/>
    </dgm:pt>
    <dgm:pt modelId="{DB77B7CE-4A5E-41B6-9FD8-FF69A02E0C83}" type="pres">
      <dgm:prSet presAssocID="{9195E8D6-D805-43B7-815C-79C37F29BD31}" presName="sibTrans" presStyleCnt="0"/>
      <dgm:spPr/>
    </dgm:pt>
    <dgm:pt modelId="{D2C00F65-5513-479B-BB35-707D132587E1}" type="pres">
      <dgm:prSet presAssocID="{3EC3FF16-6F1E-45D9-890C-F8C30EA21033}" presName="node" presStyleLbl="node1" presStyleIdx="2" presStyleCnt="6">
        <dgm:presLayoutVars>
          <dgm:bulletEnabled val="1"/>
        </dgm:presLayoutVars>
      </dgm:prSet>
      <dgm:spPr/>
    </dgm:pt>
    <dgm:pt modelId="{3DA9ACDC-CF95-44E1-B88F-CCDBA3EDA81A}" type="pres">
      <dgm:prSet presAssocID="{5EBBF6FD-EB92-4F2B-996F-669089ED0F0B}" presName="sibTrans" presStyleCnt="0"/>
      <dgm:spPr/>
    </dgm:pt>
    <dgm:pt modelId="{A6770CB1-BAE7-45C7-B688-A5EDC052A23B}" type="pres">
      <dgm:prSet presAssocID="{EA0D66F5-64AF-4DC5-8C83-25639FE6B275}" presName="node" presStyleLbl="node1" presStyleIdx="3" presStyleCnt="6">
        <dgm:presLayoutVars>
          <dgm:bulletEnabled val="1"/>
        </dgm:presLayoutVars>
      </dgm:prSet>
      <dgm:spPr/>
    </dgm:pt>
    <dgm:pt modelId="{AF0EFE61-F208-4D02-AEC1-140D28773D92}" type="pres">
      <dgm:prSet presAssocID="{4457E02F-5049-430B-A6FA-DC0219B424E7}" presName="sibTrans" presStyleCnt="0"/>
      <dgm:spPr/>
    </dgm:pt>
    <dgm:pt modelId="{BE718B0C-4065-4D47-8D8A-C06D7E3F884F}" type="pres">
      <dgm:prSet presAssocID="{BF89AA7E-803D-4DD5-9483-D4C759DD936C}" presName="node" presStyleLbl="node1" presStyleIdx="4" presStyleCnt="6">
        <dgm:presLayoutVars>
          <dgm:bulletEnabled val="1"/>
        </dgm:presLayoutVars>
      </dgm:prSet>
      <dgm:spPr/>
    </dgm:pt>
    <dgm:pt modelId="{7F318E05-128D-4544-941B-D2D0D690AC33}" type="pres">
      <dgm:prSet presAssocID="{79A14527-B806-40E2-8295-C2D4D4422D42}" presName="sibTrans" presStyleCnt="0"/>
      <dgm:spPr/>
    </dgm:pt>
    <dgm:pt modelId="{37D56EC0-5054-4EF9-8F20-4AE269DD9E61}" type="pres">
      <dgm:prSet presAssocID="{B7BF15F7-B413-42C7-AE30-463141D01F1B}" presName="node" presStyleLbl="node1" presStyleIdx="5" presStyleCnt="6">
        <dgm:presLayoutVars>
          <dgm:bulletEnabled val="1"/>
        </dgm:presLayoutVars>
      </dgm:prSet>
      <dgm:spPr/>
    </dgm:pt>
  </dgm:ptLst>
  <dgm:cxnLst>
    <dgm:cxn modelId="{E33BAE06-F29A-4600-BD90-A68D1CD64803}" srcId="{5ABE4C32-C1D4-4271-B361-82FAA55FFF00}" destId="{33C6E1D6-4C43-4921-A3EE-EFE3C80F2B69}" srcOrd="0" destOrd="0" parTransId="{20C87D13-1510-415D-8CDC-73DA55AFA2CF}" sibTransId="{F3ED90F2-DC4A-4004-A10D-1C85043E5B09}"/>
    <dgm:cxn modelId="{A3B1B00B-9BA0-465C-9A42-398662A89A45}" type="presOf" srcId="{3972F12F-B2AE-4C40-BAD0-74F1C4F63487}" destId="{D1A056F4-7945-489A-9592-5FF22BDAFE37}" srcOrd="0" destOrd="0" presId="urn:microsoft.com/office/officeart/2005/8/layout/default"/>
    <dgm:cxn modelId="{3A46EF33-B823-4740-8732-4ACE91B9AE83}" type="presOf" srcId="{EA0D66F5-64AF-4DC5-8C83-25639FE6B275}" destId="{A6770CB1-BAE7-45C7-B688-A5EDC052A23B}" srcOrd="0" destOrd="0" presId="urn:microsoft.com/office/officeart/2005/8/layout/default"/>
    <dgm:cxn modelId="{1BAABC62-0A95-47CB-9DDF-B3E1DCF0ED71}" srcId="{5ABE4C32-C1D4-4271-B361-82FAA55FFF00}" destId="{B7BF15F7-B413-42C7-AE30-463141D01F1B}" srcOrd="5" destOrd="0" parTransId="{50A09BE5-D5AD-4826-92DE-BCD07B225371}" sibTransId="{5D5E1524-44D4-48D5-A609-A9E799102484}"/>
    <dgm:cxn modelId="{F882AE65-DD55-4F34-919E-BD669E9D0490}" type="presOf" srcId="{B7BF15F7-B413-42C7-AE30-463141D01F1B}" destId="{37D56EC0-5054-4EF9-8F20-4AE269DD9E61}" srcOrd="0" destOrd="0" presId="urn:microsoft.com/office/officeart/2005/8/layout/default"/>
    <dgm:cxn modelId="{BB2F9A80-124D-4AFF-A78B-3663EFA7348F}" srcId="{5ABE4C32-C1D4-4271-B361-82FAA55FFF00}" destId="{BF89AA7E-803D-4DD5-9483-D4C759DD936C}" srcOrd="4" destOrd="0" parTransId="{7038FD31-1497-42B9-8B06-CB527D99750E}" sibTransId="{79A14527-B806-40E2-8295-C2D4D4422D42}"/>
    <dgm:cxn modelId="{B934AB9B-34BC-4D2D-B906-21A3A570C9FC}" type="presOf" srcId="{33C6E1D6-4C43-4921-A3EE-EFE3C80F2B69}" destId="{3C7619E1-0559-48BE-B2E9-063AEE120C04}" srcOrd="0" destOrd="0" presId="urn:microsoft.com/office/officeart/2005/8/layout/default"/>
    <dgm:cxn modelId="{144852A5-B227-401A-89AE-C0C771212029}" srcId="{5ABE4C32-C1D4-4271-B361-82FAA55FFF00}" destId="{EA0D66F5-64AF-4DC5-8C83-25639FE6B275}" srcOrd="3" destOrd="0" parTransId="{42A893FB-1FA0-449F-BDC7-484C085D2967}" sibTransId="{4457E02F-5049-430B-A6FA-DC0219B424E7}"/>
    <dgm:cxn modelId="{8A522FB2-4D5F-46BB-BC04-8743698CC35C}" srcId="{5ABE4C32-C1D4-4271-B361-82FAA55FFF00}" destId="{3972F12F-B2AE-4C40-BAD0-74F1C4F63487}" srcOrd="1" destOrd="0" parTransId="{7985D6FF-5614-4231-A261-D35BD5DD6DAC}" sibTransId="{9195E8D6-D805-43B7-815C-79C37F29BD31}"/>
    <dgm:cxn modelId="{B85D2CC1-0B86-4B0B-BD59-1377D660E595}" type="presOf" srcId="{3EC3FF16-6F1E-45D9-890C-F8C30EA21033}" destId="{D2C00F65-5513-479B-BB35-707D132587E1}" srcOrd="0" destOrd="0" presId="urn:microsoft.com/office/officeart/2005/8/layout/default"/>
    <dgm:cxn modelId="{BB6123D2-E325-4612-939C-0069D6A26F47}" type="presOf" srcId="{5ABE4C32-C1D4-4271-B361-82FAA55FFF00}" destId="{D70EBA27-C5F5-42CD-9F0C-D81C163B792B}" srcOrd="0" destOrd="0" presId="urn:microsoft.com/office/officeart/2005/8/layout/default"/>
    <dgm:cxn modelId="{0CDBB5EF-AF06-40F2-BC0C-053C53BF44F3}" type="presOf" srcId="{BF89AA7E-803D-4DD5-9483-D4C759DD936C}" destId="{BE718B0C-4065-4D47-8D8A-C06D7E3F884F}" srcOrd="0" destOrd="0" presId="urn:microsoft.com/office/officeart/2005/8/layout/default"/>
    <dgm:cxn modelId="{155505FB-4C8E-4B9A-B912-E831F4AEFAD9}" srcId="{5ABE4C32-C1D4-4271-B361-82FAA55FFF00}" destId="{3EC3FF16-6F1E-45D9-890C-F8C30EA21033}" srcOrd="2" destOrd="0" parTransId="{5FF20952-DF16-40B9-8D27-81DF308119BB}" sibTransId="{5EBBF6FD-EB92-4F2B-996F-669089ED0F0B}"/>
    <dgm:cxn modelId="{EA35CA05-D85D-426D-A365-EEF6B03F023B}" type="presParOf" srcId="{D70EBA27-C5F5-42CD-9F0C-D81C163B792B}" destId="{3C7619E1-0559-48BE-B2E9-063AEE120C04}" srcOrd="0" destOrd="0" presId="urn:microsoft.com/office/officeart/2005/8/layout/default"/>
    <dgm:cxn modelId="{B64E5345-4181-4540-8E22-CE0CD58AB19C}" type="presParOf" srcId="{D70EBA27-C5F5-42CD-9F0C-D81C163B792B}" destId="{03893DAE-3A5C-4635-9892-324A7BD8858C}" srcOrd="1" destOrd="0" presId="urn:microsoft.com/office/officeart/2005/8/layout/default"/>
    <dgm:cxn modelId="{C13B1251-2B2E-4230-AFA0-1A2B19103718}" type="presParOf" srcId="{D70EBA27-C5F5-42CD-9F0C-D81C163B792B}" destId="{D1A056F4-7945-489A-9592-5FF22BDAFE37}" srcOrd="2" destOrd="0" presId="urn:microsoft.com/office/officeart/2005/8/layout/default"/>
    <dgm:cxn modelId="{9A2D1897-08F2-4CDE-A5B8-5F4BF417DCE3}" type="presParOf" srcId="{D70EBA27-C5F5-42CD-9F0C-D81C163B792B}" destId="{DB77B7CE-4A5E-41B6-9FD8-FF69A02E0C83}" srcOrd="3" destOrd="0" presId="urn:microsoft.com/office/officeart/2005/8/layout/default"/>
    <dgm:cxn modelId="{EE1862D0-FFDB-4192-9491-B00E98811729}" type="presParOf" srcId="{D70EBA27-C5F5-42CD-9F0C-D81C163B792B}" destId="{D2C00F65-5513-479B-BB35-707D132587E1}" srcOrd="4" destOrd="0" presId="urn:microsoft.com/office/officeart/2005/8/layout/default"/>
    <dgm:cxn modelId="{32AC8A03-94AF-4E53-B04E-DAB97153DFF5}" type="presParOf" srcId="{D70EBA27-C5F5-42CD-9F0C-D81C163B792B}" destId="{3DA9ACDC-CF95-44E1-B88F-CCDBA3EDA81A}" srcOrd="5" destOrd="0" presId="urn:microsoft.com/office/officeart/2005/8/layout/default"/>
    <dgm:cxn modelId="{DC7A6DC2-DC29-4DB9-892D-CF1FE36AD173}" type="presParOf" srcId="{D70EBA27-C5F5-42CD-9F0C-D81C163B792B}" destId="{A6770CB1-BAE7-45C7-B688-A5EDC052A23B}" srcOrd="6" destOrd="0" presId="urn:microsoft.com/office/officeart/2005/8/layout/default"/>
    <dgm:cxn modelId="{9306A74B-E258-4687-83EF-2DA214CA9C06}" type="presParOf" srcId="{D70EBA27-C5F5-42CD-9F0C-D81C163B792B}" destId="{AF0EFE61-F208-4D02-AEC1-140D28773D92}" srcOrd="7" destOrd="0" presId="urn:microsoft.com/office/officeart/2005/8/layout/default"/>
    <dgm:cxn modelId="{BA7AF8DA-F02D-4930-9E1D-E39790B57C42}" type="presParOf" srcId="{D70EBA27-C5F5-42CD-9F0C-D81C163B792B}" destId="{BE718B0C-4065-4D47-8D8A-C06D7E3F884F}" srcOrd="8" destOrd="0" presId="urn:microsoft.com/office/officeart/2005/8/layout/default"/>
    <dgm:cxn modelId="{A5A94201-3B13-4E26-8965-9EA1626328EB}" type="presParOf" srcId="{D70EBA27-C5F5-42CD-9F0C-D81C163B792B}" destId="{7F318E05-128D-4544-941B-D2D0D690AC33}" srcOrd="9" destOrd="0" presId="urn:microsoft.com/office/officeart/2005/8/layout/default"/>
    <dgm:cxn modelId="{B15B69A8-7BFF-43B2-B1DA-6D9EAFDD40C1}" type="presParOf" srcId="{D70EBA27-C5F5-42CD-9F0C-D81C163B792B}" destId="{37D56EC0-5054-4EF9-8F20-4AE269DD9E6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8237C-1881-4021-832C-37BD8FFEE16F}"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1922A9DC-ADCD-45C8-8327-22FABAD6A8CB}">
      <dgm:prSet/>
      <dgm:spPr/>
      <dgm:t>
        <a:bodyPr/>
        <a:lstStyle/>
        <a:p>
          <a:r>
            <a:rPr lang="en-US" dirty="0"/>
            <a:t>Imaging workforce</a:t>
          </a:r>
        </a:p>
      </dgm:t>
    </dgm:pt>
    <dgm:pt modelId="{471708EE-DC2A-4F17-B239-79FEA7B9529D}" type="parTrans" cxnId="{E9A84CA9-CEFB-4771-A1FE-E12DD60DF7AA}">
      <dgm:prSet/>
      <dgm:spPr/>
      <dgm:t>
        <a:bodyPr/>
        <a:lstStyle/>
        <a:p>
          <a:endParaRPr lang="en-US"/>
        </a:p>
      </dgm:t>
    </dgm:pt>
    <dgm:pt modelId="{784C7C3F-0528-42A8-81A9-ECA8972962C3}" type="sibTrans" cxnId="{E9A84CA9-CEFB-4771-A1FE-E12DD60DF7AA}">
      <dgm:prSet/>
      <dgm:spPr/>
      <dgm:t>
        <a:bodyPr/>
        <a:lstStyle/>
        <a:p>
          <a:endParaRPr lang="en-US"/>
        </a:p>
      </dgm:t>
    </dgm:pt>
    <dgm:pt modelId="{CF3C3AEA-9311-4AE6-AFD9-03680DF3BC52}">
      <dgm:prSet/>
      <dgm:spPr/>
      <dgm:t>
        <a:bodyPr/>
        <a:lstStyle/>
        <a:p>
          <a:r>
            <a:rPr lang="en-US" dirty="0"/>
            <a:t>Radiologists                                            2000</a:t>
          </a:r>
        </a:p>
      </dgm:t>
    </dgm:pt>
    <dgm:pt modelId="{9BFDC887-EA7F-4277-B246-55C07DC8E61D}" type="parTrans" cxnId="{B58DCD8D-2D83-4CB8-9B4F-24DB1A4AABCA}">
      <dgm:prSet/>
      <dgm:spPr/>
      <dgm:t>
        <a:bodyPr/>
        <a:lstStyle/>
        <a:p>
          <a:endParaRPr lang="en-US"/>
        </a:p>
      </dgm:t>
    </dgm:pt>
    <dgm:pt modelId="{DABCAFEE-6739-41E2-AFC8-F267982DEC70}" type="sibTrans" cxnId="{B58DCD8D-2D83-4CB8-9B4F-24DB1A4AABCA}">
      <dgm:prSet/>
      <dgm:spPr/>
      <dgm:t>
        <a:bodyPr/>
        <a:lstStyle/>
        <a:p>
          <a:endParaRPr lang="en-US"/>
        </a:p>
      </dgm:t>
    </dgm:pt>
    <dgm:pt modelId="{6A3E1E3F-C952-4C31-972E-104800D5AC22}">
      <dgm:prSet/>
      <dgm:spPr/>
      <dgm:t>
        <a:bodyPr/>
        <a:lstStyle/>
        <a:p>
          <a:pPr rtl="0"/>
          <a:r>
            <a:rPr lang="en-US" dirty="0"/>
            <a:t>Advanced practitioner/reporting radiographers          </a:t>
          </a:r>
          <a:r>
            <a:rPr lang="en-US" dirty="0">
              <a:latin typeface="Bembo"/>
            </a:rPr>
            <a:t>                </a:t>
          </a:r>
          <a:r>
            <a:rPr lang="en-US" dirty="0"/>
            <a:t>500</a:t>
          </a:r>
        </a:p>
      </dgm:t>
    </dgm:pt>
    <dgm:pt modelId="{8D4BD192-BA22-4ABB-9C05-D9615FDE7F6B}" type="parTrans" cxnId="{D9F47AB9-7225-4B3E-96B6-A12EE1B30E3A}">
      <dgm:prSet/>
      <dgm:spPr/>
      <dgm:t>
        <a:bodyPr/>
        <a:lstStyle/>
        <a:p>
          <a:endParaRPr lang="en-US"/>
        </a:p>
      </dgm:t>
    </dgm:pt>
    <dgm:pt modelId="{D4336C39-B16A-4B6F-9950-755C958BBE71}" type="sibTrans" cxnId="{D9F47AB9-7225-4B3E-96B6-A12EE1B30E3A}">
      <dgm:prSet/>
      <dgm:spPr/>
      <dgm:t>
        <a:bodyPr/>
        <a:lstStyle/>
        <a:p>
          <a:endParaRPr lang="en-US"/>
        </a:p>
      </dgm:t>
    </dgm:pt>
    <dgm:pt modelId="{89EC6CA8-1E11-4826-8371-4F2EA4CC80F6}">
      <dgm:prSet/>
      <dgm:spPr/>
      <dgm:t>
        <a:bodyPr/>
        <a:lstStyle/>
        <a:p>
          <a:r>
            <a:rPr lang="en-US" dirty="0"/>
            <a:t>Radiographers                                         3,500</a:t>
          </a:r>
        </a:p>
      </dgm:t>
    </dgm:pt>
    <dgm:pt modelId="{C6B57C5C-3E42-4C46-99A4-6754E1DF2111}" type="parTrans" cxnId="{32C00570-5C8A-4516-AC1D-5A1AD7A4AD48}">
      <dgm:prSet/>
      <dgm:spPr/>
      <dgm:t>
        <a:bodyPr/>
        <a:lstStyle/>
        <a:p>
          <a:endParaRPr lang="en-US"/>
        </a:p>
      </dgm:t>
    </dgm:pt>
    <dgm:pt modelId="{9413F38A-CAF8-440D-B9BF-3643871B9890}" type="sibTrans" cxnId="{32C00570-5C8A-4516-AC1D-5A1AD7A4AD48}">
      <dgm:prSet/>
      <dgm:spPr/>
      <dgm:t>
        <a:bodyPr/>
        <a:lstStyle/>
        <a:p>
          <a:endParaRPr lang="en-US"/>
        </a:p>
      </dgm:t>
    </dgm:pt>
    <dgm:pt modelId="{D912E02A-4B76-47C3-B580-8006FD7B3C0D}">
      <dgm:prSet/>
      <dgm:spPr/>
      <dgm:t>
        <a:bodyPr/>
        <a:lstStyle/>
        <a:p>
          <a:r>
            <a:rPr lang="en-US" dirty="0"/>
            <a:t>Assistant practitioners                                   2,500</a:t>
          </a:r>
        </a:p>
      </dgm:t>
    </dgm:pt>
    <dgm:pt modelId="{6D26E713-EE6C-4F80-BD8B-0F1385FDD1C9}" type="parTrans" cxnId="{1D36C2F1-FFF1-4089-8AE2-4576D4E349F8}">
      <dgm:prSet/>
      <dgm:spPr/>
      <dgm:t>
        <a:bodyPr/>
        <a:lstStyle/>
        <a:p>
          <a:endParaRPr lang="en-US"/>
        </a:p>
      </dgm:t>
    </dgm:pt>
    <dgm:pt modelId="{F194F1BB-C7F4-44E9-A3A2-E5921952A4E2}" type="sibTrans" cxnId="{1D36C2F1-FFF1-4089-8AE2-4576D4E349F8}">
      <dgm:prSet/>
      <dgm:spPr/>
      <dgm:t>
        <a:bodyPr/>
        <a:lstStyle/>
        <a:p>
          <a:endParaRPr lang="en-US"/>
        </a:p>
      </dgm:t>
    </dgm:pt>
    <dgm:pt modelId="{144BE76B-2B8E-4DE5-A460-285B9280511C}">
      <dgm:prSet/>
      <dgm:spPr/>
      <dgm:t>
        <a:bodyPr/>
        <a:lstStyle/>
        <a:p>
          <a:r>
            <a:rPr lang="en-US" dirty="0"/>
            <a:t>Admin and support staff                                 2,670</a:t>
          </a:r>
        </a:p>
      </dgm:t>
    </dgm:pt>
    <dgm:pt modelId="{AF3EEE97-0A4C-40D1-9702-AEA66D7600A0}" type="parTrans" cxnId="{5614954D-FD19-4725-9A5E-8828381F41DA}">
      <dgm:prSet/>
      <dgm:spPr/>
      <dgm:t>
        <a:bodyPr/>
        <a:lstStyle/>
        <a:p>
          <a:endParaRPr lang="en-US"/>
        </a:p>
      </dgm:t>
    </dgm:pt>
    <dgm:pt modelId="{673B6B16-A7F0-491A-B8E6-9DDE00696168}" type="sibTrans" cxnId="{5614954D-FD19-4725-9A5E-8828381F41DA}">
      <dgm:prSet/>
      <dgm:spPr/>
      <dgm:t>
        <a:bodyPr/>
        <a:lstStyle/>
        <a:p>
          <a:endParaRPr lang="en-US"/>
        </a:p>
      </dgm:t>
    </dgm:pt>
    <dgm:pt modelId="{2F6A68D7-93FC-4FA1-86A6-9CCCA39A1233}">
      <dgm:prSet/>
      <dgm:spPr/>
      <dgm:t>
        <a:bodyPr/>
        <a:lstStyle/>
        <a:p>
          <a:r>
            <a:rPr lang="en-US" dirty="0"/>
            <a:t>Physicists                                               220</a:t>
          </a:r>
        </a:p>
      </dgm:t>
    </dgm:pt>
    <dgm:pt modelId="{1286CDDA-0C05-4E72-AA8A-3F6C93A3BED3}" type="parTrans" cxnId="{E5BCE8C9-9424-4545-9444-D229758E7006}">
      <dgm:prSet/>
      <dgm:spPr/>
      <dgm:t>
        <a:bodyPr/>
        <a:lstStyle/>
        <a:p>
          <a:endParaRPr lang="en-US"/>
        </a:p>
      </dgm:t>
    </dgm:pt>
    <dgm:pt modelId="{6F1571E8-697A-4160-AD46-E305CAC33C94}" type="sibTrans" cxnId="{E5BCE8C9-9424-4545-9444-D229758E7006}">
      <dgm:prSet/>
      <dgm:spPr/>
      <dgm:t>
        <a:bodyPr/>
        <a:lstStyle/>
        <a:p>
          <a:endParaRPr lang="en-US"/>
        </a:p>
      </dgm:t>
    </dgm:pt>
    <dgm:pt modelId="{94D2E8AD-26B0-4441-91CE-C01B72ADD3DD}" type="pres">
      <dgm:prSet presAssocID="{B5D8237C-1881-4021-832C-37BD8FFEE16F}" presName="Name0" presStyleCnt="0">
        <dgm:presLayoutVars>
          <dgm:dir/>
          <dgm:resizeHandles val="exact"/>
        </dgm:presLayoutVars>
      </dgm:prSet>
      <dgm:spPr/>
    </dgm:pt>
    <dgm:pt modelId="{CB4FF44B-2810-47F6-AAA7-EEB476DCBB33}" type="pres">
      <dgm:prSet presAssocID="{1922A9DC-ADCD-45C8-8327-22FABAD6A8CB}" presName="node" presStyleLbl="node1" presStyleIdx="0" presStyleCnt="7">
        <dgm:presLayoutVars>
          <dgm:bulletEnabled val="1"/>
        </dgm:presLayoutVars>
      </dgm:prSet>
      <dgm:spPr/>
    </dgm:pt>
    <dgm:pt modelId="{1C6B0919-8458-4203-A7E5-D1C359C71D96}" type="pres">
      <dgm:prSet presAssocID="{784C7C3F-0528-42A8-81A9-ECA8972962C3}" presName="sibTrans" presStyleLbl="sibTrans1D1" presStyleIdx="0" presStyleCnt="6"/>
      <dgm:spPr/>
    </dgm:pt>
    <dgm:pt modelId="{CE920383-54E0-44DF-83BC-E97E798811C7}" type="pres">
      <dgm:prSet presAssocID="{784C7C3F-0528-42A8-81A9-ECA8972962C3}" presName="connectorText" presStyleLbl="sibTrans1D1" presStyleIdx="0" presStyleCnt="6"/>
      <dgm:spPr/>
    </dgm:pt>
    <dgm:pt modelId="{F1C234E7-5EFC-486D-A3E2-375EBBB372E3}" type="pres">
      <dgm:prSet presAssocID="{CF3C3AEA-9311-4AE6-AFD9-03680DF3BC52}" presName="node" presStyleLbl="node1" presStyleIdx="1" presStyleCnt="7">
        <dgm:presLayoutVars>
          <dgm:bulletEnabled val="1"/>
        </dgm:presLayoutVars>
      </dgm:prSet>
      <dgm:spPr/>
    </dgm:pt>
    <dgm:pt modelId="{845D030A-8A54-468D-8987-A9B33A000877}" type="pres">
      <dgm:prSet presAssocID="{DABCAFEE-6739-41E2-AFC8-F267982DEC70}" presName="sibTrans" presStyleLbl="sibTrans1D1" presStyleIdx="1" presStyleCnt="6"/>
      <dgm:spPr/>
    </dgm:pt>
    <dgm:pt modelId="{6F38FE59-614E-42ED-BD1E-FC19048A82D5}" type="pres">
      <dgm:prSet presAssocID="{DABCAFEE-6739-41E2-AFC8-F267982DEC70}" presName="connectorText" presStyleLbl="sibTrans1D1" presStyleIdx="1" presStyleCnt="6"/>
      <dgm:spPr/>
    </dgm:pt>
    <dgm:pt modelId="{0961CBD6-72DD-4641-B42A-49C187DE280D}" type="pres">
      <dgm:prSet presAssocID="{6A3E1E3F-C952-4C31-972E-104800D5AC22}" presName="node" presStyleLbl="node1" presStyleIdx="2" presStyleCnt="7">
        <dgm:presLayoutVars>
          <dgm:bulletEnabled val="1"/>
        </dgm:presLayoutVars>
      </dgm:prSet>
      <dgm:spPr/>
    </dgm:pt>
    <dgm:pt modelId="{BF8A34A5-2703-4BE8-8F4A-981079BE06CF}" type="pres">
      <dgm:prSet presAssocID="{D4336C39-B16A-4B6F-9950-755C958BBE71}" presName="sibTrans" presStyleLbl="sibTrans1D1" presStyleIdx="2" presStyleCnt="6"/>
      <dgm:spPr/>
    </dgm:pt>
    <dgm:pt modelId="{0CA1F4FC-9B45-4BD8-9E3C-BD2F5486A03D}" type="pres">
      <dgm:prSet presAssocID="{D4336C39-B16A-4B6F-9950-755C958BBE71}" presName="connectorText" presStyleLbl="sibTrans1D1" presStyleIdx="2" presStyleCnt="6"/>
      <dgm:spPr/>
    </dgm:pt>
    <dgm:pt modelId="{88989ABF-2BA9-4640-82CF-CC5400B9DCB1}" type="pres">
      <dgm:prSet presAssocID="{89EC6CA8-1E11-4826-8371-4F2EA4CC80F6}" presName="node" presStyleLbl="node1" presStyleIdx="3" presStyleCnt="7">
        <dgm:presLayoutVars>
          <dgm:bulletEnabled val="1"/>
        </dgm:presLayoutVars>
      </dgm:prSet>
      <dgm:spPr/>
    </dgm:pt>
    <dgm:pt modelId="{16D929E9-0E2C-441C-8A3B-040C3ED0BCFA}" type="pres">
      <dgm:prSet presAssocID="{9413F38A-CAF8-440D-B9BF-3643871B9890}" presName="sibTrans" presStyleLbl="sibTrans1D1" presStyleIdx="3" presStyleCnt="6"/>
      <dgm:spPr/>
    </dgm:pt>
    <dgm:pt modelId="{6F26B7F2-0AC4-486D-A030-B5A3E445D2C0}" type="pres">
      <dgm:prSet presAssocID="{9413F38A-CAF8-440D-B9BF-3643871B9890}" presName="connectorText" presStyleLbl="sibTrans1D1" presStyleIdx="3" presStyleCnt="6"/>
      <dgm:spPr/>
    </dgm:pt>
    <dgm:pt modelId="{35FE0060-0CB7-482F-AE3E-62DC52936D6E}" type="pres">
      <dgm:prSet presAssocID="{D912E02A-4B76-47C3-B580-8006FD7B3C0D}" presName="node" presStyleLbl="node1" presStyleIdx="4" presStyleCnt="7">
        <dgm:presLayoutVars>
          <dgm:bulletEnabled val="1"/>
        </dgm:presLayoutVars>
      </dgm:prSet>
      <dgm:spPr/>
    </dgm:pt>
    <dgm:pt modelId="{150F81C2-A1A6-4B6F-9013-88A970D4CA2F}" type="pres">
      <dgm:prSet presAssocID="{F194F1BB-C7F4-44E9-A3A2-E5921952A4E2}" presName="sibTrans" presStyleLbl="sibTrans1D1" presStyleIdx="4" presStyleCnt="6"/>
      <dgm:spPr/>
    </dgm:pt>
    <dgm:pt modelId="{F5203809-8DC0-436C-B51E-C6D8A7C9F179}" type="pres">
      <dgm:prSet presAssocID="{F194F1BB-C7F4-44E9-A3A2-E5921952A4E2}" presName="connectorText" presStyleLbl="sibTrans1D1" presStyleIdx="4" presStyleCnt="6"/>
      <dgm:spPr/>
    </dgm:pt>
    <dgm:pt modelId="{1F0797A7-9FB2-44D8-A91E-1D9F73008A11}" type="pres">
      <dgm:prSet presAssocID="{144BE76B-2B8E-4DE5-A460-285B9280511C}" presName="node" presStyleLbl="node1" presStyleIdx="5" presStyleCnt="7">
        <dgm:presLayoutVars>
          <dgm:bulletEnabled val="1"/>
        </dgm:presLayoutVars>
      </dgm:prSet>
      <dgm:spPr/>
    </dgm:pt>
    <dgm:pt modelId="{C173D347-E458-4B2A-9182-6D214D08847E}" type="pres">
      <dgm:prSet presAssocID="{673B6B16-A7F0-491A-B8E6-9DDE00696168}" presName="sibTrans" presStyleLbl="sibTrans1D1" presStyleIdx="5" presStyleCnt="6"/>
      <dgm:spPr/>
    </dgm:pt>
    <dgm:pt modelId="{C7CD1CBB-3D83-4CAE-A13C-BB3FB337B6DB}" type="pres">
      <dgm:prSet presAssocID="{673B6B16-A7F0-491A-B8E6-9DDE00696168}" presName="connectorText" presStyleLbl="sibTrans1D1" presStyleIdx="5" presStyleCnt="6"/>
      <dgm:spPr/>
    </dgm:pt>
    <dgm:pt modelId="{93F1295C-E104-4673-9FDD-21A3CD18AFFE}" type="pres">
      <dgm:prSet presAssocID="{2F6A68D7-93FC-4FA1-86A6-9CCCA39A1233}" presName="node" presStyleLbl="node1" presStyleIdx="6" presStyleCnt="7">
        <dgm:presLayoutVars>
          <dgm:bulletEnabled val="1"/>
        </dgm:presLayoutVars>
      </dgm:prSet>
      <dgm:spPr/>
    </dgm:pt>
  </dgm:ptLst>
  <dgm:cxnLst>
    <dgm:cxn modelId="{45151D1C-2FB4-4611-8E39-F019CD27A51B}" type="presOf" srcId="{673B6B16-A7F0-491A-B8E6-9DDE00696168}" destId="{C7CD1CBB-3D83-4CAE-A13C-BB3FB337B6DB}" srcOrd="1" destOrd="0" presId="urn:microsoft.com/office/officeart/2016/7/layout/RepeatingBendingProcessNew"/>
    <dgm:cxn modelId="{D222941D-D46B-465B-AED5-76844FBBE932}" type="presOf" srcId="{D4336C39-B16A-4B6F-9950-755C958BBE71}" destId="{BF8A34A5-2703-4BE8-8F4A-981079BE06CF}" srcOrd="0" destOrd="0" presId="urn:microsoft.com/office/officeart/2016/7/layout/RepeatingBendingProcessNew"/>
    <dgm:cxn modelId="{82BDFE2E-3FBF-400A-BDF1-D022802AD564}" type="presOf" srcId="{9413F38A-CAF8-440D-B9BF-3643871B9890}" destId="{6F26B7F2-0AC4-486D-A030-B5A3E445D2C0}" srcOrd="1" destOrd="0" presId="urn:microsoft.com/office/officeart/2016/7/layout/RepeatingBendingProcessNew"/>
    <dgm:cxn modelId="{8B5D232F-34FB-44C9-8325-3D00D7422372}" type="presOf" srcId="{D912E02A-4B76-47C3-B580-8006FD7B3C0D}" destId="{35FE0060-0CB7-482F-AE3E-62DC52936D6E}" srcOrd="0" destOrd="0" presId="urn:microsoft.com/office/officeart/2016/7/layout/RepeatingBendingProcessNew"/>
    <dgm:cxn modelId="{0F578A32-6A2A-468A-9C80-FED113C6C907}" type="presOf" srcId="{144BE76B-2B8E-4DE5-A460-285B9280511C}" destId="{1F0797A7-9FB2-44D8-A91E-1D9F73008A11}" srcOrd="0" destOrd="0" presId="urn:microsoft.com/office/officeart/2016/7/layout/RepeatingBendingProcessNew"/>
    <dgm:cxn modelId="{71325537-CF3F-4167-BC9C-A271C33760A0}" type="presOf" srcId="{B5D8237C-1881-4021-832C-37BD8FFEE16F}" destId="{94D2E8AD-26B0-4441-91CE-C01B72ADD3DD}" srcOrd="0" destOrd="0" presId="urn:microsoft.com/office/officeart/2016/7/layout/RepeatingBendingProcessNew"/>
    <dgm:cxn modelId="{0374FE3E-FCA8-45A1-82E2-69FB741DD1E4}" type="presOf" srcId="{1922A9DC-ADCD-45C8-8327-22FABAD6A8CB}" destId="{CB4FF44B-2810-47F6-AAA7-EEB476DCBB33}" srcOrd="0" destOrd="0" presId="urn:microsoft.com/office/officeart/2016/7/layout/RepeatingBendingProcessNew"/>
    <dgm:cxn modelId="{5614954D-FD19-4725-9A5E-8828381F41DA}" srcId="{B5D8237C-1881-4021-832C-37BD8FFEE16F}" destId="{144BE76B-2B8E-4DE5-A460-285B9280511C}" srcOrd="5" destOrd="0" parTransId="{AF3EEE97-0A4C-40D1-9702-AEA66D7600A0}" sibTransId="{673B6B16-A7F0-491A-B8E6-9DDE00696168}"/>
    <dgm:cxn modelId="{32C00570-5C8A-4516-AC1D-5A1AD7A4AD48}" srcId="{B5D8237C-1881-4021-832C-37BD8FFEE16F}" destId="{89EC6CA8-1E11-4826-8371-4F2EA4CC80F6}" srcOrd="3" destOrd="0" parTransId="{C6B57C5C-3E42-4C46-99A4-6754E1DF2111}" sibTransId="{9413F38A-CAF8-440D-B9BF-3643871B9890}"/>
    <dgm:cxn modelId="{A8DCAC53-52A9-4B8C-99CF-88925F7E448A}" type="presOf" srcId="{6A3E1E3F-C952-4C31-972E-104800D5AC22}" destId="{0961CBD6-72DD-4641-B42A-49C187DE280D}" srcOrd="0" destOrd="0" presId="urn:microsoft.com/office/officeart/2016/7/layout/RepeatingBendingProcessNew"/>
    <dgm:cxn modelId="{8A8E4F7D-76F7-42DB-948E-8AC583C1EF9E}" type="presOf" srcId="{D4336C39-B16A-4B6F-9950-755C958BBE71}" destId="{0CA1F4FC-9B45-4BD8-9E3C-BD2F5486A03D}" srcOrd="1" destOrd="0" presId="urn:microsoft.com/office/officeart/2016/7/layout/RepeatingBendingProcessNew"/>
    <dgm:cxn modelId="{E24E7188-78C8-4A4E-85F0-6E8104E0E7ED}" type="presOf" srcId="{673B6B16-A7F0-491A-B8E6-9DDE00696168}" destId="{C173D347-E458-4B2A-9182-6D214D08847E}" srcOrd="0" destOrd="0" presId="urn:microsoft.com/office/officeart/2016/7/layout/RepeatingBendingProcessNew"/>
    <dgm:cxn modelId="{B58DCD8D-2D83-4CB8-9B4F-24DB1A4AABCA}" srcId="{B5D8237C-1881-4021-832C-37BD8FFEE16F}" destId="{CF3C3AEA-9311-4AE6-AFD9-03680DF3BC52}" srcOrd="1" destOrd="0" parTransId="{9BFDC887-EA7F-4277-B246-55C07DC8E61D}" sibTransId="{DABCAFEE-6739-41E2-AFC8-F267982DEC70}"/>
    <dgm:cxn modelId="{23055E94-E2AC-4182-9D36-6E99992B33D3}" type="presOf" srcId="{F194F1BB-C7F4-44E9-A3A2-E5921952A4E2}" destId="{F5203809-8DC0-436C-B51E-C6D8A7C9F179}" srcOrd="1" destOrd="0" presId="urn:microsoft.com/office/officeart/2016/7/layout/RepeatingBendingProcessNew"/>
    <dgm:cxn modelId="{77C0B095-DCA6-4A73-99D2-9C5C68758A4C}" type="presOf" srcId="{784C7C3F-0528-42A8-81A9-ECA8972962C3}" destId="{1C6B0919-8458-4203-A7E5-D1C359C71D96}" srcOrd="0" destOrd="0" presId="urn:microsoft.com/office/officeart/2016/7/layout/RepeatingBendingProcessNew"/>
    <dgm:cxn modelId="{E0A8FD9C-7D5E-4BDF-AA6A-F8CDE1C21B5B}" type="presOf" srcId="{DABCAFEE-6739-41E2-AFC8-F267982DEC70}" destId="{845D030A-8A54-468D-8987-A9B33A000877}" srcOrd="0" destOrd="0" presId="urn:microsoft.com/office/officeart/2016/7/layout/RepeatingBendingProcessNew"/>
    <dgm:cxn modelId="{E9A84CA9-CEFB-4771-A1FE-E12DD60DF7AA}" srcId="{B5D8237C-1881-4021-832C-37BD8FFEE16F}" destId="{1922A9DC-ADCD-45C8-8327-22FABAD6A8CB}" srcOrd="0" destOrd="0" parTransId="{471708EE-DC2A-4F17-B239-79FEA7B9529D}" sibTransId="{784C7C3F-0528-42A8-81A9-ECA8972962C3}"/>
    <dgm:cxn modelId="{0AE5BAAB-9503-477C-9A6F-3C503D2EA3E7}" type="presOf" srcId="{DABCAFEE-6739-41E2-AFC8-F267982DEC70}" destId="{6F38FE59-614E-42ED-BD1E-FC19048A82D5}" srcOrd="1" destOrd="0" presId="urn:microsoft.com/office/officeart/2016/7/layout/RepeatingBendingProcessNew"/>
    <dgm:cxn modelId="{02BE0BB4-3A78-41D2-AC3B-FCD6D7A3DDA2}" type="presOf" srcId="{F194F1BB-C7F4-44E9-A3A2-E5921952A4E2}" destId="{150F81C2-A1A6-4B6F-9013-88A970D4CA2F}" srcOrd="0" destOrd="0" presId="urn:microsoft.com/office/officeart/2016/7/layout/RepeatingBendingProcessNew"/>
    <dgm:cxn modelId="{06A57EB5-DF11-4E9B-8F65-CB92843F7406}" type="presOf" srcId="{CF3C3AEA-9311-4AE6-AFD9-03680DF3BC52}" destId="{F1C234E7-5EFC-486D-A3E2-375EBBB372E3}" srcOrd="0" destOrd="0" presId="urn:microsoft.com/office/officeart/2016/7/layout/RepeatingBendingProcessNew"/>
    <dgm:cxn modelId="{1CCEFEB8-83F2-47B7-9B9E-7D9B1239ACC8}" type="presOf" srcId="{784C7C3F-0528-42A8-81A9-ECA8972962C3}" destId="{CE920383-54E0-44DF-83BC-E97E798811C7}" srcOrd="1" destOrd="0" presId="urn:microsoft.com/office/officeart/2016/7/layout/RepeatingBendingProcessNew"/>
    <dgm:cxn modelId="{D9F47AB9-7225-4B3E-96B6-A12EE1B30E3A}" srcId="{B5D8237C-1881-4021-832C-37BD8FFEE16F}" destId="{6A3E1E3F-C952-4C31-972E-104800D5AC22}" srcOrd="2" destOrd="0" parTransId="{8D4BD192-BA22-4ABB-9C05-D9615FDE7F6B}" sibTransId="{D4336C39-B16A-4B6F-9950-755C958BBE71}"/>
    <dgm:cxn modelId="{52800DBF-81F7-40C6-B5A8-509C1620C674}" type="presOf" srcId="{2F6A68D7-93FC-4FA1-86A6-9CCCA39A1233}" destId="{93F1295C-E104-4673-9FDD-21A3CD18AFFE}" srcOrd="0" destOrd="0" presId="urn:microsoft.com/office/officeart/2016/7/layout/RepeatingBendingProcessNew"/>
    <dgm:cxn modelId="{E5BCE8C9-9424-4545-9444-D229758E7006}" srcId="{B5D8237C-1881-4021-832C-37BD8FFEE16F}" destId="{2F6A68D7-93FC-4FA1-86A6-9CCCA39A1233}" srcOrd="6" destOrd="0" parTransId="{1286CDDA-0C05-4E72-AA8A-3F6C93A3BED3}" sibTransId="{6F1571E8-697A-4160-AD46-E305CAC33C94}"/>
    <dgm:cxn modelId="{EF9E69D0-9D21-4780-A445-9DCF439C2DA8}" type="presOf" srcId="{9413F38A-CAF8-440D-B9BF-3643871B9890}" destId="{16D929E9-0E2C-441C-8A3B-040C3ED0BCFA}" srcOrd="0" destOrd="0" presId="urn:microsoft.com/office/officeart/2016/7/layout/RepeatingBendingProcessNew"/>
    <dgm:cxn modelId="{DFF252D7-1B37-4B21-AFEA-A58F13E5210E}" type="presOf" srcId="{89EC6CA8-1E11-4826-8371-4F2EA4CC80F6}" destId="{88989ABF-2BA9-4640-82CF-CC5400B9DCB1}" srcOrd="0" destOrd="0" presId="urn:microsoft.com/office/officeart/2016/7/layout/RepeatingBendingProcessNew"/>
    <dgm:cxn modelId="{1D36C2F1-FFF1-4089-8AE2-4576D4E349F8}" srcId="{B5D8237C-1881-4021-832C-37BD8FFEE16F}" destId="{D912E02A-4B76-47C3-B580-8006FD7B3C0D}" srcOrd="4" destOrd="0" parTransId="{6D26E713-EE6C-4F80-BD8B-0F1385FDD1C9}" sibTransId="{F194F1BB-C7F4-44E9-A3A2-E5921952A4E2}"/>
    <dgm:cxn modelId="{250B95C6-8BF7-4E39-9A21-470CC4ABE46F}" type="presParOf" srcId="{94D2E8AD-26B0-4441-91CE-C01B72ADD3DD}" destId="{CB4FF44B-2810-47F6-AAA7-EEB476DCBB33}" srcOrd="0" destOrd="0" presId="urn:microsoft.com/office/officeart/2016/7/layout/RepeatingBendingProcessNew"/>
    <dgm:cxn modelId="{60203E31-6F97-4CCA-8A60-6F9AD7447EA9}" type="presParOf" srcId="{94D2E8AD-26B0-4441-91CE-C01B72ADD3DD}" destId="{1C6B0919-8458-4203-A7E5-D1C359C71D96}" srcOrd="1" destOrd="0" presId="urn:microsoft.com/office/officeart/2016/7/layout/RepeatingBendingProcessNew"/>
    <dgm:cxn modelId="{52C2791F-A13E-4DDE-8013-BFBDD2508F60}" type="presParOf" srcId="{1C6B0919-8458-4203-A7E5-D1C359C71D96}" destId="{CE920383-54E0-44DF-83BC-E97E798811C7}" srcOrd="0" destOrd="0" presId="urn:microsoft.com/office/officeart/2016/7/layout/RepeatingBendingProcessNew"/>
    <dgm:cxn modelId="{09D2C98C-7C3D-45FA-838A-880B1F33A411}" type="presParOf" srcId="{94D2E8AD-26B0-4441-91CE-C01B72ADD3DD}" destId="{F1C234E7-5EFC-486D-A3E2-375EBBB372E3}" srcOrd="2" destOrd="0" presId="urn:microsoft.com/office/officeart/2016/7/layout/RepeatingBendingProcessNew"/>
    <dgm:cxn modelId="{86757CD9-3C5D-41EB-88B1-4FAFA3E7477D}" type="presParOf" srcId="{94D2E8AD-26B0-4441-91CE-C01B72ADD3DD}" destId="{845D030A-8A54-468D-8987-A9B33A000877}" srcOrd="3" destOrd="0" presId="urn:microsoft.com/office/officeart/2016/7/layout/RepeatingBendingProcessNew"/>
    <dgm:cxn modelId="{5D4CCF26-6B8D-400F-B9C0-35E917CD27C8}" type="presParOf" srcId="{845D030A-8A54-468D-8987-A9B33A000877}" destId="{6F38FE59-614E-42ED-BD1E-FC19048A82D5}" srcOrd="0" destOrd="0" presId="urn:microsoft.com/office/officeart/2016/7/layout/RepeatingBendingProcessNew"/>
    <dgm:cxn modelId="{C8963E8C-F845-4170-8F3A-D5BE7DB8B765}" type="presParOf" srcId="{94D2E8AD-26B0-4441-91CE-C01B72ADD3DD}" destId="{0961CBD6-72DD-4641-B42A-49C187DE280D}" srcOrd="4" destOrd="0" presId="urn:microsoft.com/office/officeart/2016/7/layout/RepeatingBendingProcessNew"/>
    <dgm:cxn modelId="{97C53AC6-2A23-4AAF-A835-DB077FBA4087}" type="presParOf" srcId="{94D2E8AD-26B0-4441-91CE-C01B72ADD3DD}" destId="{BF8A34A5-2703-4BE8-8F4A-981079BE06CF}" srcOrd="5" destOrd="0" presId="urn:microsoft.com/office/officeart/2016/7/layout/RepeatingBendingProcessNew"/>
    <dgm:cxn modelId="{2534E12D-6FEF-46DB-A51D-1FAA52A2D7CE}" type="presParOf" srcId="{BF8A34A5-2703-4BE8-8F4A-981079BE06CF}" destId="{0CA1F4FC-9B45-4BD8-9E3C-BD2F5486A03D}" srcOrd="0" destOrd="0" presId="urn:microsoft.com/office/officeart/2016/7/layout/RepeatingBendingProcessNew"/>
    <dgm:cxn modelId="{A815C053-E885-4A57-A561-FABD038B2D26}" type="presParOf" srcId="{94D2E8AD-26B0-4441-91CE-C01B72ADD3DD}" destId="{88989ABF-2BA9-4640-82CF-CC5400B9DCB1}" srcOrd="6" destOrd="0" presId="urn:microsoft.com/office/officeart/2016/7/layout/RepeatingBendingProcessNew"/>
    <dgm:cxn modelId="{B4D84CDB-B185-48CF-9A65-CB0D63FFF5D5}" type="presParOf" srcId="{94D2E8AD-26B0-4441-91CE-C01B72ADD3DD}" destId="{16D929E9-0E2C-441C-8A3B-040C3ED0BCFA}" srcOrd="7" destOrd="0" presId="urn:microsoft.com/office/officeart/2016/7/layout/RepeatingBendingProcessNew"/>
    <dgm:cxn modelId="{6A7F6B03-5FBD-479E-8177-42ECCCAE2364}" type="presParOf" srcId="{16D929E9-0E2C-441C-8A3B-040C3ED0BCFA}" destId="{6F26B7F2-0AC4-486D-A030-B5A3E445D2C0}" srcOrd="0" destOrd="0" presId="urn:microsoft.com/office/officeart/2016/7/layout/RepeatingBendingProcessNew"/>
    <dgm:cxn modelId="{FD176912-F3D2-448D-8889-A3DED9D52CB8}" type="presParOf" srcId="{94D2E8AD-26B0-4441-91CE-C01B72ADD3DD}" destId="{35FE0060-0CB7-482F-AE3E-62DC52936D6E}" srcOrd="8" destOrd="0" presId="urn:microsoft.com/office/officeart/2016/7/layout/RepeatingBendingProcessNew"/>
    <dgm:cxn modelId="{775B261E-1DF3-44AD-BB86-846518F777A6}" type="presParOf" srcId="{94D2E8AD-26B0-4441-91CE-C01B72ADD3DD}" destId="{150F81C2-A1A6-4B6F-9013-88A970D4CA2F}" srcOrd="9" destOrd="0" presId="urn:microsoft.com/office/officeart/2016/7/layout/RepeatingBendingProcessNew"/>
    <dgm:cxn modelId="{9D6A92F7-5EB2-4814-AF26-8235FB0096DA}" type="presParOf" srcId="{150F81C2-A1A6-4B6F-9013-88A970D4CA2F}" destId="{F5203809-8DC0-436C-B51E-C6D8A7C9F179}" srcOrd="0" destOrd="0" presId="urn:microsoft.com/office/officeart/2016/7/layout/RepeatingBendingProcessNew"/>
    <dgm:cxn modelId="{A98C6678-CB83-4978-B4B3-B6B7A7D0B026}" type="presParOf" srcId="{94D2E8AD-26B0-4441-91CE-C01B72ADD3DD}" destId="{1F0797A7-9FB2-44D8-A91E-1D9F73008A11}" srcOrd="10" destOrd="0" presId="urn:microsoft.com/office/officeart/2016/7/layout/RepeatingBendingProcessNew"/>
    <dgm:cxn modelId="{EE95C6A6-1D7B-40E4-ADC5-BAB97B30298C}" type="presParOf" srcId="{94D2E8AD-26B0-4441-91CE-C01B72ADD3DD}" destId="{C173D347-E458-4B2A-9182-6D214D08847E}" srcOrd="11" destOrd="0" presId="urn:microsoft.com/office/officeart/2016/7/layout/RepeatingBendingProcessNew"/>
    <dgm:cxn modelId="{865C7E04-0252-4C5C-B6B9-905B5F7F5A30}" type="presParOf" srcId="{C173D347-E458-4B2A-9182-6D214D08847E}" destId="{C7CD1CBB-3D83-4CAE-A13C-BB3FB337B6DB}" srcOrd="0" destOrd="0" presId="urn:microsoft.com/office/officeart/2016/7/layout/RepeatingBendingProcessNew"/>
    <dgm:cxn modelId="{9FE01FE4-FFC5-4D6F-80D3-9CD2CE5BD8A9}" type="presParOf" srcId="{94D2E8AD-26B0-4441-91CE-C01B72ADD3DD}" destId="{93F1295C-E104-4673-9FDD-21A3CD18AFFE}"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72351-25E0-4AEC-9CB2-DBB73D6F97B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FD381C-2774-4431-9BAA-304EE557F420}">
      <dgm:prSet/>
      <dgm:spPr/>
      <dgm:t>
        <a:bodyPr/>
        <a:lstStyle/>
        <a:p>
          <a:r>
            <a:rPr lang="en-US" baseline="0"/>
            <a:t>Please discuss this in your small groups for ten minutes</a:t>
          </a:r>
          <a:endParaRPr lang="en-US"/>
        </a:p>
      </dgm:t>
    </dgm:pt>
    <dgm:pt modelId="{AE2AE4B8-8F05-4809-83AB-D7D80CFADFA4}" type="parTrans" cxnId="{8CA781E3-0486-46AB-A71B-8FDB3E595EDE}">
      <dgm:prSet/>
      <dgm:spPr/>
      <dgm:t>
        <a:bodyPr/>
        <a:lstStyle/>
        <a:p>
          <a:endParaRPr lang="en-US"/>
        </a:p>
      </dgm:t>
    </dgm:pt>
    <dgm:pt modelId="{E50B7EC3-4E99-4A6A-9F2F-EC8903CF2C31}" type="sibTrans" cxnId="{8CA781E3-0486-46AB-A71B-8FDB3E595EDE}">
      <dgm:prSet/>
      <dgm:spPr/>
      <dgm:t>
        <a:bodyPr/>
        <a:lstStyle/>
        <a:p>
          <a:endParaRPr lang="en-US"/>
        </a:p>
      </dgm:t>
    </dgm:pt>
    <dgm:pt modelId="{3487833F-905B-482E-94F7-E046E5D7C666}">
      <dgm:prSet/>
      <dgm:spPr/>
      <dgm:t>
        <a:bodyPr/>
        <a:lstStyle/>
        <a:p>
          <a:r>
            <a:rPr lang="en-US" baseline="0"/>
            <a:t>We will use the chat to feeedback so be prepared to write a small amount in the chat</a:t>
          </a:r>
          <a:endParaRPr lang="en-US"/>
        </a:p>
      </dgm:t>
    </dgm:pt>
    <dgm:pt modelId="{5BBBFD44-1A93-4777-8DD5-B14924401B4B}" type="parTrans" cxnId="{7756A51B-4437-4076-BC90-C61B4D705B32}">
      <dgm:prSet/>
      <dgm:spPr/>
      <dgm:t>
        <a:bodyPr/>
        <a:lstStyle/>
        <a:p>
          <a:endParaRPr lang="en-US"/>
        </a:p>
      </dgm:t>
    </dgm:pt>
    <dgm:pt modelId="{CE2C0222-02FF-4774-8B5A-8947BAFE79AF}" type="sibTrans" cxnId="{7756A51B-4437-4076-BC90-C61B4D705B32}">
      <dgm:prSet/>
      <dgm:spPr/>
      <dgm:t>
        <a:bodyPr/>
        <a:lstStyle/>
        <a:p>
          <a:endParaRPr lang="en-US"/>
        </a:p>
      </dgm:t>
    </dgm:pt>
    <dgm:pt modelId="{35F4DFF2-0057-47B9-B35D-68FB1798095B}" type="pres">
      <dgm:prSet presAssocID="{14072351-25E0-4AEC-9CB2-DBB73D6F97B2}" presName="linear" presStyleCnt="0">
        <dgm:presLayoutVars>
          <dgm:animLvl val="lvl"/>
          <dgm:resizeHandles val="exact"/>
        </dgm:presLayoutVars>
      </dgm:prSet>
      <dgm:spPr/>
    </dgm:pt>
    <dgm:pt modelId="{999377EE-800B-4C57-B440-AAA3EC75CEEC}" type="pres">
      <dgm:prSet presAssocID="{26FD381C-2774-4431-9BAA-304EE557F420}" presName="parentText" presStyleLbl="node1" presStyleIdx="0" presStyleCnt="2">
        <dgm:presLayoutVars>
          <dgm:chMax val="0"/>
          <dgm:bulletEnabled val="1"/>
        </dgm:presLayoutVars>
      </dgm:prSet>
      <dgm:spPr/>
    </dgm:pt>
    <dgm:pt modelId="{DBEC6E77-2839-4DF3-90E3-87C832BF2E5A}" type="pres">
      <dgm:prSet presAssocID="{E50B7EC3-4E99-4A6A-9F2F-EC8903CF2C31}" presName="spacer" presStyleCnt="0"/>
      <dgm:spPr/>
    </dgm:pt>
    <dgm:pt modelId="{604DEEF9-70F0-466A-B8D2-89B676EFCA8F}" type="pres">
      <dgm:prSet presAssocID="{3487833F-905B-482E-94F7-E046E5D7C666}" presName="parentText" presStyleLbl="node1" presStyleIdx="1" presStyleCnt="2">
        <dgm:presLayoutVars>
          <dgm:chMax val="0"/>
          <dgm:bulletEnabled val="1"/>
        </dgm:presLayoutVars>
      </dgm:prSet>
      <dgm:spPr/>
    </dgm:pt>
  </dgm:ptLst>
  <dgm:cxnLst>
    <dgm:cxn modelId="{7756A51B-4437-4076-BC90-C61B4D705B32}" srcId="{14072351-25E0-4AEC-9CB2-DBB73D6F97B2}" destId="{3487833F-905B-482E-94F7-E046E5D7C666}" srcOrd="1" destOrd="0" parTransId="{5BBBFD44-1A93-4777-8DD5-B14924401B4B}" sibTransId="{CE2C0222-02FF-4774-8B5A-8947BAFE79AF}"/>
    <dgm:cxn modelId="{12167A2E-15EA-4E5F-8920-39EBAADC6411}" type="presOf" srcId="{26FD381C-2774-4431-9BAA-304EE557F420}" destId="{999377EE-800B-4C57-B440-AAA3EC75CEEC}" srcOrd="0" destOrd="0" presId="urn:microsoft.com/office/officeart/2005/8/layout/vList2"/>
    <dgm:cxn modelId="{2A200089-AF37-44D7-8DD4-8B960C627CC7}" type="presOf" srcId="{3487833F-905B-482E-94F7-E046E5D7C666}" destId="{604DEEF9-70F0-466A-B8D2-89B676EFCA8F}" srcOrd="0" destOrd="0" presId="urn:microsoft.com/office/officeart/2005/8/layout/vList2"/>
    <dgm:cxn modelId="{51BC2CA3-F164-4F77-8B07-C1B541277432}" type="presOf" srcId="{14072351-25E0-4AEC-9CB2-DBB73D6F97B2}" destId="{35F4DFF2-0057-47B9-B35D-68FB1798095B}" srcOrd="0" destOrd="0" presId="urn:microsoft.com/office/officeart/2005/8/layout/vList2"/>
    <dgm:cxn modelId="{8CA781E3-0486-46AB-A71B-8FDB3E595EDE}" srcId="{14072351-25E0-4AEC-9CB2-DBB73D6F97B2}" destId="{26FD381C-2774-4431-9BAA-304EE557F420}" srcOrd="0" destOrd="0" parTransId="{AE2AE4B8-8F05-4809-83AB-D7D80CFADFA4}" sibTransId="{E50B7EC3-4E99-4A6A-9F2F-EC8903CF2C31}"/>
    <dgm:cxn modelId="{02FFF4AF-9D81-4EBA-9F0A-644A586D5497}" type="presParOf" srcId="{35F4DFF2-0057-47B9-B35D-68FB1798095B}" destId="{999377EE-800B-4C57-B440-AAA3EC75CEEC}" srcOrd="0" destOrd="0" presId="urn:microsoft.com/office/officeart/2005/8/layout/vList2"/>
    <dgm:cxn modelId="{A1CBFDA5-F7C7-426A-A5D1-330C7E82FBE4}" type="presParOf" srcId="{35F4DFF2-0057-47B9-B35D-68FB1798095B}" destId="{DBEC6E77-2839-4DF3-90E3-87C832BF2E5A}" srcOrd="1" destOrd="0" presId="urn:microsoft.com/office/officeart/2005/8/layout/vList2"/>
    <dgm:cxn modelId="{4ACF8FA8-3C17-47CD-BB26-69DCBEB5A809}" type="presParOf" srcId="{35F4DFF2-0057-47B9-B35D-68FB1798095B}" destId="{604DEEF9-70F0-466A-B8D2-89B676EFCA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287984-3DBC-428A-94A4-710D035436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9B1D85-F3FE-4CFD-9853-A0CE78625587}">
      <dgm:prSet/>
      <dgm:spPr/>
      <dgm:t>
        <a:bodyPr/>
        <a:lstStyle/>
        <a:p>
          <a:r>
            <a:rPr lang="en-US" baseline="0"/>
            <a:t>ASSISTANT PRACTITIONER</a:t>
          </a:r>
          <a:endParaRPr lang="en-US"/>
        </a:p>
      </dgm:t>
    </dgm:pt>
    <dgm:pt modelId="{CE25DF7E-B659-4BA7-8347-6DB78AB7D830}" type="parTrans" cxnId="{9941AC09-9536-4E5C-9C32-50083673379D}">
      <dgm:prSet/>
      <dgm:spPr/>
      <dgm:t>
        <a:bodyPr/>
        <a:lstStyle/>
        <a:p>
          <a:endParaRPr lang="en-US"/>
        </a:p>
      </dgm:t>
    </dgm:pt>
    <dgm:pt modelId="{B05CCFD3-EAC6-4D1C-A0CD-8508FF9B4DEC}" type="sibTrans" cxnId="{9941AC09-9536-4E5C-9C32-50083673379D}">
      <dgm:prSet/>
      <dgm:spPr/>
      <dgm:t>
        <a:bodyPr/>
        <a:lstStyle/>
        <a:p>
          <a:endParaRPr lang="en-US"/>
        </a:p>
      </dgm:t>
    </dgm:pt>
    <dgm:pt modelId="{0D21C8D9-0C3C-4C5D-915E-2FEFCF76093B}">
      <dgm:prSet/>
      <dgm:spPr/>
      <dgm:t>
        <a:bodyPr/>
        <a:lstStyle/>
        <a:p>
          <a:r>
            <a:rPr lang="en-US" baseline="0"/>
            <a:t>REGISTERED HEALTHCARE PRACTITIONER</a:t>
          </a:r>
          <a:endParaRPr lang="en-US"/>
        </a:p>
      </dgm:t>
    </dgm:pt>
    <dgm:pt modelId="{6C07FEF0-FE6E-4B04-BFCB-DAFC311DED89}" type="parTrans" cxnId="{86D483B1-125E-4424-A7E2-CBC26305923A}">
      <dgm:prSet/>
      <dgm:spPr/>
      <dgm:t>
        <a:bodyPr/>
        <a:lstStyle/>
        <a:p>
          <a:endParaRPr lang="en-US"/>
        </a:p>
      </dgm:t>
    </dgm:pt>
    <dgm:pt modelId="{34FB7CE3-8245-4108-827A-2B245FE53B6F}" type="sibTrans" cxnId="{86D483B1-125E-4424-A7E2-CBC26305923A}">
      <dgm:prSet/>
      <dgm:spPr/>
      <dgm:t>
        <a:bodyPr/>
        <a:lstStyle/>
        <a:p>
          <a:endParaRPr lang="en-US"/>
        </a:p>
      </dgm:t>
    </dgm:pt>
    <dgm:pt modelId="{7FDCF88A-D397-49C9-A7BD-DF210D2100BB}">
      <dgm:prSet/>
      <dgm:spPr/>
      <dgm:t>
        <a:bodyPr/>
        <a:lstStyle/>
        <a:p>
          <a:r>
            <a:rPr lang="en-US" baseline="0"/>
            <a:t>TOP UPS IN NURSING, RADIOGRAPY, THERAPIES</a:t>
          </a:r>
          <a:endParaRPr lang="en-US"/>
        </a:p>
      </dgm:t>
    </dgm:pt>
    <dgm:pt modelId="{8F66DC8E-5B3F-4CD4-800C-5AE26518EE37}" type="parTrans" cxnId="{CF5252B9-7BAA-4267-B050-DEFC5E81C530}">
      <dgm:prSet/>
      <dgm:spPr/>
      <dgm:t>
        <a:bodyPr/>
        <a:lstStyle/>
        <a:p>
          <a:endParaRPr lang="en-US"/>
        </a:p>
      </dgm:t>
    </dgm:pt>
    <dgm:pt modelId="{AD3762FD-C1E0-446D-B2F0-19BA10AB6B79}" type="sibTrans" cxnId="{CF5252B9-7BAA-4267-B050-DEFC5E81C530}">
      <dgm:prSet/>
      <dgm:spPr/>
      <dgm:t>
        <a:bodyPr/>
        <a:lstStyle/>
        <a:p>
          <a:endParaRPr lang="en-US"/>
        </a:p>
      </dgm:t>
    </dgm:pt>
    <dgm:pt modelId="{67865746-1567-45A9-B86D-882CFBD76680}">
      <dgm:prSet/>
      <dgm:spPr/>
      <dgm:t>
        <a:bodyPr/>
        <a:lstStyle/>
        <a:p>
          <a:r>
            <a:rPr lang="en-US" baseline="0"/>
            <a:t>ALREADY AP'S AT BANDS 5 AND 6 WITHOUT BECOMING REGISTERED HEALTHCARE PRACTITIONERS</a:t>
          </a:r>
          <a:endParaRPr lang="en-US"/>
        </a:p>
      </dgm:t>
    </dgm:pt>
    <dgm:pt modelId="{143E6E00-2519-4766-A84D-17DBC923CE7F}" type="parTrans" cxnId="{D1FB891E-4A80-4760-AC2F-307CEC4AD46F}">
      <dgm:prSet/>
      <dgm:spPr/>
      <dgm:t>
        <a:bodyPr/>
        <a:lstStyle/>
        <a:p>
          <a:endParaRPr lang="en-US"/>
        </a:p>
      </dgm:t>
    </dgm:pt>
    <dgm:pt modelId="{A11E96B4-3A80-4804-A11C-609509D8974B}" type="sibTrans" cxnId="{D1FB891E-4A80-4760-AC2F-307CEC4AD46F}">
      <dgm:prSet/>
      <dgm:spPr/>
      <dgm:t>
        <a:bodyPr/>
        <a:lstStyle/>
        <a:p>
          <a:endParaRPr lang="en-US"/>
        </a:p>
      </dgm:t>
    </dgm:pt>
    <dgm:pt modelId="{2E6FFD3F-6A25-459B-8524-4185811D1955}" type="pres">
      <dgm:prSet presAssocID="{12287984-3DBC-428A-94A4-710D03543640}" presName="linear" presStyleCnt="0">
        <dgm:presLayoutVars>
          <dgm:animLvl val="lvl"/>
          <dgm:resizeHandles val="exact"/>
        </dgm:presLayoutVars>
      </dgm:prSet>
      <dgm:spPr/>
    </dgm:pt>
    <dgm:pt modelId="{1A506B0D-883E-4204-B765-68684DC74C1E}" type="pres">
      <dgm:prSet presAssocID="{489B1D85-F3FE-4CFD-9853-A0CE78625587}" presName="parentText" presStyleLbl="node1" presStyleIdx="0" presStyleCnt="4">
        <dgm:presLayoutVars>
          <dgm:chMax val="0"/>
          <dgm:bulletEnabled val="1"/>
        </dgm:presLayoutVars>
      </dgm:prSet>
      <dgm:spPr/>
    </dgm:pt>
    <dgm:pt modelId="{7E80F173-942C-4C33-B998-3CC77F60FF2D}" type="pres">
      <dgm:prSet presAssocID="{B05CCFD3-EAC6-4D1C-A0CD-8508FF9B4DEC}" presName="spacer" presStyleCnt="0"/>
      <dgm:spPr/>
    </dgm:pt>
    <dgm:pt modelId="{70C779FA-A2E9-4CA0-ACED-4255CACB4FB1}" type="pres">
      <dgm:prSet presAssocID="{0D21C8D9-0C3C-4C5D-915E-2FEFCF76093B}" presName="parentText" presStyleLbl="node1" presStyleIdx="1" presStyleCnt="4">
        <dgm:presLayoutVars>
          <dgm:chMax val="0"/>
          <dgm:bulletEnabled val="1"/>
        </dgm:presLayoutVars>
      </dgm:prSet>
      <dgm:spPr/>
    </dgm:pt>
    <dgm:pt modelId="{A912D0E5-5C25-416A-95C8-696120D21459}" type="pres">
      <dgm:prSet presAssocID="{34FB7CE3-8245-4108-827A-2B245FE53B6F}" presName="spacer" presStyleCnt="0"/>
      <dgm:spPr/>
    </dgm:pt>
    <dgm:pt modelId="{0E9C4BDD-F97C-4E7F-9B47-BFDD1EB66072}" type="pres">
      <dgm:prSet presAssocID="{7FDCF88A-D397-49C9-A7BD-DF210D2100BB}" presName="parentText" presStyleLbl="node1" presStyleIdx="2" presStyleCnt="4">
        <dgm:presLayoutVars>
          <dgm:chMax val="0"/>
          <dgm:bulletEnabled val="1"/>
        </dgm:presLayoutVars>
      </dgm:prSet>
      <dgm:spPr/>
    </dgm:pt>
    <dgm:pt modelId="{F4C2172B-21B4-4BA9-9BBB-6111E256490E}" type="pres">
      <dgm:prSet presAssocID="{AD3762FD-C1E0-446D-B2F0-19BA10AB6B79}" presName="spacer" presStyleCnt="0"/>
      <dgm:spPr/>
    </dgm:pt>
    <dgm:pt modelId="{02652091-E754-44ED-A6C3-B891DE95FD7C}" type="pres">
      <dgm:prSet presAssocID="{67865746-1567-45A9-B86D-882CFBD76680}" presName="parentText" presStyleLbl="node1" presStyleIdx="3" presStyleCnt="4">
        <dgm:presLayoutVars>
          <dgm:chMax val="0"/>
          <dgm:bulletEnabled val="1"/>
        </dgm:presLayoutVars>
      </dgm:prSet>
      <dgm:spPr/>
    </dgm:pt>
  </dgm:ptLst>
  <dgm:cxnLst>
    <dgm:cxn modelId="{9941AC09-9536-4E5C-9C32-50083673379D}" srcId="{12287984-3DBC-428A-94A4-710D03543640}" destId="{489B1D85-F3FE-4CFD-9853-A0CE78625587}" srcOrd="0" destOrd="0" parTransId="{CE25DF7E-B659-4BA7-8347-6DB78AB7D830}" sibTransId="{B05CCFD3-EAC6-4D1C-A0CD-8508FF9B4DEC}"/>
    <dgm:cxn modelId="{D1FB891E-4A80-4760-AC2F-307CEC4AD46F}" srcId="{12287984-3DBC-428A-94A4-710D03543640}" destId="{67865746-1567-45A9-B86D-882CFBD76680}" srcOrd="3" destOrd="0" parTransId="{143E6E00-2519-4766-A84D-17DBC923CE7F}" sibTransId="{A11E96B4-3A80-4804-A11C-609509D8974B}"/>
    <dgm:cxn modelId="{5D6CE451-633F-47BB-AE21-22B70A0EB271}" type="presOf" srcId="{7FDCF88A-D397-49C9-A7BD-DF210D2100BB}" destId="{0E9C4BDD-F97C-4E7F-9B47-BFDD1EB66072}" srcOrd="0" destOrd="0" presId="urn:microsoft.com/office/officeart/2005/8/layout/vList2"/>
    <dgm:cxn modelId="{3EAF188E-86D9-4121-804D-E8A7C2C38EB1}" type="presOf" srcId="{67865746-1567-45A9-B86D-882CFBD76680}" destId="{02652091-E754-44ED-A6C3-B891DE95FD7C}" srcOrd="0" destOrd="0" presId="urn:microsoft.com/office/officeart/2005/8/layout/vList2"/>
    <dgm:cxn modelId="{B7696694-46DD-4AEB-85DE-1AFD688A8F8E}" type="presOf" srcId="{489B1D85-F3FE-4CFD-9853-A0CE78625587}" destId="{1A506B0D-883E-4204-B765-68684DC74C1E}" srcOrd="0" destOrd="0" presId="urn:microsoft.com/office/officeart/2005/8/layout/vList2"/>
    <dgm:cxn modelId="{E7E55CA7-C669-4F2D-BE66-0CE9B885A260}" type="presOf" srcId="{0D21C8D9-0C3C-4C5D-915E-2FEFCF76093B}" destId="{70C779FA-A2E9-4CA0-ACED-4255CACB4FB1}" srcOrd="0" destOrd="0" presId="urn:microsoft.com/office/officeart/2005/8/layout/vList2"/>
    <dgm:cxn modelId="{86D483B1-125E-4424-A7E2-CBC26305923A}" srcId="{12287984-3DBC-428A-94A4-710D03543640}" destId="{0D21C8D9-0C3C-4C5D-915E-2FEFCF76093B}" srcOrd="1" destOrd="0" parTransId="{6C07FEF0-FE6E-4B04-BFCB-DAFC311DED89}" sibTransId="{34FB7CE3-8245-4108-827A-2B245FE53B6F}"/>
    <dgm:cxn modelId="{CF5252B9-7BAA-4267-B050-DEFC5E81C530}" srcId="{12287984-3DBC-428A-94A4-710D03543640}" destId="{7FDCF88A-D397-49C9-A7BD-DF210D2100BB}" srcOrd="2" destOrd="0" parTransId="{8F66DC8E-5B3F-4CD4-800C-5AE26518EE37}" sibTransId="{AD3762FD-C1E0-446D-B2F0-19BA10AB6B79}"/>
    <dgm:cxn modelId="{655A72CF-50D9-408E-8016-C62E5632C3B2}" type="presOf" srcId="{12287984-3DBC-428A-94A4-710D03543640}" destId="{2E6FFD3F-6A25-459B-8524-4185811D1955}" srcOrd="0" destOrd="0" presId="urn:microsoft.com/office/officeart/2005/8/layout/vList2"/>
    <dgm:cxn modelId="{7EE26F07-0F62-406F-820A-6855B729BE6C}" type="presParOf" srcId="{2E6FFD3F-6A25-459B-8524-4185811D1955}" destId="{1A506B0D-883E-4204-B765-68684DC74C1E}" srcOrd="0" destOrd="0" presId="urn:microsoft.com/office/officeart/2005/8/layout/vList2"/>
    <dgm:cxn modelId="{723E94C6-B774-4A7B-A741-525FEBB6FC09}" type="presParOf" srcId="{2E6FFD3F-6A25-459B-8524-4185811D1955}" destId="{7E80F173-942C-4C33-B998-3CC77F60FF2D}" srcOrd="1" destOrd="0" presId="urn:microsoft.com/office/officeart/2005/8/layout/vList2"/>
    <dgm:cxn modelId="{E2DD8D9D-B51C-4BB9-B289-1C6185EA8FAE}" type="presParOf" srcId="{2E6FFD3F-6A25-459B-8524-4185811D1955}" destId="{70C779FA-A2E9-4CA0-ACED-4255CACB4FB1}" srcOrd="2" destOrd="0" presId="urn:microsoft.com/office/officeart/2005/8/layout/vList2"/>
    <dgm:cxn modelId="{FC2A6364-00F1-4EFB-81C6-F8E703E7CD36}" type="presParOf" srcId="{2E6FFD3F-6A25-459B-8524-4185811D1955}" destId="{A912D0E5-5C25-416A-95C8-696120D21459}" srcOrd="3" destOrd="0" presId="urn:microsoft.com/office/officeart/2005/8/layout/vList2"/>
    <dgm:cxn modelId="{0D1BF0AF-8101-4084-8376-39BDDE45B3EA}" type="presParOf" srcId="{2E6FFD3F-6A25-459B-8524-4185811D1955}" destId="{0E9C4BDD-F97C-4E7F-9B47-BFDD1EB66072}" srcOrd="4" destOrd="0" presId="urn:microsoft.com/office/officeart/2005/8/layout/vList2"/>
    <dgm:cxn modelId="{6D3EB052-8C13-48D9-8194-F0B651A75AFC}" type="presParOf" srcId="{2E6FFD3F-6A25-459B-8524-4185811D1955}" destId="{F4C2172B-21B4-4BA9-9BBB-6111E256490E}" srcOrd="5" destOrd="0" presId="urn:microsoft.com/office/officeart/2005/8/layout/vList2"/>
    <dgm:cxn modelId="{36F858C0-F83C-41B5-939B-16F43FF70DDA}" type="presParOf" srcId="{2E6FFD3F-6A25-459B-8524-4185811D1955}" destId="{02652091-E754-44ED-A6C3-B891DE95FD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42E65-C856-4131-B524-A54D625C4F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A79F565-2B6D-4CED-9785-637B1F33176D}">
      <dgm:prSet/>
      <dgm:spPr/>
      <dgm:t>
        <a:bodyPr/>
        <a:lstStyle/>
        <a:p>
          <a:r>
            <a:rPr lang="en-US"/>
            <a:t>HEALTHCARE PROFESSIONALS ARE IN LIMITED SUPPLY IN THE UK AND GLOBALLY</a:t>
          </a:r>
        </a:p>
      </dgm:t>
    </dgm:pt>
    <dgm:pt modelId="{E9E86B43-C1ED-4017-A74F-CDFF724C2553}" type="parTrans" cxnId="{3B618643-BC38-4F5C-A164-F89C6D0FD1D1}">
      <dgm:prSet/>
      <dgm:spPr/>
      <dgm:t>
        <a:bodyPr/>
        <a:lstStyle/>
        <a:p>
          <a:endParaRPr lang="en-US"/>
        </a:p>
      </dgm:t>
    </dgm:pt>
    <dgm:pt modelId="{C6742514-C2D2-48D9-B5AF-8988FDF85F23}" type="sibTrans" cxnId="{3B618643-BC38-4F5C-A164-F89C6D0FD1D1}">
      <dgm:prSet/>
      <dgm:spPr/>
      <dgm:t>
        <a:bodyPr/>
        <a:lstStyle/>
        <a:p>
          <a:endParaRPr lang="en-US"/>
        </a:p>
      </dgm:t>
    </dgm:pt>
    <dgm:pt modelId="{A8AB5BCC-A9F3-4882-9DB7-64A2496D04D5}">
      <dgm:prSet/>
      <dgm:spPr/>
      <dgm:t>
        <a:bodyPr/>
        <a:lstStyle/>
        <a:p>
          <a:r>
            <a:rPr lang="en-US"/>
            <a:t>WE ARE SEEKING ROUTES TO REGISTRATION WHICH WIDEN THE ENTRY GATE FOR ALL PROFESSIONS</a:t>
          </a:r>
        </a:p>
      </dgm:t>
    </dgm:pt>
    <dgm:pt modelId="{2CFE2AD0-F6CD-4CAF-A7F9-C75CD18343F6}" type="parTrans" cxnId="{B5F07355-E3FB-4B49-8EB0-AC99398D77E9}">
      <dgm:prSet/>
      <dgm:spPr/>
      <dgm:t>
        <a:bodyPr/>
        <a:lstStyle/>
        <a:p>
          <a:endParaRPr lang="en-US"/>
        </a:p>
      </dgm:t>
    </dgm:pt>
    <dgm:pt modelId="{1AC00CE6-70E9-4B20-B886-43585CF8FE08}" type="sibTrans" cxnId="{B5F07355-E3FB-4B49-8EB0-AC99398D77E9}">
      <dgm:prSet/>
      <dgm:spPr/>
      <dgm:t>
        <a:bodyPr/>
        <a:lstStyle/>
        <a:p>
          <a:endParaRPr lang="en-US"/>
        </a:p>
      </dgm:t>
    </dgm:pt>
    <dgm:pt modelId="{89C65EE9-85E6-40E3-95B8-E90D575FF2F0}">
      <dgm:prSet/>
      <dgm:spPr/>
      <dgm:t>
        <a:bodyPr/>
        <a:lstStyle/>
        <a:p>
          <a:r>
            <a:rPr lang="en-US"/>
            <a:t>AS EACH PROFESSION TAKES ON MORE RESPONSIBILITY WE NEED TO FILL THE GAPS BELOW</a:t>
          </a:r>
        </a:p>
      </dgm:t>
    </dgm:pt>
    <dgm:pt modelId="{8E578129-EA8A-4491-B01A-0841A690A3EB}" type="parTrans" cxnId="{7D25C984-CAAC-437A-BB03-7EEAEE5EB670}">
      <dgm:prSet/>
      <dgm:spPr/>
      <dgm:t>
        <a:bodyPr/>
        <a:lstStyle/>
        <a:p>
          <a:endParaRPr lang="en-US"/>
        </a:p>
      </dgm:t>
    </dgm:pt>
    <dgm:pt modelId="{35194369-D6FE-41A1-95CC-FD310AA18C5E}" type="sibTrans" cxnId="{7D25C984-CAAC-437A-BB03-7EEAEE5EB670}">
      <dgm:prSet/>
      <dgm:spPr/>
      <dgm:t>
        <a:bodyPr/>
        <a:lstStyle/>
        <a:p>
          <a:endParaRPr lang="en-US"/>
        </a:p>
      </dgm:t>
    </dgm:pt>
    <dgm:pt modelId="{5B0554BB-7AF4-4F4D-8523-D5A9920870EF}">
      <dgm:prSet/>
      <dgm:spPr/>
      <dgm:t>
        <a:bodyPr/>
        <a:lstStyle/>
        <a:p>
          <a:r>
            <a:rPr lang="en-US"/>
            <a:t>DO PUT YOUR THOUGHTS IN THE CHAT</a:t>
          </a:r>
        </a:p>
      </dgm:t>
    </dgm:pt>
    <dgm:pt modelId="{713C7E4E-3BF9-44AD-9A2F-ACF607E41817}" type="parTrans" cxnId="{DD35E466-C35F-4422-B6B0-B473BD577F8D}">
      <dgm:prSet/>
      <dgm:spPr/>
      <dgm:t>
        <a:bodyPr/>
        <a:lstStyle/>
        <a:p>
          <a:endParaRPr lang="en-US"/>
        </a:p>
      </dgm:t>
    </dgm:pt>
    <dgm:pt modelId="{1749C69F-2057-4578-B4B1-A16B1358D626}" type="sibTrans" cxnId="{DD35E466-C35F-4422-B6B0-B473BD577F8D}">
      <dgm:prSet/>
      <dgm:spPr/>
      <dgm:t>
        <a:bodyPr/>
        <a:lstStyle/>
        <a:p>
          <a:endParaRPr lang="en-US"/>
        </a:p>
      </dgm:t>
    </dgm:pt>
    <dgm:pt modelId="{D98C8B0E-7D8C-4A00-A220-50348173FF2C}" type="pres">
      <dgm:prSet presAssocID="{C8642E65-C856-4131-B524-A54D625C4F61}" presName="linear" presStyleCnt="0">
        <dgm:presLayoutVars>
          <dgm:animLvl val="lvl"/>
          <dgm:resizeHandles val="exact"/>
        </dgm:presLayoutVars>
      </dgm:prSet>
      <dgm:spPr/>
    </dgm:pt>
    <dgm:pt modelId="{FFF1E1C6-0251-4BE2-B749-3855E795B4F0}" type="pres">
      <dgm:prSet presAssocID="{9A79F565-2B6D-4CED-9785-637B1F33176D}" presName="parentText" presStyleLbl="node1" presStyleIdx="0" presStyleCnt="4">
        <dgm:presLayoutVars>
          <dgm:chMax val="0"/>
          <dgm:bulletEnabled val="1"/>
        </dgm:presLayoutVars>
      </dgm:prSet>
      <dgm:spPr/>
    </dgm:pt>
    <dgm:pt modelId="{6AED835B-12A3-4C81-8047-827027780A8B}" type="pres">
      <dgm:prSet presAssocID="{C6742514-C2D2-48D9-B5AF-8988FDF85F23}" presName="spacer" presStyleCnt="0"/>
      <dgm:spPr/>
    </dgm:pt>
    <dgm:pt modelId="{5590D5FA-E3B6-4ABF-AD54-ADB51B2A468A}" type="pres">
      <dgm:prSet presAssocID="{A8AB5BCC-A9F3-4882-9DB7-64A2496D04D5}" presName="parentText" presStyleLbl="node1" presStyleIdx="1" presStyleCnt="4">
        <dgm:presLayoutVars>
          <dgm:chMax val="0"/>
          <dgm:bulletEnabled val="1"/>
        </dgm:presLayoutVars>
      </dgm:prSet>
      <dgm:spPr/>
    </dgm:pt>
    <dgm:pt modelId="{860B8C84-E9CF-49FA-9D5C-C9056A1A660C}" type="pres">
      <dgm:prSet presAssocID="{1AC00CE6-70E9-4B20-B886-43585CF8FE08}" presName="spacer" presStyleCnt="0"/>
      <dgm:spPr/>
    </dgm:pt>
    <dgm:pt modelId="{5DE6C9FC-3B81-4F00-A656-BC89D1CB9988}" type="pres">
      <dgm:prSet presAssocID="{89C65EE9-85E6-40E3-95B8-E90D575FF2F0}" presName="parentText" presStyleLbl="node1" presStyleIdx="2" presStyleCnt="4">
        <dgm:presLayoutVars>
          <dgm:chMax val="0"/>
          <dgm:bulletEnabled val="1"/>
        </dgm:presLayoutVars>
      </dgm:prSet>
      <dgm:spPr/>
    </dgm:pt>
    <dgm:pt modelId="{5058BBA3-28BB-4F2C-9480-3D473DD1E7C6}" type="pres">
      <dgm:prSet presAssocID="{35194369-D6FE-41A1-95CC-FD310AA18C5E}" presName="spacer" presStyleCnt="0"/>
      <dgm:spPr/>
    </dgm:pt>
    <dgm:pt modelId="{3CAFFA21-DEB2-4A7F-B2F0-456F2B9410EF}" type="pres">
      <dgm:prSet presAssocID="{5B0554BB-7AF4-4F4D-8523-D5A9920870EF}" presName="parentText" presStyleLbl="node1" presStyleIdx="3" presStyleCnt="4">
        <dgm:presLayoutVars>
          <dgm:chMax val="0"/>
          <dgm:bulletEnabled val="1"/>
        </dgm:presLayoutVars>
      </dgm:prSet>
      <dgm:spPr/>
    </dgm:pt>
  </dgm:ptLst>
  <dgm:cxnLst>
    <dgm:cxn modelId="{06737C3F-2E50-4859-B32A-0D221C044C14}" type="presOf" srcId="{A8AB5BCC-A9F3-4882-9DB7-64A2496D04D5}" destId="{5590D5FA-E3B6-4ABF-AD54-ADB51B2A468A}" srcOrd="0" destOrd="0" presId="urn:microsoft.com/office/officeart/2005/8/layout/vList2"/>
    <dgm:cxn modelId="{3B618643-BC38-4F5C-A164-F89C6D0FD1D1}" srcId="{C8642E65-C856-4131-B524-A54D625C4F61}" destId="{9A79F565-2B6D-4CED-9785-637B1F33176D}" srcOrd="0" destOrd="0" parTransId="{E9E86B43-C1ED-4017-A74F-CDFF724C2553}" sibTransId="{C6742514-C2D2-48D9-B5AF-8988FDF85F23}"/>
    <dgm:cxn modelId="{DD35E466-C35F-4422-B6B0-B473BD577F8D}" srcId="{C8642E65-C856-4131-B524-A54D625C4F61}" destId="{5B0554BB-7AF4-4F4D-8523-D5A9920870EF}" srcOrd="3" destOrd="0" parTransId="{713C7E4E-3BF9-44AD-9A2F-ACF607E41817}" sibTransId="{1749C69F-2057-4578-B4B1-A16B1358D626}"/>
    <dgm:cxn modelId="{B5F07355-E3FB-4B49-8EB0-AC99398D77E9}" srcId="{C8642E65-C856-4131-B524-A54D625C4F61}" destId="{A8AB5BCC-A9F3-4882-9DB7-64A2496D04D5}" srcOrd="1" destOrd="0" parTransId="{2CFE2AD0-F6CD-4CAF-A7F9-C75CD18343F6}" sibTransId="{1AC00CE6-70E9-4B20-B886-43585CF8FE08}"/>
    <dgm:cxn modelId="{3FDB2A80-EBFF-434D-ADD7-14BB3E480E15}" type="presOf" srcId="{C8642E65-C856-4131-B524-A54D625C4F61}" destId="{D98C8B0E-7D8C-4A00-A220-50348173FF2C}" srcOrd="0" destOrd="0" presId="urn:microsoft.com/office/officeart/2005/8/layout/vList2"/>
    <dgm:cxn modelId="{7D25C984-CAAC-437A-BB03-7EEAEE5EB670}" srcId="{C8642E65-C856-4131-B524-A54D625C4F61}" destId="{89C65EE9-85E6-40E3-95B8-E90D575FF2F0}" srcOrd="2" destOrd="0" parTransId="{8E578129-EA8A-4491-B01A-0841A690A3EB}" sibTransId="{35194369-D6FE-41A1-95CC-FD310AA18C5E}"/>
    <dgm:cxn modelId="{BE88B5CB-8D32-4ED6-8DE3-711A32904238}" type="presOf" srcId="{89C65EE9-85E6-40E3-95B8-E90D575FF2F0}" destId="{5DE6C9FC-3B81-4F00-A656-BC89D1CB9988}" srcOrd="0" destOrd="0" presId="urn:microsoft.com/office/officeart/2005/8/layout/vList2"/>
    <dgm:cxn modelId="{07DA84D6-20EB-4E38-B85F-729076FEE00E}" type="presOf" srcId="{9A79F565-2B6D-4CED-9785-637B1F33176D}" destId="{FFF1E1C6-0251-4BE2-B749-3855E795B4F0}" srcOrd="0" destOrd="0" presId="urn:microsoft.com/office/officeart/2005/8/layout/vList2"/>
    <dgm:cxn modelId="{A01D6BD7-FABB-4FE5-9B88-859845178D7A}" type="presOf" srcId="{5B0554BB-7AF4-4F4D-8523-D5A9920870EF}" destId="{3CAFFA21-DEB2-4A7F-B2F0-456F2B9410EF}" srcOrd="0" destOrd="0" presId="urn:microsoft.com/office/officeart/2005/8/layout/vList2"/>
    <dgm:cxn modelId="{536DD2C9-72EE-42FE-9830-B7509F458751}" type="presParOf" srcId="{D98C8B0E-7D8C-4A00-A220-50348173FF2C}" destId="{FFF1E1C6-0251-4BE2-B749-3855E795B4F0}" srcOrd="0" destOrd="0" presId="urn:microsoft.com/office/officeart/2005/8/layout/vList2"/>
    <dgm:cxn modelId="{B9511038-C9F6-426A-9D6B-EFB90D6E668E}" type="presParOf" srcId="{D98C8B0E-7D8C-4A00-A220-50348173FF2C}" destId="{6AED835B-12A3-4C81-8047-827027780A8B}" srcOrd="1" destOrd="0" presId="urn:microsoft.com/office/officeart/2005/8/layout/vList2"/>
    <dgm:cxn modelId="{5501792A-25F5-49ED-A44E-C798697E93E9}" type="presParOf" srcId="{D98C8B0E-7D8C-4A00-A220-50348173FF2C}" destId="{5590D5FA-E3B6-4ABF-AD54-ADB51B2A468A}" srcOrd="2" destOrd="0" presId="urn:microsoft.com/office/officeart/2005/8/layout/vList2"/>
    <dgm:cxn modelId="{DB9D1F4D-5A22-44DD-918A-5280430FD6C1}" type="presParOf" srcId="{D98C8B0E-7D8C-4A00-A220-50348173FF2C}" destId="{860B8C84-E9CF-49FA-9D5C-C9056A1A660C}" srcOrd="3" destOrd="0" presId="urn:microsoft.com/office/officeart/2005/8/layout/vList2"/>
    <dgm:cxn modelId="{F05FE0B6-D57D-40F6-9193-7E6CF782BF7E}" type="presParOf" srcId="{D98C8B0E-7D8C-4A00-A220-50348173FF2C}" destId="{5DE6C9FC-3B81-4F00-A656-BC89D1CB9988}" srcOrd="4" destOrd="0" presId="urn:microsoft.com/office/officeart/2005/8/layout/vList2"/>
    <dgm:cxn modelId="{B72BE08E-BCE2-4DB7-9F71-72C244A81334}" type="presParOf" srcId="{D98C8B0E-7D8C-4A00-A220-50348173FF2C}" destId="{5058BBA3-28BB-4F2C-9480-3D473DD1E7C6}" srcOrd="5" destOrd="0" presId="urn:microsoft.com/office/officeart/2005/8/layout/vList2"/>
    <dgm:cxn modelId="{382F91BD-173A-4E39-B53C-9326A9BFD7B3}" type="presParOf" srcId="{D98C8B0E-7D8C-4A00-A220-50348173FF2C}" destId="{3CAFFA21-DEB2-4A7F-B2F0-456F2B9410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4B21-5221-0D46-9549-6D4656BE95FA}">
      <dsp:nvSpPr>
        <dsp:cNvPr id="0" name=""/>
        <dsp:cNvSpPr/>
      </dsp:nvSpPr>
      <dsp:spPr>
        <a:xfrm>
          <a:off x="0" y="3311333"/>
          <a:ext cx="6096000" cy="2172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a:t>Authentic leadership is another style that considers how leaders can use relationships to enable people to find meaning at work, developing trust and optimism, promoting inclusive and healthy work environments and encouraging honest relationships (Alilyyani et al 2018).</a:t>
          </a:r>
          <a:endParaRPr lang="en-US" sz="2200" kern="1200"/>
        </a:p>
      </dsp:txBody>
      <dsp:txXfrm>
        <a:off x="0" y="3311333"/>
        <a:ext cx="6096000" cy="2172592"/>
      </dsp:txXfrm>
    </dsp:sp>
    <dsp:sp modelId="{67C1D3E6-6494-6949-919E-3B8473DAC59B}">
      <dsp:nvSpPr>
        <dsp:cNvPr id="0" name=""/>
        <dsp:cNvSpPr/>
      </dsp:nvSpPr>
      <dsp:spPr>
        <a:xfrm rot="10800000">
          <a:off x="0" y="2473"/>
          <a:ext cx="6096000" cy="3341447"/>
        </a:xfrm>
        <a:prstGeom prst="upArrowCallout">
          <a:avLst/>
        </a:prstGeom>
        <a:solidFill>
          <a:schemeClr val="accent2">
            <a:hueOff val="-18550545"/>
            <a:satOff val="19"/>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a:t>Collective leadership - an approach whereby formal and informal leaders work together (Nightingale 2020). </a:t>
          </a:r>
          <a:endParaRPr lang="en-US" sz="2200" kern="1200"/>
        </a:p>
      </dsp:txBody>
      <dsp:txXfrm rot="10800000">
        <a:off x="0" y="2473"/>
        <a:ext cx="6096000" cy="2171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619E1-0559-48BE-B2E9-063AEE120C04}">
      <dsp:nvSpPr>
        <dsp:cNvPr id="0" name=""/>
        <dsp:cNvSpPr/>
      </dsp:nvSpPr>
      <dsp:spPr>
        <a:xfrm>
          <a:off x="526839" y="649"/>
          <a:ext cx="2816037" cy="16896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Between 2013 and 2017 increase of 10% nurses 30% support staff</a:t>
          </a:r>
        </a:p>
      </dsp:txBody>
      <dsp:txXfrm>
        <a:off x="526839" y="649"/>
        <a:ext cx="2816037" cy="1689622"/>
      </dsp:txXfrm>
    </dsp:sp>
    <dsp:sp modelId="{D1A056F4-7945-489A-9592-5FF22BDAFE37}">
      <dsp:nvSpPr>
        <dsp:cNvPr id="0" name=""/>
        <dsp:cNvSpPr/>
      </dsp:nvSpPr>
      <dsp:spPr>
        <a:xfrm>
          <a:off x="3624480" y="649"/>
          <a:ext cx="2816037" cy="1689622"/>
        </a:xfrm>
        <a:prstGeom prst="rect">
          <a:avLst/>
        </a:prstGeom>
        <a:solidFill>
          <a:schemeClr val="accent2">
            <a:hueOff val="298614"/>
            <a:satOff val="-50"/>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Increases in hospital staff not reflected in community staff, maternity services or learning disability</a:t>
          </a:r>
        </a:p>
      </dsp:txBody>
      <dsp:txXfrm>
        <a:off x="3624480" y="649"/>
        <a:ext cx="2816037" cy="1689622"/>
      </dsp:txXfrm>
    </dsp:sp>
    <dsp:sp modelId="{D2C00F65-5513-479B-BB35-707D132587E1}">
      <dsp:nvSpPr>
        <dsp:cNvPr id="0" name=""/>
        <dsp:cNvSpPr/>
      </dsp:nvSpPr>
      <dsp:spPr>
        <a:xfrm>
          <a:off x="6722121" y="649"/>
          <a:ext cx="2816037" cy="1689622"/>
        </a:xfrm>
        <a:prstGeom prst="rect">
          <a:avLst/>
        </a:prstGeom>
        <a:solidFill>
          <a:schemeClr val="accent2">
            <a:hueOff val="597228"/>
            <a:satOff val="-101"/>
            <a:lumOff val="2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However there is still a worldwide chronic shortage of nurses</a:t>
          </a:r>
        </a:p>
      </dsp:txBody>
      <dsp:txXfrm>
        <a:off x="6722121" y="649"/>
        <a:ext cx="2816037" cy="1689622"/>
      </dsp:txXfrm>
    </dsp:sp>
    <dsp:sp modelId="{A6770CB1-BAE7-45C7-B688-A5EDC052A23B}">
      <dsp:nvSpPr>
        <dsp:cNvPr id="0" name=""/>
        <dsp:cNvSpPr/>
      </dsp:nvSpPr>
      <dsp:spPr>
        <a:xfrm>
          <a:off x="526839" y="1971875"/>
          <a:ext cx="2816037" cy="1689622"/>
        </a:xfrm>
        <a:prstGeom prst="rect">
          <a:avLst/>
        </a:prstGeom>
        <a:solidFill>
          <a:schemeClr val="accent2">
            <a:hueOff val="895842"/>
            <a:satOff val="-151"/>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Nurses and midwives account for nearly 50% of the global health workforce</a:t>
          </a:r>
        </a:p>
      </dsp:txBody>
      <dsp:txXfrm>
        <a:off x="526839" y="1971875"/>
        <a:ext cx="2816037" cy="1689622"/>
      </dsp:txXfrm>
    </dsp:sp>
    <dsp:sp modelId="{BE718B0C-4065-4D47-8D8A-C06D7E3F884F}">
      <dsp:nvSpPr>
        <dsp:cNvPr id="0" name=""/>
        <dsp:cNvSpPr/>
      </dsp:nvSpPr>
      <dsp:spPr>
        <a:xfrm>
          <a:off x="3624480" y="1971875"/>
          <a:ext cx="2816037" cy="1689622"/>
        </a:xfrm>
        <a:prstGeom prst="rect">
          <a:avLst/>
        </a:prstGeom>
        <a:solidFill>
          <a:schemeClr val="accent2">
            <a:hueOff val="1194456"/>
            <a:satOff val="-202"/>
            <a:lumOff val="5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They also represent more than 50% of the shortage of health workers globally</a:t>
          </a:r>
        </a:p>
      </dsp:txBody>
      <dsp:txXfrm>
        <a:off x="3624480" y="1971875"/>
        <a:ext cx="2816037" cy="1689622"/>
      </dsp:txXfrm>
    </dsp:sp>
    <dsp:sp modelId="{37D56EC0-5054-4EF9-8F20-4AE269DD9E61}">
      <dsp:nvSpPr>
        <dsp:cNvPr id="0" name=""/>
        <dsp:cNvSpPr/>
      </dsp:nvSpPr>
      <dsp:spPr>
        <a:xfrm>
          <a:off x="6722121" y="1971875"/>
          <a:ext cx="2816037" cy="1689622"/>
        </a:xfrm>
        <a:prstGeom prst="rect">
          <a:avLst/>
        </a:prstGeom>
        <a:solidFill>
          <a:schemeClr val="accent2">
            <a:hueOff val="1493069"/>
            <a:satOff val="-25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For all countries to reach Sustainable Development Goal 3 on health and well-being, WHO estimates that the world will need an additional 9 million nurses and midwives by the year 2030.</a:t>
          </a:r>
          <a:endParaRPr lang="en-US" sz="1700" kern="1200"/>
        </a:p>
      </dsp:txBody>
      <dsp:txXfrm>
        <a:off x="6722121" y="1971875"/>
        <a:ext cx="2816037" cy="1689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0919-8458-4203-A7E5-D1C359C71D96}">
      <dsp:nvSpPr>
        <dsp:cNvPr id="0" name=""/>
        <dsp:cNvSpPr/>
      </dsp:nvSpPr>
      <dsp:spPr>
        <a:xfrm>
          <a:off x="2093910" y="962261"/>
          <a:ext cx="449863" cy="91440"/>
        </a:xfrm>
        <a:custGeom>
          <a:avLst/>
          <a:gdLst/>
          <a:ahLst/>
          <a:cxnLst/>
          <a:rect l="0" t="0" r="0" b="0"/>
          <a:pathLst>
            <a:path>
              <a:moveTo>
                <a:pt x="0" y="45720"/>
              </a:moveTo>
              <a:lnTo>
                <a:pt x="44986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6830" y="1005577"/>
        <a:ext cx="24023" cy="4809"/>
      </dsp:txXfrm>
    </dsp:sp>
    <dsp:sp modelId="{CB4FF44B-2810-47F6-AAA7-EEB476DCBB33}">
      <dsp:nvSpPr>
        <dsp:cNvPr id="0" name=""/>
        <dsp:cNvSpPr/>
      </dsp:nvSpPr>
      <dsp:spPr>
        <a:xfrm>
          <a:off x="6740" y="381291"/>
          <a:ext cx="2088969" cy="12533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Imaging workforce</a:t>
          </a:r>
        </a:p>
      </dsp:txBody>
      <dsp:txXfrm>
        <a:off x="6740" y="381291"/>
        <a:ext cx="2088969" cy="1253381"/>
      </dsp:txXfrm>
    </dsp:sp>
    <dsp:sp modelId="{845D030A-8A54-468D-8987-A9B33A000877}">
      <dsp:nvSpPr>
        <dsp:cNvPr id="0" name=""/>
        <dsp:cNvSpPr/>
      </dsp:nvSpPr>
      <dsp:spPr>
        <a:xfrm>
          <a:off x="4663343" y="962261"/>
          <a:ext cx="449863" cy="91440"/>
        </a:xfrm>
        <a:custGeom>
          <a:avLst/>
          <a:gdLst/>
          <a:ahLst/>
          <a:cxnLst/>
          <a:rect l="0" t="0" r="0" b="0"/>
          <a:pathLst>
            <a:path>
              <a:moveTo>
                <a:pt x="0" y="45720"/>
              </a:moveTo>
              <a:lnTo>
                <a:pt x="449863" y="45720"/>
              </a:lnTo>
            </a:path>
          </a:pathLst>
        </a:custGeom>
        <a:noFill/>
        <a:ln w="6350" cap="flat" cmpd="sng" algn="ctr">
          <a:solidFill>
            <a:schemeClr val="accent5">
              <a:hueOff val="-4019947"/>
              <a:satOff val="50"/>
              <a:lumOff val="-1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6263" y="1005577"/>
        <a:ext cx="24023" cy="4809"/>
      </dsp:txXfrm>
    </dsp:sp>
    <dsp:sp modelId="{F1C234E7-5EFC-486D-A3E2-375EBBB372E3}">
      <dsp:nvSpPr>
        <dsp:cNvPr id="0" name=""/>
        <dsp:cNvSpPr/>
      </dsp:nvSpPr>
      <dsp:spPr>
        <a:xfrm>
          <a:off x="2576173" y="381291"/>
          <a:ext cx="2088969" cy="1253381"/>
        </a:xfrm>
        <a:prstGeom prst="rect">
          <a:avLst/>
        </a:prstGeom>
        <a:solidFill>
          <a:schemeClr val="accent5">
            <a:hueOff val="-3349956"/>
            <a:satOff val="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Radiologists                                            2000</a:t>
          </a:r>
        </a:p>
      </dsp:txBody>
      <dsp:txXfrm>
        <a:off x="2576173" y="381291"/>
        <a:ext cx="2088969" cy="1253381"/>
      </dsp:txXfrm>
    </dsp:sp>
    <dsp:sp modelId="{BF8A34A5-2703-4BE8-8F4A-981079BE06CF}">
      <dsp:nvSpPr>
        <dsp:cNvPr id="0" name=""/>
        <dsp:cNvSpPr/>
      </dsp:nvSpPr>
      <dsp:spPr>
        <a:xfrm>
          <a:off x="7232776" y="962261"/>
          <a:ext cx="449863" cy="91440"/>
        </a:xfrm>
        <a:custGeom>
          <a:avLst/>
          <a:gdLst/>
          <a:ahLst/>
          <a:cxnLst/>
          <a:rect l="0" t="0" r="0" b="0"/>
          <a:pathLst>
            <a:path>
              <a:moveTo>
                <a:pt x="0" y="45720"/>
              </a:moveTo>
              <a:lnTo>
                <a:pt x="449863" y="45720"/>
              </a:lnTo>
            </a:path>
          </a:pathLst>
        </a:custGeom>
        <a:noFill/>
        <a:ln w="6350" cap="flat" cmpd="sng" algn="ctr">
          <a:solidFill>
            <a:schemeClr val="accent5">
              <a:hueOff val="-8039895"/>
              <a:satOff val="101"/>
              <a:lumOff val="-2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45696" y="1005577"/>
        <a:ext cx="24023" cy="4809"/>
      </dsp:txXfrm>
    </dsp:sp>
    <dsp:sp modelId="{0961CBD6-72DD-4641-B42A-49C187DE280D}">
      <dsp:nvSpPr>
        <dsp:cNvPr id="0" name=""/>
        <dsp:cNvSpPr/>
      </dsp:nvSpPr>
      <dsp:spPr>
        <a:xfrm>
          <a:off x="5145606" y="381291"/>
          <a:ext cx="2088969" cy="1253381"/>
        </a:xfrm>
        <a:prstGeom prst="rect">
          <a:avLst/>
        </a:prstGeom>
        <a:solidFill>
          <a:schemeClr val="accent5">
            <a:hueOff val="-6699912"/>
            <a:satOff val="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rtl="0">
            <a:lnSpc>
              <a:spcPct val="90000"/>
            </a:lnSpc>
            <a:spcBef>
              <a:spcPct val="0"/>
            </a:spcBef>
            <a:spcAft>
              <a:spcPct val="35000"/>
            </a:spcAft>
            <a:buNone/>
          </a:pPr>
          <a:r>
            <a:rPr lang="en-US" sz="1200" kern="1200" dirty="0"/>
            <a:t>Advanced practitioner/reporting radiographers          </a:t>
          </a:r>
          <a:r>
            <a:rPr lang="en-US" sz="1200" kern="1200" dirty="0">
              <a:latin typeface="Bembo"/>
            </a:rPr>
            <a:t>                </a:t>
          </a:r>
          <a:r>
            <a:rPr lang="en-US" sz="1200" kern="1200" dirty="0"/>
            <a:t>500</a:t>
          </a:r>
        </a:p>
      </dsp:txBody>
      <dsp:txXfrm>
        <a:off x="5145606" y="381291"/>
        <a:ext cx="2088969" cy="1253381"/>
      </dsp:txXfrm>
    </dsp:sp>
    <dsp:sp modelId="{16D929E9-0E2C-441C-8A3B-040C3ED0BCFA}">
      <dsp:nvSpPr>
        <dsp:cNvPr id="0" name=""/>
        <dsp:cNvSpPr/>
      </dsp:nvSpPr>
      <dsp:spPr>
        <a:xfrm>
          <a:off x="1051225" y="1632872"/>
          <a:ext cx="7708298" cy="449863"/>
        </a:xfrm>
        <a:custGeom>
          <a:avLst/>
          <a:gdLst/>
          <a:ahLst/>
          <a:cxnLst/>
          <a:rect l="0" t="0" r="0" b="0"/>
          <a:pathLst>
            <a:path>
              <a:moveTo>
                <a:pt x="7708298" y="0"/>
              </a:moveTo>
              <a:lnTo>
                <a:pt x="7708298" y="242031"/>
              </a:lnTo>
              <a:lnTo>
                <a:pt x="0" y="242031"/>
              </a:lnTo>
              <a:lnTo>
                <a:pt x="0" y="449863"/>
              </a:lnTo>
            </a:path>
          </a:pathLst>
        </a:custGeom>
        <a:noFill/>
        <a:ln w="6350" cap="flat" cmpd="sng" algn="ctr">
          <a:solidFill>
            <a:schemeClr val="accent5">
              <a:hueOff val="-12059843"/>
              <a:satOff val="151"/>
              <a:lumOff val="-423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2293" y="1855399"/>
        <a:ext cx="386162" cy="4809"/>
      </dsp:txXfrm>
    </dsp:sp>
    <dsp:sp modelId="{88989ABF-2BA9-4640-82CF-CC5400B9DCB1}">
      <dsp:nvSpPr>
        <dsp:cNvPr id="0" name=""/>
        <dsp:cNvSpPr/>
      </dsp:nvSpPr>
      <dsp:spPr>
        <a:xfrm>
          <a:off x="7715039" y="381291"/>
          <a:ext cx="2088969" cy="1253381"/>
        </a:xfrm>
        <a:prstGeom prst="rect">
          <a:avLst/>
        </a:prstGeom>
        <a:solidFill>
          <a:schemeClr val="accent5">
            <a:hueOff val="-10049868"/>
            <a:satOff val="1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Radiographers                                         3,500</a:t>
          </a:r>
        </a:p>
      </dsp:txBody>
      <dsp:txXfrm>
        <a:off x="7715039" y="381291"/>
        <a:ext cx="2088969" cy="1253381"/>
      </dsp:txXfrm>
    </dsp:sp>
    <dsp:sp modelId="{150F81C2-A1A6-4B6F-9013-88A970D4CA2F}">
      <dsp:nvSpPr>
        <dsp:cNvPr id="0" name=""/>
        <dsp:cNvSpPr/>
      </dsp:nvSpPr>
      <dsp:spPr>
        <a:xfrm>
          <a:off x="2093910" y="2696107"/>
          <a:ext cx="449863" cy="91440"/>
        </a:xfrm>
        <a:custGeom>
          <a:avLst/>
          <a:gdLst/>
          <a:ahLst/>
          <a:cxnLst/>
          <a:rect l="0" t="0" r="0" b="0"/>
          <a:pathLst>
            <a:path>
              <a:moveTo>
                <a:pt x="0" y="45720"/>
              </a:moveTo>
              <a:lnTo>
                <a:pt x="449863" y="45720"/>
              </a:lnTo>
            </a:path>
          </a:pathLst>
        </a:custGeom>
        <a:noFill/>
        <a:ln w="6350" cap="flat" cmpd="sng" algn="ctr">
          <a:solidFill>
            <a:schemeClr val="accent5">
              <a:hueOff val="-16079789"/>
              <a:satOff val="202"/>
              <a:lumOff val="-56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6830" y="2739422"/>
        <a:ext cx="24023" cy="4809"/>
      </dsp:txXfrm>
    </dsp:sp>
    <dsp:sp modelId="{35FE0060-0CB7-482F-AE3E-62DC52936D6E}">
      <dsp:nvSpPr>
        <dsp:cNvPr id="0" name=""/>
        <dsp:cNvSpPr/>
      </dsp:nvSpPr>
      <dsp:spPr>
        <a:xfrm>
          <a:off x="6740" y="2115136"/>
          <a:ext cx="2088969" cy="1253381"/>
        </a:xfrm>
        <a:prstGeom prst="rect">
          <a:avLst/>
        </a:prstGeom>
        <a:solidFill>
          <a:schemeClr val="accent5">
            <a:hueOff val="-13399825"/>
            <a:satOff val="1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Assistant practitioners                                   2,500</a:t>
          </a:r>
        </a:p>
      </dsp:txBody>
      <dsp:txXfrm>
        <a:off x="6740" y="2115136"/>
        <a:ext cx="2088969" cy="1253381"/>
      </dsp:txXfrm>
    </dsp:sp>
    <dsp:sp modelId="{C173D347-E458-4B2A-9182-6D214D08847E}">
      <dsp:nvSpPr>
        <dsp:cNvPr id="0" name=""/>
        <dsp:cNvSpPr/>
      </dsp:nvSpPr>
      <dsp:spPr>
        <a:xfrm>
          <a:off x="4663343" y="2696107"/>
          <a:ext cx="449863" cy="91440"/>
        </a:xfrm>
        <a:custGeom>
          <a:avLst/>
          <a:gdLst/>
          <a:ahLst/>
          <a:cxnLst/>
          <a:rect l="0" t="0" r="0" b="0"/>
          <a:pathLst>
            <a:path>
              <a:moveTo>
                <a:pt x="0" y="45720"/>
              </a:moveTo>
              <a:lnTo>
                <a:pt x="449863" y="45720"/>
              </a:lnTo>
            </a:path>
          </a:pathLst>
        </a:custGeom>
        <a:noFill/>
        <a:ln w="6350" cap="flat" cmpd="sng" algn="ctr">
          <a:solidFill>
            <a:schemeClr val="accent5">
              <a:hueOff val="-20099736"/>
              <a:satOff val="252"/>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6263" y="2739422"/>
        <a:ext cx="24023" cy="4809"/>
      </dsp:txXfrm>
    </dsp:sp>
    <dsp:sp modelId="{1F0797A7-9FB2-44D8-A91E-1D9F73008A11}">
      <dsp:nvSpPr>
        <dsp:cNvPr id="0" name=""/>
        <dsp:cNvSpPr/>
      </dsp:nvSpPr>
      <dsp:spPr>
        <a:xfrm>
          <a:off x="2576173" y="2115136"/>
          <a:ext cx="2088969" cy="1253381"/>
        </a:xfrm>
        <a:prstGeom prst="rect">
          <a:avLst/>
        </a:prstGeom>
        <a:solidFill>
          <a:schemeClr val="accent5">
            <a:hueOff val="-16749780"/>
            <a:satOff val="2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Admin and support staff                                 2,670</a:t>
          </a:r>
        </a:p>
      </dsp:txBody>
      <dsp:txXfrm>
        <a:off x="2576173" y="2115136"/>
        <a:ext cx="2088969" cy="1253381"/>
      </dsp:txXfrm>
    </dsp:sp>
    <dsp:sp modelId="{93F1295C-E104-4673-9FDD-21A3CD18AFFE}">
      <dsp:nvSpPr>
        <dsp:cNvPr id="0" name=""/>
        <dsp:cNvSpPr/>
      </dsp:nvSpPr>
      <dsp:spPr>
        <a:xfrm>
          <a:off x="5145606" y="2115136"/>
          <a:ext cx="2088969" cy="1253381"/>
        </a:xfrm>
        <a:prstGeom prst="rect">
          <a:avLst/>
        </a:prstGeom>
        <a:solidFill>
          <a:schemeClr val="accent5">
            <a:hueOff val="-20099736"/>
            <a:satOff val="25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61" tIns="107446" rIns="102361" bIns="107446" numCol="1" spcCol="1270" anchor="ctr" anchorCtr="0">
          <a:noAutofit/>
        </a:bodyPr>
        <a:lstStyle/>
        <a:p>
          <a:pPr marL="0" lvl="0" indent="0" algn="ctr" defTabSz="533400">
            <a:lnSpc>
              <a:spcPct val="90000"/>
            </a:lnSpc>
            <a:spcBef>
              <a:spcPct val="0"/>
            </a:spcBef>
            <a:spcAft>
              <a:spcPct val="35000"/>
            </a:spcAft>
            <a:buNone/>
          </a:pPr>
          <a:r>
            <a:rPr lang="en-US" sz="1200" kern="1200" dirty="0"/>
            <a:t>Physicists                                               220</a:t>
          </a:r>
        </a:p>
      </dsp:txBody>
      <dsp:txXfrm>
        <a:off x="5145606" y="2115136"/>
        <a:ext cx="2088969" cy="1253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377EE-800B-4C57-B440-AAA3EC75CEEC}">
      <dsp:nvSpPr>
        <dsp:cNvPr id="0" name=""/>
        <dsp:cNvSpPr/>
      </dsp:nvSpPr>
      <dsp:spPr>
        <a:xfrm>
          <a:off x="0" y="194023"/>
          <a:ext cx="5568287" cy="25723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baseline="0"/>
            <a:t>Please discuss this in your small groups for ten minutes</a:t>
          </a:r>
          <a:endParaRPr lang="en-US" sz="3900" kern="1200"/>
        </a:p>
      </dsp:txBody>
      <dsp:txXfrm>
        <a:off x="125574" y="319597"/>
        <a:ext cx="5317139" cy="2321243"/>
      </dsp:txXfrm>
    </dsp:sp>
    <dsp:sp modelId="{604DEEF9-70F0-466A-B8D2-89B676EFCA8F}">
      <dsp:nvSpPr>
        <dsp:cNvPr id="0" name=""/>
        <dsp:cNvSpPr/>
      </dsp:nvSpPr>
      <dsp:spPr>
        <a:xfrm>
          <a:off x="0" y="2878735"/>
          <a:ext cx="5568287" cy="2572391"/>
        </a:xfrm>
        <a:prstGeom prst="roundRect">
          <a:avLst/>
        </a:prstGeom>
        <a:solidFill>
          <a:schemeClr val="accent2">
            <a:hueOff val="1493069"/>
            <a:satOff val="-25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baseline="0"/>
            <a:t>We will use the chat to feeedback so be prepared to write a small amount in the chat</a:t>
          </a:r>
          <a:endParaRPr lang="en-US" sz="3900" kern="1200"/>
        </a:p>
      </dsp:txBody>
      <dsp:txXfrm>
        <a:off x="125574" y="3004309"/>
        <a:ext cx="5317139" cy="2321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6B0D-883E-4204-B765-68684DC74C1E}">
      <dsp:nvSpPr>
        <dsp:cNvPr id="0" name=""/>
        <dsp:cNvSpPr/>
      </dsp:nvSpPr>
      <dsp:spPr>
        <a:xfrm>
          <a:off x="0" y="324966"/>
          <a:ext cx="5568287" cy="11991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ASSISTANT PRACTITIONER</a:t>
          </a:r>
          <a:endParaRPr lang="en-US" sz="2300" kern="1200"/>
        </a:p>
      </dsp:txBody>
      <dsp:txXfrm>
        <a:off x="58536" y="383502"/>
        <a:ext cx="5451215" cy="1082052"/>
      </dsp:txXfrm>
    </dsp:sp>
    <dsp:sp modelId="{70C779FA-A2E9-4CA0-ACED-4255CACB4FB1}">
      <dsp:nvSpPr>
        <dsp:cNvPr id="0" name=""/>
        <dsp:cNvSpPr/>
      </dsp:nvSpPr>
      <dsp:spPr>
        <a:xfrm>
          <a:off x="0" y="1590330"/>
          <a:ext cx="5568287" cy="1199124"/>
        </a:xfrm>
        <a:prstGeom prst="roundRect">
          <a:avLst/>
        </a:prstGeom>
        <a:solidFill>
          <a:schemeClr val="accent2">
            <a:hueOff val="497690"/>
            <a:satOff val="-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REGISTERED HEALTHCARE PRACTITIONER</a:t>
          </a:r>
          <a:endParaRPr lang="en-US" sz="2300" kern="1200"/>
        </a:p>
      </dsp:txBody>
      <dsp:txXfrm>
        <a:off x="58536" y="1648866"/>
        <a:ext cx="5451215" cy="1082052"/>
      </dsp:txXfrm>
    </dsp:sp>
    <dsp:sp modelId="{0E9C4BDD-F97C-4E7F-9B47-BFDD1EB66072}">
      <dsp:nvSpPr>
        <dsp:cNvPr id="0" name=""/>
        <dsp:cNvSpPr/>
      </dsp:nvSpPr>
      <dsp:spPr>
        <a:xfrm>
          <a:off x="0" y="2855695"/>
          <a:ext cx="5568287" cy="1199124"/>
        </a:xfrm>
        <a:prstGeom prst="roundRect">
          <a:avLst/>
        </a:prstGeom>
        <a:solidFill>
          <a:schemeClr val="accent2">
            <a:hueOff val="995380"/>
            <a:satOff val="-1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TOP UPS IN NURSING, RADIOGRAPY, THERAPIES</a:t>
          </a:r>
          <a:endParaRPr lang="en-US" sz="2300" kern="1200"/>
        </a:p>
      </dsp:txBody>
      <dsp:txXfrm>
        <a:off x="58536" y="2914231"/>
        <a:ext cx="5451215" cy="1082052"/>
      </dsp:txXfrm>
    </dsp:sp>
    <dsp:sp modelId="{02652091-E754-44ED-A6C3-B891DE95FD7C}">
      <dsp:nvSpPr>
        <dsp:cNvPr id="0" name=""/>
        <dsp:cNvSpPr/>
      </dsp:nvSpPr>
      <dsp:spPr>
        <a:xfrm>
          <a:off x="0" y="4121059"/>
          <a:ext cx="5568287" cy="1199124"/>
        </a:xfrm>
        <a:prstGeom prst="roundRect">
          <a:avLst/>
        </a:prstGeom>
        <a:solidFill>
          <a:schemeClr val="accent2">
            <a:hueOff val="1493069"/>
            <a:satOff val="-25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ALREADY AP'S AT BANDS 5 AND 6 WITHOUT BECOMING REGISTERED HEALTHCARE PRACTITIONERS</a:t>
          </a:r>
          <a:endParaRPr lang="en-US" sz="2300" kern="1200"/>
        </a:p>
      </dsp:txBody>
      <dsp:txXfrm>
        <a:off x="58536" y="4179595"/>
        <a:ext cx="5451215" cy="10820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1E1C6-0251-4BE2-B749-3855E795B4F0}">
      <dsp:nvSpPr>
        <dsp:cNvPr id="0" name=""/>
        <dsp:cNvSpPr/>
      </dsp:nvSpPr>
      <dsp:spPr>
        <a:xfrm>
          <a:off x="0" y="9473"/>
          <a:ext cx="10064998" cy="861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HEALTHCARE PROFESSIONALS ARE IN LIMITED SUPPLY IN THE UK AND GLOBALLY</a:t>
          </a:r>
        </a:p>
      </dsp:txBody>
      <dsp:txXfrm>
        <a:off x="42036" y="51509"/>
        <a:ext cx="9980926" cy="777048"/>
      </dsp:txXfrm>
    </dsp:sp>
    <dsp:sp modelId="{5590D5FA-E3B6-4ABF-AD54-ADB51B2A468A}">
      <dsp:nvSpPr>
        <dsp:cNvPr id="0" name=""/>
        <dsp:cNvSpPr/>
      </dsp:nvSpPr>
      <dsp:spPr>
        <a:xfrm>
          <a:off x="0" y="936833"/>
          <a:ext cx="10064998" cy="861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 ARE SEEKING ROUTES TO REGISTRATION WHICH WIDEN THE ENTRY GATE FOR ALL PROFESSIONS</a:t>
          </a:r>
        </a:p>
      </dsp:txBody>
      <dsp:txXfrm>
        <a:off x="42036" y="978869"/>
        <a:ext cx="9980926" cy="777048"/>
      </dsp:txXfrm>
    </dsp:sp>
    <dsp:sp modelId="{5DE6C9FC-3B81-4F00-A656-BC89D1CB9988}">
      <dsp:nvSpPr>
        <dsp:cNvPr id="0" name=""/>
        <dsp:cNvSpPr/>
      </dsp:nvSpPr>
      <dsp:spPr>
        <a:xfrm>
          <a:off x="0" y="1864193"/>
          <a:ext cx="10064998" cy="861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AS EACH PROFESSION TAKES ON MORE RESPONSIBILITY WE NEED TO FILL THE GAPS BELOW</a:t>
          </a:r>
        </a:p>
      </dsp:txBody>
      <dsp:txXfrm>
        <a:off x="42036" y="1906229"/>
        <a:ext cx="9980926" cy="777048"/>
      </dsp:txXfrm>
    </dsp:sp>
    <dsp:sp modelId="{3CAFFA21-DEB2-4A7F-B2F0-456F2B9410EF}">
      <dsp:nvSpPr>
        <dsp:cNvPr id="0" name=""/>
        <dsp:cNvSpPr/>
      </dsp:nvSpPr>
      <dsp:spPr>
        <a:xfrm>
          <a:off x="0" y="2791553"/>
          <a:ext cx="10064998" cy="861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 PUT YOUR THOUGHTS IN THE CHAT</a:t>
          </a:r>
        </a:p>
      </dsp:txBody>
      <dsp:txXfrm>
        <a:off x="42036" y="2833589"/>
        <a:ext cx="9980926"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9:10:47.314"/>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6/21/2023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27362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6/21/2023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696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6/21/2023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10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6/21/2023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91615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6/21/2023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5886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6/21/2023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7432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6/21/2023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3768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6/21/2023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8065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6/21/2023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4725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6/21/2023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6/21/2023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9928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6/21/2023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816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6/21/2023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1862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6/21/2023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55036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6/21/2023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4697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June 21,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8276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June 21,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99784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June 21,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09010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June 21,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835412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June 21,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713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June 21,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67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June 21,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24971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6/21/2023</a:t>
            </a:fld>
            <a:endParaRPr lang="en-US" dirty="0"/>
          </a:p>
        </p:txBody>
      </p:sp>
    </p:spTree>
    <p:extLst>
      <p:ext uri="{BB962C8B-B14F-4D97-AF65-F5344CB8AC3E}">
        <p14:creationId xmlns:p14="http://schemas.microsoft.com/office/powerpoint/2010/main" val="3681403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June 21,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66919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June 21,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60124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June 21,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8870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June 21,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5312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6/21/2023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631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6/21/2023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14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6/21/2023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8717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6/21/2023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4625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6/21/2023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5373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6/21/2023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541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6/21/2023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686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3"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6/21/2023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09704118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June 21,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0874413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6"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6" name="Picture 3">
            <a:extLst>
              <a:ext uri="{FF2B5EF4-FFF2-40B4-BE49-F238E27FC236}">
                <a16:creationId xmlns:a16="http://schemas.microsoft.com/office/drawing/2014/main" id="{7D2D95F8-A17D-7A16-46A6-B334E30B8995}"/>
              </a:ext>
            </a:extLst>
          </p:cNvPr>
          <p:cNvPicPr>
            <a:picLocks noChangeAspect="1"/>
          </p:cNvPicPr>
          <p:nvPr/>
        </p:nvPicPr>
        <p:blipFill rotWithShape="1">
          <a:blip r:embed="rId2"/>
          <a:srcRect t="17814" r="6" b="25925"/>
          <a:stretch/>
        </p:blipFill>
        <p:spPr>
          <a:xfrm>
            <a:off x="1524" y="10"/>
            <a:ext cx="12188952" cy="6857990"/>
          </a:xfrm>
          <a:prstGeom prst="rect">
            <a:avLst/>
          </a:prstGeom>
        </p:spPr>
      </p:pic>
      <p:grpSp>
        <p:nvGrpSpPr>
          <p:cNvPr id="17"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1471463" y="1685677"/>
            <a:ext cx="4181444" cy="2362673"/>
          </a:xfrm>
        </p:spPr>
        <p:txBody>
          <a:bodyPr anchor="b">
            <a:normAutofit/>
          </a:bodyPr>
          <a:lstStyle/>
          <a:p>
            <a:pPr algn="ctr">
              <a:lnSpc>
                <a:spcPct val="110000"/>
              </a:lnSpc>
            </a:pPr>
            <a:r>
              <a:rPr lang="en-US" sz="2600">
                <a:solidFill>
                  <a:schemeClr val="tx1">
                    <a:lumMod val="75000"/>
                    <a:lumOff val="25000"/>
                  </a:schemeClr>
                </a:solidFill>
                <a:cs typeface="Calibri Light"/>
              </a:rPr>
              <a:t>Clinical Leadership and Progression Routes for Assistant Practitioners</a:t>
            </a:r>
            <a:endParaRPr lang="en-US" sz="2600">
              <a:solidFill>
                <a:schemeClr val="tx1">
                  <a:lumMod val="75000"/>
                  <a:lumOff val="25000"/>
                </a:schemeClr>
              </a:solidFill>
            </a:endParaRPr>
          </a:p>
        </p:txBody>
      </p:sp>
      <p:sp>
        <p:nvSpPr>
          <p:cNvPr id="3" name="Subtitle 2"/>
          <p:cNvSpPr>
            <a:spLocks noGrp="1"/>
          </p:cNvSpPr>
          <p:nvPr>
            <p:ph type="subTitle" idx="1"/>
          </p:nvPr>
        </p:nvSpPr>
        <p:spPr>
          <a:xfrm>
            <a:off x="1920240" y="4048350"/>
            <a:ext cx="3283888" cy="816301"/>
          </a:xfrm>
        </p:spPr>
        <p:txBody>
          <a:bodyPr vert="horz" lIns="91440" tIns="45720" rIns="91440" bIns="45720" rtlCol="0" anchor="t">
            <a:normAutofit/>
          </a:bodyPr>
          <a:lstStyle/>
          <a:p>
            <a:pPr algn="ctr"/>
            <a:r>
              <a:rPr lang="en-US" sz="2000">
                <a:solidFill>
                  <a:schemeClr val="tx1">
                    <a:lumMod val="75000"/>
                    <a:lumOff val="25000"/>
                  </a:schemeClr>
                </a:solidFill>
                <a:cs typeface="Calibri"/>
              </a:rPr>
              <a:t>Ali  Richards</a:t>
            </a:r>
            <a:endParaRPr lang="en-US" sz="2000">
              <a:solidFill>
                <a:schemeClr val="tx1">
                  <a:lumMod val="75000"/>
                  <a:lumOff val="25000"/>
                </a:schemeClr>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8CF0DC-D23A-4CA2-8463-27F89928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8A381C4-0C0D-491F-90D8-63CF760B4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5698">
            <a:off x="-195643" y="67946"/>
            <a:ext cx="6408310" cy="6912725"/>
          </a:xfrm>
          <a:custGeom>
            <a:avLst/>
            <a:gdLst>
              <a:gd name="connsiteX0" fmla="*/ 0 w 6408310"/>
              <a:gd name="connsiteY0" fmla="*/ 108934 h 6912725"/>
              <a:gd name="connsiteX1" fmla="*/ 1911522 w 6408310"/>
              <a:gd name="connsiteY1" fmla="*/ 0 h 6912725"/>
              <a:gd name="connsiteX2" fmla="*/ 1916026 w 6408310"/>
              <a:gd name="connsiteY2" fmla="*/ 4704 h 6912725"/>
              <a:gd name="connsiteX3" fmla="*/ 1911112 w 6408310"/>
              <a:gd name="connsiteY3" fmla="*/ 17418 h 6912725"/>
              <a:gd name="connsiteX4" fmla="*/ 1972871 w 6408310"/>
              <a:gd name="connsiteY4" fmla="*/ 72530 h 6912725"/>
              <a:gd name="connsiteX5" fmla="*/ 2069180 w 6408310"/>
              <a:gd name="connsiteY5" fmla="*/ 173199 h 6912725"/>
              <a:gd name="connsiteX6" fmla="*/ 2131569 w 6408310"/>
              <a:gd name="connsiteY6" fmla="*/ 227805 h 6912725"/>
              <a:gd name="connsiteX7" fmla="*/ 2162747 w 6408310"/>
              <a:gd name="connsiteY7" fmla="*/ 239714 h 6912725"/>
              <a:gd name="connsiteX8" fmla="*/ 2220499 w 6408310"/>
              <a:gd name="connsiteY8" fmla="*/ 289903 h 6912725"/>
              <a:gd name="connsiteX9" fmla="*/ 2381978 w 6408310"/>
              <a:gd name="connsiteY9" fmla="*/ 391093 h 6912725"/>
              <a:gd name="connsiteX10" fmla="*/ 2445910 w 6408310"/>
              <a:gd name="connsiteY10" fmla="*/ 463815 h 6912725"/>
              <a:gd name="connsiteX11" fmla="*/ 2531236 w 6408310"/>
              <a:gd name="connsiteY11" fmla="*/ 600817 h 6912725"/>
              <a:gd name="connsiteX12" fmla="*/ 2617149 w 6408310"/>
              <a:gd name="connsiteY12" fmla="*/ 703748 h 6912725"/>
              <a:gd name="connsiteX13" fmla="*/ 2650333 w 6408310"/>
              <a:gd name="connsiteY13" fmla="*/ 720900 h 6912725"/>
              <a:gd name="connsiteX14" fmla="*/ 2705541 w 6408310"/>
              <a:gd name="connsiteY14" fmla="*/ 750090 h 6912725"/>
              <a:gd name="connsiteX15" fmla="*/ 2757210 w 6408310"/>
              <a:gd name="connsiteY15" fmla="*/ 789489 h 6912725"/>
              <a:gd name="connsiteX16" fmla="*/ 2791660 w 6408310"/>
              <a:gd name="connsiteY16" fmla="*/ 816041 h 6912725"/>
              <a:gd name="connsiteX17" fmla="*/ 2840975 w 6408310"/>
              <a:gd name="connsiteY17" fmla="*/ 842225 h 6912725"/>
              <a:gd name="connsiteX18" fmla="*/ 2917970 w 6408310"/>
              <a:gd name="connsiteY18" fmla="*/ 879392 h 6912725"/>
              <a:gd name="connsiteX19" fmla="*/ 2957236 w 6408310"/>
              <a:gd name="connsiteY19" fmla="*/ 906835 h 6912725"/>
              <a:gd name="connsiteX20" fmla="*/ 3117215 w 6408310"/>
              <a:gd name="connsiteY20" fmla="*/ 1073714 h 6912725"/>
              <a:gd name="connsiteX21" fmla="*/ 3250958 w 6408310"/>
              <a:gd name="connsiteY21" fmla="*/ 1130397 h 6912725"/>
              <a:gd name="connsiteX22" fmla="*/ 3496717 w 6408310"/>
              <a:gd name="connsiteY22" fmla="*/ 1260412 h 6912725"/>
              <a:gd name="connsiteX23" fmla="*/ 3494992 w 6408310"/>
              <a:gd name="connsiteY23" fmla="*/ 1268283 h 6912725"/>
              <a:gd name="connsiteX24" fmla="*/ 3508993 w 6408310"/>
              <a:gd name="connsiteY24" fmla="*/ 1287737 h 6912725"/>
              <a:gd name="connsiteX25" fmla="*/ 3512115 w 6408310"/>
              <a:gd name="connsiteY25" fmla="*/ 1288544 h 6912725"/>
              <a:gd name="connsiteX26" fmla="*/ 3548697 w 6408310"/>
              <a:gd name="connsiteY26" fmla="*/ 1363739 h 6912725"/>
              <a:gd name="connsiteX27" fmla="*/ 3656567 w 6408310"/>
              <a:gd name="connsiteY27" fmla="*/ 1479533 h 6912725"/>
              <a:gd name="connsiteX28" fmla="*/ 3661987 w 6408310"/>
              <a:gd name="connsiteY28" fmla="*/ 1491779 h 6912725"/>
              <a:gd name="connsiteX29" fmla="*/ 3667389 w 6408310"/>
              <a:gd name="connsiteY29" fmla="*/ 1495409 h 6912725"/>
              <a:gd name="connsiteX30" fmla="*/ 3800461 w 6408310"/>
              <a:gd name="connsiteY30" fmla="*/ 1696689 h 6912725"/>
              <a:gd name="connsiteX31" fmla="*/ 3933737 w 6408310"/>
              <a:gd name="connsiteY31" fmla="*/ 1853325 h 6912725"/>
              <a:gd name="connsiteX32" fmla="*/ 3946446 w 6408310"/>
              <a:gd name="connsiteY32" fmla="*/ 1903446 h 6912725"/>
              <a:gd name="connsiteX33" fmla="*/ 3960581 w 6408310"/>
              <a:gd name="connsiteY33" fmla="*/ 1913244 h 6912725"/>
              <a:gd name="connsiteX34" fmla="*/ 4015111 w 6408310"/>
              <a:gd name="connsiteY34" fmla="*/ 1956512 h 6912725"/>
              <a:gd name="connsiteX35" fmla="*/ 4070740 w 6408310"/>
              <a:gd name="connsiteY35" fmla="*/ 1999693 h 6912725"/>
              <a:gd name="connsiteX36" fmla="*/ 4091495 w 6408310"/>
              <a:gd name="connsiteY36" fmla="*/ 2064313 h 6912725"/>
              <a:gd name="connsiteX37" fmla="*/ 4118353 w 6408310"/>
              <a:gd name="connsiteY37" fmla="*/ 2073901 h 6912725"/>
              <a:gd name="connsiteX38" fmla="*/ 4123293 w 6408310"/>
              <a:gd name="connsiteY38" fmla="*/ 2075261 h 6912725"/>
              <a:gd name="connsiteX39" fmla="*/ 4166582 w 6408310"/>
              <a:gd name="connsiteY39" fmla="*/ 2120685 h 6912725"/>
              <a:gd name="connsiteX40" fmla="*/ 4213721 w 6408310"/>
              <a:gd name="connsiteY40" fmla="*/ 2168493 h 6912725"/>
              <a:gd name="connsiteX41" fmla="*/ 4250795 w 6408310"/>
              <a:gd name="connsiteY41" fmla="*/ 2261746 h 6912725"/>
              <a:gd name="connsiteX42" fmla="*/ 4295408 w 6408310"/>
              <a:gd name="connsiteY42" fmla="*/ 2340515 h 6912725"/>
              <a:gd name="connsiteX43" fmla="*/ 4318976 w 6408310"/>
              <a:gd name="connsiteY43" fmla="*/ 2371504 h 6912725"/>
              <a:gd name="connsiteX44" fmla="*/ 4323314 w 6408310"/>
              <a:gd name="connsiteY44" fmla="*/ 2378166 h 6912725"/>
              <a:gd name="connsiteX45" fmla="*/ 4323235 w 6408310"/>
              <a:gd name="connsiteY45" fmla="*/ 2378475 h 6912725"/>
              <a:gd name="connsiteX46" fmla="*/ 4327479 w 6408310"/>
              <a:gd name="connsiteY46" fmla="*/ 2385858 h 6912725"/>
              <a:gd name="connsiteX47" fmla="*/ 4331226 w 6408310"/>
              <a:gd name="connsiteY47" fmla="*/ 2390318 h 6912725"/>
              <a:gd name="connsiteX48" fmla="*/ 4339643 w 6408310"/>
              <a:gd name="connsiteY48" fmla="*/ 2403246 h 6912725"/>
              <a:gd name="connsiteX49" fmla="*/ 4341435 w 6408310"/>
              <a:gd name="connsiteY49" fmla="*/ 2408870 h 6912725"/>
              <a:gd name="connsiteX50" fmla="*/ 4340548 w 6408310"/>
              <a:gd name="connsiteY50" fmla="*/ 2412798 h 6912725"/>
              <a:gd name="connsiteX51" fmla="*/ 4351634 w 6408310"/>
              <a:gd name="connsiteY51" fmla="*/ 2443869 h 6912725"/>
              <a:gd name="connsiteX52" fmla="*/ 4380688 w 6408310"/>
              <a:gd name="connsiteY52" fmla="*/ 2504819 h 6912725"/>
              <a:gd name="connsiteX53" fmla="*/ 4399892 w 6408310"/>
              <a:gd name="connsiteY53" fmla="*/ 2537002 h 6912725"/>
              <a:gd name="connsiteX54" fmla="*/ 4449690 w 6408310"/>
              <a:gd name="connsiteY54" fmla="*/ 2628144 h 6912725"/>
              <a:gd name="connsiteX55" fmla="*/ 4512427 w 6408310"/>
              <a:gd name="connsiteY55" fmla="*/ 2840755 h 6912725"/>
              <a:gd name="connsiteX56" fmla="*/ 4591091 w 6408310"/>
              <a:gd name="connsiteY56" fmla="*/ 3036586 h 6912725"/>
              <a:gd name="connsiteX57" fmla="*/ 4757297 w 6408310"/>
              <a:gd name="connsiteY57" fmla="*/ 3388741 h 6912725"/>
              <a:gd name="connsiteX58" fmla="*/ 4755264 w 6408310"/>
              <a:gd name="connsiteY58" fmla="*/ 3461211 h 6912725"/>
              <a:gd name="connsiteX59" fmla="*/ 4776842 w 6408310"/>
              <a:gd name="connsiteY59" fmla="*/ 3503606 h 6912725"/>
              <a:gd name="connsiteX60" fmla="*/ 4815953 w 6408310"/>
              <a:gd name="connsiteY60" fmla="*/ 3543897 h 6912725"/>
              <a:gd name="connsiteX61" fmla="*/ 4826382 w 6408310"/>
              <a:gd name="connsiteY61" fmla="*/ 3589602 h 6912725"/>
              <a:gd name="connsiteX62" fmla="*/ 4900664 w 6408310"/>
              <a:gd name="connsiteY62" fmla="*/ 3697326 h 6912725"/>
              <a:gd name="connsiteX63" fmla="*/ 4944717 w 6408310"/>
              <a:gd name="connsiteY63" fmla="*/ 3795461 h 6912725"/>
              <a:gd name="connsiteX64" fmla="*/ 4981260 w 6408310"/>
              <a:gd name="connsiteY64" fmla="*/ 3887734 h 6912725"/>
              <a:gd name="connsiteX65" fmla="*/ 5000423 w 6408310"/>
              <a:gd name="connsiteY65" fmla="*/ 3933089 h 6912725"/>
              <a:gd name="connsiteX66" fmla="*/ 5033013 w 6408310"/>
              <a:gd name="connsiteY66" fmla="*/ 3937041 h 6912725"/>
              <a:gd name="connsiteX67" fmla="*/ 5081597 w 6408310"/>
              <a:gd name="connsiteY67" fmla="*/ 4013154 h 6912725"/>
              <a:gd name="connsiteX68" fmla="*/ 5088052 w 6408310"/>
              <a:gd name="connsiteY68" fmla="*/ 4027525 h 6912725"/>
              <a:gd name="connsiteX69" fmla="*/ 5189054 w 6408310"/>
              <a:gd name="connsiteY69" fmla="*/ 4098668 h 6912725"/>
              <a:gd name="connsiteX70" fmla="*/ 5228545 w 6408310"/>
              <a:gd name="connsiteY70" fmla="*/ 4146658 h 6912725"/>
              <a:gd name="connsiteX71" fmla="*/ 5268336 w 6408310"/>
              <a:gd name="connsiteY71" fmla="*/ 4194504 h 6912725"/>
              <a:gd name="connsiteX72" fmla="*/ 5317950 w 6408310"/>
              <a:gd name="connsiteY72" fmla="*/ 4267325 h 6912725"/>
              <a:gd name="connsiteX73" fmla="*/ 5598270 w 6408310"/>
              <a:gd name="connsiteY73" fmla="*/ 4563876 h 6912725"/>
              <a:gd name="connsiteX74" fmla="*/ 5833068 w 6408310"/>
              <a:gd name="connsiteY74" fmla="*/ 5016605 h 6912725"/>
              <a:gd name="connsiteX75" fmla="*/ 6045916 w 6408310"/>
              <a:gd name="connsiteY75" fmla="*/ 5405287 h 6912725"/>
              <a:gd name="connsiteX76" fmla="*/ 6117737 w 6408310"/>
              <a:gd name="connsiteY76" fmla="*/ 5538137 h 6912725"/>
              <a:gd name="connsiteX77" fmla="*/ 6144230 w 6408310"/>
              <a:gd name="connsiteY77" fmla="*/ 5635151 h 6912725"/>
              <a:gd name="connsiteX78" fmla="*/ 6176742 w 6408310"/>
              <a:gd name="connsiteY78" fmla="*/ 5809044 h 6912725"/>
              <a:gd name="connsiteX79" fmla="*/ 6245199 w 6408310"/>
              <a:gd name="connsiteY79" fmla="*/ 6038018 h 6912725"/>
              <a:gd name="connsiteX80" fmla="*/ 6303931 w 6408310"/>
              <a:gd name="connsiteY80" fmla="*/ 6175618 h 6912725"/>
              <a:gd name="connsiteX81" fmla="*/ 6336313 w 6408310"/>
              <a:gd name="connsiteY81" fmla="*/ 6345837 h 6912725"/>
              <a:gd name="connsiteX82" fmla="*/ 6401195 w 6408310"/>
              <a:gd name="connsiteY82" fmla="*/ 6542084 h 6912725"/>
              <a:gd name="connsiteX83" fmla="*/ 6408310 w 6408310"/>
              <a:gd name="connsiteY83" fmla="*/ 6612865 h 6912725"/>
              <a:gd name="connsiteX84" fmla="*/ 1146484 w 6408310"/>
              <a:gd name="connsiteY84" fmla="*/ 6912725 h 6912725"/>
              <a:gd name="connsiteX85" fmla="*/ 1108438 w 6408310"/>
              <a:gd name="connsiteY85" fmla="*/ 6825083 h 6912725"/>
              <a:gd name="connsiteX86" fmla="*/ 997867 w 6408310"/>
              <a:gd name="connsiteY86" fmla="*/ 6378703 h 6912725"/>
              <a:gd name="connsiteX87" fmla="*/ 858750 w 6408310"/>
              <a:gd name="connsiteY87" fmla="*/ 5923784 h 6912725"/>
              <a:gd name="connsiteX88" fmla="*/ 860408 w 6408310"/>
              <a:gd name="connsiteY88" fmla="*/ 5860728 h 6912725"/>
              <a:gd name="connsiteX89" fmla="*/ 853644 w 6408310"/>
              <a:gd name="connsiteY89" fmla="*/ 5771381 h 6912725"/>
              <a:gd name="connsiteX90" fmla="*/ 852164 w 6408310"/>
              <a:gd name="connsiteY90" fmla="*/ 5615193 h 6912725"/>
              <a:gd name="connsiteX91" fmla="*/ 831986 w 6408310"/>
              <a:gd name="connsiteY91" fmla="*/ 5402745 h 6912725"/>
              <a:gd name="connsiteX92" fmla="*/ 759590 w 6408310"/>
              <a:gd name="connsiteY92" fmla="*/ 5239800 h 6912725"/>
              <a:gd name="connsiteX93" fmla="*/ 767251 w 6408310"/>
              <a:gd name="connsiteY93" fmla="*/ 5227414 h 6912725"/>
              <a:gd name="connsiteX94" fmla="*/ 745427 w 6408310"/>
              <a:gd name="connsiteY94" fmla="*/ 5118958 h 6912725"/>
              <a:gd name="connsiteX95" fmla="*/ 635950 w 6408310"/>
              <a:gd name="connsiteY95" fmla="*/ 4788294 h 6912725"/>
              <a:gd name="connsiteX96" fmla="*/ 558787 w 6408310"/>
              <a:gd name="connsiteY96" fmla="*/ 4518070 h 6912725"/>
              <a:gd name="connsiteX97" fmla="*/ 555530 w 6408310"/>
              <a:gd name="connsiteY97" fmla="*/ 4444433 h 6912725"/>
              <a:gd name="connsiteX98" fmla="*/ 549378 w 6408310"/>
              <a:gd name="connsiteY98" fmla="*/ 4320965 h 6912725"/>
              <a:gd name="connsiteX99" fmla="*/ 572361 w 6408310"/>
              <a:gd name="connsiteY99" fmla="*/ 4232369 h 6912725"/>
              <a:gd name="connsiteX100" fmla="*/ 556288 w 6408310"/>
              <a:gd name="connsiteY100" fmla="*/ 4127673 h 6912725"/>
              <a:gd name="connsiteX101" fmla="*/ 506660 w 6408310"/>
              <a:gd name="connsiteY101" fmla="*/ 3821119 h 6912725"/>
              <a:gd name="connsiteX102" fmla="*/ 494791 w 6408310"/>
              <a:gd name="connsiteY102" fmla="*/ 3723556 h 6912725"/>
              <a:gd name="connsiteX103" fmla="*/ 490230 w 6408310"/>
              <a:gd name="connsiteY103" fmla="*/ 3508893 h 6912725"/>
              <a:gd name="connsiteX104" fmla="*/ 484223 w 6408310"/>
              <a:gd name="connsiteY104" fmla="*/ 3233179 h 6912725"/>
              <a:gd name="connsiteX105" fmla="*/ 460329 w 6408310"/>
              <a:gd name="connsiteY105" fmla="*/ 3041244 h 6912725"/>
              <a:gd name="connsiteX106" fmla="*/ 407197 w 6408310"/>
              <a:gd name="connsiteY106" fmla="*/ 2812292 h 6912725"/>
              <a:gd name="connsiteX107" fmla="*/ 386122 w 6408310"/>
              <a:gd name="connsiteY107" fmla="*/ 2757841 h 6912725"/>
              <a:gd name="connsiteX108" fmla="*/ 363684 w 6408310"/>
              <a:gd name="connsiteY108" fmla="*/ 2714608 h 6912725"/>
              <a:gd name="connsiteX109" fmla="*/ 330746 w 6408310"/>
              <a:gd name="connsiteY109" fmla="*/ 2625146 h 6912725"/>
              <a:gd name="connsiteX110" fmla="*/ 299927 w 6408310"/>
              <a:gd name="connsiteY110" fmla="*/ 2566177 h 6912725"/>
              <a:gd name="connsiteX111" fmla="*/ 288272 w 6408310"/>
              <a:gd name="connsiteY111" fmla="*/ 2439923 h 6912725"/>
              <a:gd name="connsiteX112" fmla="*/ 233611 w 6408310"/>
              <a:gd name="connsiteY112" fmla="*/ 2326248 h 6912725"/>
              <a:gd name="connsiteX113" fmla="*/ 115057 w 6408310"/>
              <a:gd name="connsiteY113" fmla="*/ 2127916 h 69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408310" h="6912725">
                <a:moveTo>
                  <a:pt x="0" y="108934"/>
                </a:moveTo>
                <a:lnTo>
                  <a:pt x="1911522" y="0"/>
                </a:lnTo>
                <a:lnTo>
                  <a:pt x="1916026" y="4704"/>
                </a:lnTo>
                <a:cubicBezTo>
                  <a:pt x="1916562" y="7914"/>
                  <a:pt x="1915147" y="12061"/>
                  <a:pt x="1911112" y="17418"/>
                </a:cubicBezTo>
                <a:cubicBezTo>
                  <a:pt x="1943271" y="27853"/>
                  <a:pt x="1947645" y="36373"/>
                  <a:pt x="1972871" y="72530"/>
                </a:cubicBezTo>
                <a:cubicBezTo>
                  <a:pt x="1980767" y="117667"/>
                  <a:pt x="2061296" y="115435"/>
                  <a:pt x="2069180" y="173199"/>
                </a:cubicBezTo>
                <a:cubicBezTo>
                  <a:pt x="2075196" y="191586"/>
                  <a:pt x="2112853" y="231006"/>
                  <a:pt x="2131569" y="227805"/>
                </a:cubicBezTo>
                <a:cubicBezTo>
                  <a:pt x="2141808" y="233828"/>
                  <a:pt x="2146631" y="247405"/>
                  <a:pt x="2162747" y="239714"/>
                </a:cubicBezTo>
                <a:cubicBezTo>
                  <a:pt x="2183739" y="232191"/>
                  <a:pt x="2206491" y="310465"/>
                  <a:pt x="2220499" y="289903"/>
                </a:cubicBezTo>
                <a:cubicBezTo>
                  <a:pt x="2257038" y="315132"/>
                  <a:pt x="2344409" y="362107"/>
                  <a:pt x="2381978" y="391093"/>
                </a:cubicBezTo>
                <a:cubicBezTo>
                  <a:pt x="2419547" y="420079"/>
                  <a:pt x="2445794" y="442621"/>
                  <a:pt x="2445910" y="463815"/>
                </a:cubicBezTo>
                <a:cubicBezTo>
                  <a:pt x="2462109" y="546053"/>
                  <a:pt x="2496860" y="553382"/>
                  <a:pt x="2531236" y="600817"/>
                </a:cubicBezTo>
                <a:cubicBezTo>
                  <a:pt x="2573647" y="650501"/>
                  <a:pt x="2589314" y="613369"/>
                  <a:pt x="2617149" y="703748"/>
                </a:cubicBezTo>
                <a:cubicBezTo>
                  <a:pt x="2635983" y="695546"/>
                  <a:pt x="2643943" y="702017"/>
                  <a:pt x="2650333" y="720900"/>
                </a:cubicBezTo>
                <a:cubicBezTo>
                  <a:pt x="2671881" y="743975"/>
                  <a:pt x="2701744" y="706344"/>
                  <a:pt x="2705541" y="750090"/>
                </a:cubicBezTo>
                <a:cubicBezTo>
                  <a:pt x="2730861" y="760850"/>
                  <a:pt x="2742856" y="778498"/>
                  <a:pt x="2757210" y="789489"/>
                </a:cubicBezTo>
                <a:cubicBezTo>
                  <a:pt x="2776836" y="801882"/>
                  <a:pt x="2774652" y="796949"/>
                  <a:pt x="2791660" y="816041"/>
                </a:cubicBezTo>
                <a:cubicBezTo>
                  <a:pt x="2815343" y="835699"/>
                  <a:pt x="2784183" y="871086"/>
                  <a:pt x="2840975" y="842225"/>
                </a:cubicBezTo>
                <a:cubicBezTo>
                  <a:pt x="2854681" y="875427"/>
                  <a:pt x="2877032" y="859395"/>
                  <a:pt x="2917970" y="879392"/>
                </a:cubicBezTo>
                <a:cubicBezTo>
                  <a:pt x="2921487" y="903353"/>
                  <a:pt x="2937122" y="907916"/>
                  <a:pt x="2957236" y="906835"/>
                </a:cubicBezTo>
                <a:lnTo>
                  <a:pt x="3117215" y="1073714"/>
                </a:lnTo>
                <a:cubicBezTo>
                  <a:pt x="3153906" y="1089285"/>
                  <a:pt x="3232612" y="1124062"/>
                  <a:pt x="3250958" y="1130397"/>
                </a:cubicBezTo>
                <a:cubicBezTo>
                  <a:pt x="3409574" y="1172733"/>
                  <a:pt x="3456045" y="1237431"/>
                  <a:pt x="3496717" y="1260412"/>
                </a:cubicBezTo>
                <a:lnTo>
                  <a:pt x="3494992" y="1268283"/>
                </a:lnTo>
                <a:cubicBezTo>
                  <a:pt x="3495362" y="1274688"/>
                  <a:pt x="3498760" y="1281160"/>
                  <a:pt x="3508993" y="1287737"/>
                </a:cubicBezTo>
                <a:lnTo>
                  <a:pt x="3512115" y="1288544"/>
                </a:lnTo>
                <a:lnTo>
                  <a:pt x="3548697" y="1363739"/>
                </a:lnTo>
                <a:cubicBezTo>
                  <a:pt x="3572773" y="1395571"/>
                  <a:pt x="3623148" y="1421050"/>
                  <a:pt x="3656567" y="1479533"/>
                </a:cubicBezTo>
                <a:lnTo>
                  <a:pt x="3661987" y="1491779"/>
                </a:lnTo>
                <a:lnTo>
                  <a:pt x="3667389" y="1495409"/>
                </a:lnTo>
                <a:lnTo>
                  <a:pt x="3800461" y="1696689"/>
                </a:lnTo>
                <a:cubicBezTo>
                  <a:pt x="3835546" y="1747791"/>
                  <a:pt x="3913146" y="1811386"/>
                  <a:pt x="3933737" y="1853325"/>
                </a:cubicBezTo>
                <a:lnTo>
                  <a:pt x="3946446" y="1903446"/>
                </a:lnTo>
                <a:lnTo>
                  <a:pt x="3960581" y="1913244"/>
                </a:lnTo>
                <a:cubicBezTo>
                  <a:pt x="3979608" y="1926434"/>
                  <a:pt x="3998210" y="1940240"/>
                  <a:pt x="4015111" y="1956512"/>
                </a:cubicBezTo>
                <a:cubicBezTo>
                  <a:pt x="4083226" y="1956238"/>
                  <a:pt x="4031943" y="1969929"/>
                  <a:pt x="4070740" y="1999693"/>
                </a:cubicBezTo>
                <a:cubicBezTo>
                  <a:pt x="4027554" y="2022282"/>
                  <a:pt x="4128681" y="2025600"/>
                  <a:pt x="4091495" y="2064313"/>
                </a:cubicBezTo>
                <a:cubicBezTo>
                  <a:pt x="4099733" y="2068504"/>
                  <a:pt x="4108887" y="2071343"/>
                  <a:pt x="4118353" y="2073901"/>
                </a:cubicBezTo>
                <a:lnTo>
                  <a:pt x="4123293" y="2075261"/>
                </a:lnTo>
                <a:lnTo>
                  <a:pt x="4166582" y="2120685"/>
                </a:lnTo>
                <a:lnTo>
                  <a:pt x="4213721" y="2168493"/>
                </a:lnTo>
                <a:lnTo>
                  <a:pt x="4250795" y="2261746"/>
                </a:lnTo>
                <a:lnTo>
                  <a:pt x="4295408" y="2340515"/>
                </a:lnTo>
                <a:cubicBezTo>
                  <a:pt x="4303294" y="2350172"/>
                  <a:pt x="4311232" y="2360551"/>
                  <a:pt x="4318976" y="2371504"/>
                </a:cubicBezTo>
                <a:lnTo>
                  <a:pt x="4323314" y="2378166"/>
                </a:lnTo>
                <a:cubicBezTo>
                  <a:pt x="4323288" y="2378269"/>
                  <a:pt x="4323261" y="2378372"/>
                  <a:pt x="4323235" y="2378475"/>
                </a:cubicBezTo>
                <a:cubicBezTo>
                  <a:pt x="4323820" y="2380303"/>
                  <a:pt x="4325112" y="2382633"/>
                  <a:pt x="4327479" y="2385858"/>
                </a:cubicBezTo>
                <a:lnTo>
                  <a:pt x="4331226" y="2390318"/>
                </a:lnTo>
                <a:lnTo>
                  <a:pt x="4339643" y="2403246"/>
                </a:lnTo>
                <a:lnTo>
                  <a:pt x="4341435" y="2408870"/>
                </a:lnTo>
                <a:lnTo>
                  <a:pt x="4340548" y="2412798"/>
                </a:lnTo>
                <a:lnTo>
                  <a:pt x="4351634" y="2443869"/>
                </a:lnTo>
                <a:cubicBezTo>
                  <a:pt x="4370557" y="2458176"/>
                  <a:pt x="4365119" y="2472379"/>
                  <a:pt x="4380688" y="2504819"/>
                </a:cubicBezTo>
                <a:cubicBezTo>
                  <a:pt x="4393528" y="2510493"/>
                  <a:pt x="4397884" y="2522485"/>
                  <a:pt x="4399892" y="2537002"/>
                </a:cubicBezTo>
                <a:cubicBezTo>
                  <a:pt x="4420218" y="2562143"/>
                  <a:pt x="4430910" y="2594831"/>
                  <a:pt x="4449690" y="2628144"/>
                </a:cubicBezTo>
                <a:cubicBezTo>
                  <a:pt x="4468446" y="2678770"/>
                  <a:pt x="4488860" y="2772681"/>
                  <a:pt x="4512427" y="2840755"/>
                </a:cubicBezTo>
                <a:lnTo>
                  <a:pt x="4591091" y="3036586"/>
                </a:lnTo>
                <a:cubicBezTo>
                  <a:pt x="4639934" y="3158078"/>
                  <a:pt x="4730818" y="3310586"/>
                  <a:pt x="4757297" y="3388741"/>
                </a:cubicBezTo>
                <a:cubicBezTo>
                  <a:pt x="4756620" y="3412898"/>
                  <a:pt x="4755942" y="3437054"/>
                  <a:pt x="4755264" y="3461211"/>
                </a:cubicBezTo>
                <a:cubicBezTo>
                  <a:pt x="4763881" y="3469559"/>
                  <a:pt x="4774382" y="3498341"/>
                  <a:pt x="4776842" y="3503606"/>
                </a:cubicBezTo>
                <a:cubicBezTo>
                  <a:pt x="4776789" y="3503947"/>
                  <a:pt x="4816006" y="3543555"/>
                  <a:pt x="4815953" y="3543897"/>
                </a:cubicBezTo>
                <a:lnTo>
                  <a:pt x="4826382" y="3589602"/>
                </a:lnTo>
                <a:cubicBezTo>
                  <a:pt x="4854724" y="3618181"/>
                  <a:pt x="4872282" y="3672884"/>
                  <a:pt x="4900664" y="3697326"/>
                </a:cubicBezTo>
                <a:cubicBezTo>
                  <a:pt x="4872593" y="3751610"/>
                  <a:pt x="4889332" y="3712092"/>
                  <a:pt x="4944717" y="3795461"/>
                </a:cubicBezTo>
                <a:cubicBezTo>
                  <a:pt x="4981269" y="3830092"/>
                  <a:pt x="4951776" y="3836266"/>
                  <a:pt x="4981260" y="3887734"/>
                </a:cubicBezTo>
                <a:cubicBezTo>
                  <a:pt x="4992187" y="3900180"/>
                  <a:pt x="5000945" y="3922491"/>
                  <a:pt x="5000423" y="3933089"/>
                </a:cubicBezTo>
                <a:lnTo>
                  <a:pt x="5033013" y="3937041"/>
                </a:lnTo>
                <a:lnTo>
                  <a:pt x="5081597" y="4013154"/>
                </a:lnTo>
                <a:lnTo>
                  <a:pt x="5088052" y="4027525"/>
                </a:lnTo>
                <a:lnTo>
                  <a:pt x="5189054" y="4098668"/>
                </a:lnTo>
                <a:lnTo>
                  <a:pt x="5228545" y="4146658"/>
                </a:lnTo>
                <a:lnTo>
                  <a:pt x="5268336" y="4194504"/>
                </a:lnTo>
                <a:cubicBezTo>
                  <a:pt x="5282676" y="4201217"/>
                  <a:pt x="5302948" y="4267012"/>
                  <a:pt x="5317950" y="4267325"/>
                </a:cubicBezTo>
                <a:cubicBezTo>
                  <a:pt x="5371561" y="4431932"/>
                  <a:pt x="5512417" y="4438996"/>
                  <a:pt x="5598270" y="4563876"/>
                </a:cubicBezTo>
                <a:cubicBezTo>
                  <a:pt x="5684123" y="4688756"/>
                  <a:pt x="5658748" y="4766617"/>
                  <a:pt x="5833068" y="5016605"/>
                </a:cubicBezTo>
                <a:cubicBezTo>
                  <a:pt x="5917959" y="5167124"/>
                  <a:pt x="6007541" y="5258633"/>
                  <a:pt x="6045916" y="5405287"/>
                </a:cubicBezTo>
                <a:cubicBezTo>
                  <a:pt x="6053001" y="5431110"/>
                  <a:pt x="6137180" y="5517469"/>
                  <a:pt x="6117737" y="5538137"/>
                </a:cubicBezTo>
                <a:cubicBezTo>
                  <a:pt x="6096856" y="5567956"/>
                  <a:pt x="6185855" y="5633330"/>
                  <a:pt x="6144230" y="5635151"/>
                </a:cubicBezTo>
                <a:cubicBezTo>
                  <a:pt x="6206267" y="5682015"/>
                  <a:pt x="6167034" y="5753331"/>
                  <a:pt x="6176742" y="5809044"/>
                </a:cubicBezTo>
                <a:cubicBezTo>
                  <a:pt x="6181644" y="5871497"/>
                  <a:pt x="6197878" y="5926431"/>
                  <a:pt x="6245199" y="6038018"/>
                </a:cubicBezTo>
                <a:cubicBezTo>
                  <a:pt x="6276717" y="6104340"/>
                  <a:pt x="6288745" y="6124315"/>
                  <a:pt x="6303931" y="6175618"/>
                </a:cubicBezTo>
                <a:cubicBezTo>
                  <a:pt x="6319117" y="6226921"/>
                  <a:pt x="6298592" y="6320971"/>
                  <a:pt x="6336313" y="6345837"/>
                </a:cubicBezTo>
                <a:cubicBezTo>
                  <a:pt x="6368454" y="6400251"/>
                  <a:pt x="6388884" y="6464262"/>
                  <a:pt x="6401195" y="6542084"/>
                </a:cubicBezTo>
                <a:lnTo>
                  <a:pt x="6408310" y="6612865"/>
                </a:lnTo>
                <a:lnTo>
                  <a:pt x="1146484" y="6912725"/>
                </a:lnTo>
                <a:lnTo>
                  <a:pt x="1108438" y="6825083"/>
                </a:lnTo>
                <a:cubicBezTo>
                  <a:pt x="1057133" y="6684904"/>
                  <a:pt x="1090669" y="6637010"/>
                  <a:pt x="997867" y="6378703"/>
                </a:cubicBezTo>
                <a:cubicBezTo>
                  <a:pt x="956253" y="6228487"/>
                  <a:pt x="874761" y="6010797"/>
                  <a:pt x="858750" y="5923784"/>
                </a:cubicBezTo>
                <a:cubicBezTo>
                  <a:pt x="856924" y="5899993"/>
                  <a:pt x="844018" y="5873122"/>
                  <a:pt x="860408" y="5860728"/>
                </a:cubicBezTo>
                <a:cubicBezTo>
                  <a:pt x="878957" y="5840950"/>
                  <a:pt x="823834" y="5761906"/>
                  <a:pt x="853644" y="5771381"/>
                </a:cubicBezTo>
                <a:cubicBezTo>
                  <a:pt x="815383" y="5715186"/>
                  <a:pt x="852133" y="5665047"/>
                  <a:pt x="852164" y="5615193"/>
                </a:cubicBezTo>
                <a:cubicBezTo>
                  <a:pt x="817076" y="5571334"/>
                  <a:pt x="851740" y="5509975"/>
                  <a:pt x="831986" y="5402745"/>
                </a:cubicBezTo>
                <a:cubicBezTo>
                  <a:pt x="792037" y="5354630"/>
                  <a:pt x="819063" y="5330513"/>
                  <a:pt x="759590" y="5239800"/>
                </a:cubicBezTo>
                <a:cubicBezTo>
                  <a:pt x="762665" y="5236543"/>
                  <a:pt x="765245" y="5232371"/>
                  <a:pt x="767251" y="5227414"/>
                </a:cubicBezTo>
                <a:cubicBezTo>
                  <a:pt x="778914" y="5198604"/>
                  <a:pt x="769142" y="5150045"/>
                  <a:pt x="745427" y="5118958"/>
                </a:cubicBezTo>
                <a:cubicBezTo>
                  <a:pt x="660991" y="4975263"/>
                  <a:pt x="672599" y="4907855"/>
                  <a:pt x="635950" y="4788294"/>
                </a:cubicBezTo>
                <a:cubicBezTo>
                  <a:pt x="600650" y="4653678"/>
                  <a:pt x="646752" y="4690694"/>
                  <a:pt x="558787" y="4518070"/>
                </a:cubicBezTo>
                <a:cubicBezTo>
                  <a:pt x="577057" y="4502442"/>
                  <a:pt x="573633" y="4481342"/>
                  <a:pt x="555530" y="4444433"/>
                </a:cubicBezTo>
                <a:cubicBezTo>
                  <a:pt x="540027" y="4379200"/>
                  <a:pt x="596616" y="4390343"/>
                  <a:pt x="549378" y="4320965"/>
                </a:cubicBezTo>
                <a:cubicBezTo>
                  <a:pt x="581692" y="4336040"/>
                  <a:pt x="535024" y="4198883"/>
                  <a:pt x="572361" y="4232369"/>
                </a:cubicBezTo>
                <a:cubicBezTo>
                  <a:pt x="590648" y="4193014"/>
                  <a:pt x="541489" y="4167113"/>
                  <a:pt x="556288" y="4127673"/>
                </a:cubicBezTo>
                <a:lnTo>
                  <a:pt x="506660" y="3821119"/>
                </a:lnTo>
                <a:cubicBezTo>
                  <a:pt x="481478" y="3781010"/>
                  <a:pt x="483894" y="3751446"/>
                  <a:pt x="494791" y="3723556"/>
                </a:cubicBezTo>
                <a:cubicBezTo>
                  <a:pt x="472516" y="3634460"/>
                  <a:pt x="499836" y="3607209"/>
                  <a:pt x="490230" y="3508893"/>
                </a:cubicBezTo>
                <a:cubicBezTo>
                  <a:pt x="525541" y="3397546"/>
                  <a:pt x="482951" y="3307116"/>
                  <a:pt x="484223" y="3233179"/>
                </a:cubicBezTo>
                <a:cubicBezTo>
                  <a:pt x="465844" y="3133672"/>
                  <a:pt x="460855" y="3219289"/>
                  <a:pt x="460329" y="3041244"/>
                </a:cubicBezTo>
                <a:lnTo>
                  <a:pt x="407197" y="2812292"/>
                </a:lnTo>
                <a:cubicBezTo>
                  <a:pt x="391019" y="2768219"/>
                  <a:pt x="344571" y="2745090"/>
                  <a:pt x="386122" y="2757841"/>
                </a:cubicBezTo>
                <a:cubicBezTo>
                  <a:pt x="381879" y="2743275"/>
                  <a:pt x="360306" y="2721346"/>
                  <a:pt x="363684" y="2714608"/>
                </a:cubicBezTo>
                <a:lnTo>
                  <a:pt x="330746" y="2625146"/>
                </a:lnTo>
                <a:lnTo>
                  <a:pt x="299927" y="2566177"/>
                </a:lnTo>
                <a:cubicBezTo>
                  <a:pt x="300505" y="2524092"/>
                  <a:pt x="287694" y="2482008"/>
                  <a:pt x="288272" y="2439923"/>
                </a:cubicBezTo>
                <a:cubicBezTo>
                  <a:pt x="243273" y="2349673"/>
                  <a:pt x="278610" y="2382839"/>
                  <a:pt x="233611" y="2326248"/>
                </a:cubicBezTo>
                <a:lnTo>
                  <a:pt x="115057" y="212791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620346-026C-4BDD-AF97-3FD1DB28D3DC}"/>
              </a:ext>
            </a:extLst>
          </p:cNvPr>
          <p:cNvSpPr>
            <a:spLocks noGrp="1"/>
          </p:cNvSpPr>
          <p:nvPr>
            <p:ph type="title"/>
          </p:nvPr>
        </p:nvSpPr>
        <p:spPr>
          <a:xfrm>
            <a:off x="1137684" y="3641651"/>
            <a:ext cx="4324653" cy="2612726"/>
          </a:xfrm>
        </p:spPr>
        <p:txBody>
          <a:bodyPr anchor="b">
            <a:normAutofit/>
          </a:bodyPr>
          <a:lstStyle/>
          <a:p>
            <a:r>
              <a:rPr lang="en-US" dirty="0">
                <a:ea typeface="Batang"/>
              </a:rPr>
              <a:t>Current picture of nurses in NHS</a:t>
            </a:r>
            <a:endParaRPr lang="en-US" dirty="0"/>
          </a:p>
        </p:txBody>
      </p:sp>
      <p:sp>
        <p:nvSpPr>
          <p:cNvPr id="3" name="Content Placeholder 2">
            <a:extLst>
              <a:ext uri="{FF2B5EF4-FFF2-40B4-BE49-F238E27FC236}">
                <a16:creationId xmlns:a16="http://schemas.microsoft.com/office/drawing/2014/main" id="{A0FEAE35-6D66-4B52-9C03-3F4668582CFA}"/>
              </a:ext>
            </a:extLst>
          </p:cNvPr>
          <p:cNvSpPr>
            <a:spLocks noGrp="1"/>
          </p:cNvSpPr>
          <p:nvPr>
            <p:ph idx="1"/>
          </p:nvPr>
        </p:nvSpPr>
        <p:spPr>
          <a:xfrm>
            <a:off x="6096000" y="609600"/>
            <a:ext cx="4835857" cy="5791200"/>
          </a:xfrm>
        </p:spPr>
        <p:txBody>
          <a:bodyPr vert="horz" lIns="91440" tIns="45720" rIns="91440" bIns="45720" rtlCol="0" anchor="t">
            <a:normAutofit/>
          </a:bodyPr>
          <a:lstStyle/>
          <a:p>
            <a:endParaRPr lang="en-US" dirty="0">
              <a:ea typeface="Batang"/>
            </a:endParaRPr>
          </a:p>
          <a:p>
            <a:r>
              <a:rPr lang="en-US" dirty="0">
                <a:ea typeface="Batang"/>
              </a:rPr>
              <a:t>Before the pandemic there was a shortage of around 50,000 nurses in the UK</a:t>
            </a:r>
            <a:endParaRPr lang="en-US">
              <a:ea typeface="Batang"/>
            </a:endParaRPr>
          </a:p>
          <a:p>
            <a:r>
              <a:rPr lang="en-US" dirty="0">
                <a:ea typeface="+mn-lt"/>
                <a:cs typeface="+mn-lt"/>
              </a:rPr>
              <a:t>Across all staff groups, the NHS had 83,591 FTE vacancies in June 2020. </a:t>
            </a:r>
          </a:p>
          <a:p>
            <a:r>
              <a:rPr lang="en-US" dirty="0">
                <a:ea typeface="+mn-lt"/>
                <a:cs typeface="+mn-lt"/>
              </a:rPr>
              <a:t>Nursing vacancies account for 45% of this number</a:t>
            </a:r>
          </a:p>
          <a:p>
            <a:r>
              <a:rPr lang="en-US" dirty="0">
                <a:ea typeface="+mn-lt"/>
                <a:cs typeface="+mn-lt"/>
              </a:rPr>
              <a:t>A quarter of all nursing vacancies are in mental health.</a:t>
            </a:r>
          </a:p>
          <a:p>
            <a:r>
              <a:rPr lang="en-US" dirty="0">
                <a:ea typeface="+mn-lt"/>
                <a:cs typeface="+mn-lt"/>
              </a:rPr>
              <a:t>Government commitment to 50,000 more nurses</a:t>
            </a:r>
          </a:p>
          <a:p>
            <a:r>
              <a:rPr lang="en-US" dirty="0">
                <a:ea typeface="+mn-lt"/>
                <a:cs typeface="+mn-lt"/>
              </a:rPr>
              <a:t>1 in 5 vacant posts on some wards</a:t>
            </a:r>
          </a:p>
          <a:p>
            <a:endParaRPr lang="en-US" dirty="0"/>
          </a:p>
        </p:txBody>
      </p:sp>
      <p:sp>
        <p:nvSpPr>
          <p:cNvPr id="4" name="TextBox 3">
            <a:extLst>
              <a:ext uri="{FF2B5EF4-FFF2-40B4-BE49-F238E27FC236}">
                <a16:creationId xmlns:a16="http://schemas.microsoft.com/office/drawing/2014/main" id="{CDC66DAA-C9B4-BD3A-AFF3-CA50B99028D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59153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FB13A3F-050C-16DB-CD0F-2D783858DECC}"/>
              </a:ext>
            </a:extLst>
          </p:cNvPr>
          <p:cNvSpPr>
            <a:spLocks noGrp="1"/>
          </p:cNvSpPr>
          <p:nvPr>
            <p:ph type="title"/>
          </p:nvPr>
        </p:nvSpPr>
        <p:spPr>
          <a:xfrm>
            <a:off x="1188340" y="1105232"/>
            <a:ext cx="3013545" cy="4277802"/>
          </a:xfrm>
        </p:spPr>
        <p:txBody>
          <a:bodyPr anchor="ctr">
            <a:normAutofit/>
          </a:bodyPr>
          <a:lstStyle/>
          <a:p>
            <a:r>
              <a:rPr lang="en-US" dirty="0">
                <a:ea typeface="Meiryo"/>
              </a:rPr>
              <a:t>Richards review into Diagnostics 2020</a:t>
            </a:r>
          </a:p>
        </p:txBody>
      </p:sp>
      <p:grpSp>
        <p:nvGrpSpPr>
          <p:cNvPr id="21" name="Group 2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22" name="Freeform: Shape 2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3ABFB121-513A-D76F-6E8C-D8B49834E01D}"/>
              </a:ext>
            </a:extLst>
          </p:cNvPr>
          <p:cNvSpPr>
            <a:spLocks noGrp="1"/>
          </p:cNvSpPr>
          <p:nvPr>
            <p:ph idx="1"/>
          </p:nvPr>
        </p:nvSpPr>
        <p:spPr>
          <a:xfrm>
            <a:off x="6096000" y="1105232"/>
            <a:ext cx="5176298" cy="4277802"/>
          </a:xfrm>
        </p:spPr>
        <p:txBody>
          <a:bodyPr vert="horz" lIns="109728" tIns="109728" rIns="109728" bIns="91440" rtlCol="0" anchor="ctr">
            <a:normAutofit/>
          </a:bodyPr>
          <a:lstStyle/>
          <a:p>
            <a:pPr>
              <a:lnSpc>
                <a:spcPct val="130000"/>
              </a:lnSpc>
            </a:pPr>
            <a:r>
              <a:rPr lang="en-US" sz="1100">
                <a:ea typeface="Meiryo"/>
              </a:rPr>
              <a:t>Backlog is increasing in patients waiting for diagnostics</a:t>
            </a:r>
          </a:p>
          <a:p>
            <a:pPr>
              <a:lnSpc>
                <a:spcPct val="130000"/>
              </a:lnSpc>
            </a:pPr>
            <a:r>
              <a:rPr lang="en-US" sz="1100">
                <a:ea typeface="Meiryo"/>
              </a:rPr>
              <a:t>New service delivery models and increasing use of private companies</a:t>
            </a:r>
          </a:p>
          <a:p>
            <a:pPr>
              <a:lnSpc>
                <a:spcPct val="130000"/>
              </a:lnSpc>
            </a:pPr>
            <a:r>
              <a:rPr lang="en-US" sz="1100">
                <a:ea typeface="+mn-lt"/>
                <a:cs typeface="+mn-lt"/>
              </a:rPr>
              <a:t>There should be an increase in advanced practitioner radiographer roles, including for reporting of plain X-rays (to a minimum of 50%); and expansion of assistant practitioner roles to take on work currently undertaken by radiographers.</a:t>
            </a:r>
            <a:endParaRPr lang="en-US" sz="1100"/>
          </a:p>
          <a:p>
            <a:pPr>
              <a:lnSpc>
                <a:spcPct val="130000"/>
              </a:lnSpc>
            </a:pPr>
            <a:r>
              <a:rPr lang="en-US" sz="1100">
                <a:ea typeface="+mn-lt"/>
                <a:cs typeface="+mn-lt"/>
              </a:rPr>
              <a:t>Particular emphasis should be given to driving skill-mix initiatives across the whole country. This will require concerted action at team, NHS trust and network levels.</a:t>
            </a:r>
            <a:endParaRPr lang="en-US" sz="1100">
              <a:ea typeface="Meiryo"/>
            </a:endParaRPr>
          </a:p>
          <a:p>
            <a:pPr>
              <a:lnSpc>
                <a:spcPct val="130000"/>
              </a:lnSpc>
            </a:pPr>
            <a:r>
              <a:rPr lang="en-US" sz="1100">
                <a:ea typeface="+mn-lt"/>
                <a:cs typeface="+mn-lt"/>
              </a:rPr>
              <a:t>There should be a major expansion in the imaging workforce – an additional 2,000 radiologists and 4,000 radiographers (including advanced practitioner radiographers, who undertake reporting) as well as other support staff and key ‘navigator’ roles. A</a:t>
            </a:r>
          </a:p>
          <a:p>
            <a:pPr>
              <a:lnSpc>
                <a:spcPct val="130000"/>
              </a:lnSpc>
            </a:pPr>
            <a:endParaRPr lang="en-US" sz="1100">
              <a:ea typeface="Meiryo"/>
            </a:endParaRPr>
          </a:p>
        </p:txBody>
      </p:sp>
    </p:spTree>
    <p:extLst>
      <p:ext uri="{BB962C8B-B14F-4D97-AF65-F5344CB8AC3E}">
        <p14:creationId xmlns:p14="http://schemas.microsoft.com/office/powerpoint/2010/main" val="180459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8304E7-27B9-4B32-B734-39819455A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6D278F6-3BB7-495D-ACAC-035E55A3F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3150" cy="6858000"/>
          </a:xfrm>
          <a:custGeom>
            <a:avLst/>
            <a:gdLst>
              <a:gd name="connsiteX0" fmla="*/ 0 w 5773150"/>
              <a:gd name="connsiteY0" fmla="*/ 0 h 6858000"/>
              <a:gd name="connsiteX1" fmla="*/ 5743678 w 5773150"/>
              <a:gd name="connsiteY1" fmla="*/ 0 h 6858000"/>
              <a:gd name="connsiteX2" fmla="*/ 5751391 w 5773150"/>
              <a:gd name="connsiteY2" fmla="*/ 30573 h 6858000"/>
              <a:gd name="connsiteX3" fmla="*/ 5766902 w 5773150"/>
              <a:gd name="connsiteY3" fmla="*/ 64019 h 6858000"/>
              <a:gd name="connsiteX4" fmla="*/ 5766384 w 5773150"/>
              <a:gd name="connsiteY4" fmla="*/ 102070 h 6858000"/>
              <a:gd name="connsiteX5" fmla="*/ 5761277 w 5773150"/>
              <a:gd name="connsiteY5" fmla="*/ 107443 h 6858000"/>
              <a:gd name="connsiteX6" fmla="*/ 5752316 w 5773150"/>
              <a:gd name="connsiteY6" fmla="*/ 295258 h 6858000"/>
              <a:gd name="connsiteX7" fmla="*/ 5746314 w 5773150"/>
              <a:gd name="connsiteY7" fmla="*/ 327740 h 6858000"/>
              <a:gd name="connsiteX8" fmla="*/ 5738881 w 5773150"/>
              <a:gd name="connsiteY8" fmla="*/ 351315 h 6858000"/>
              <a:gd name="connsiteX9" fmla="*/ 5736461 w 5773150"/>
              <a:gd name="connsiteY9" fmla="*/ 411657 h 6858000"/>
              <a:gd name="connsiteX10" fmla="*/ 5739349 w 5773150"/>
              <a:gd name="connsiteY10" fmla="*/ 511819 h 6858000"/>
              <a:gd name="connsiteX11" fmla="*/ 5738426 w 5773150"/>
              <a:gd name="connsiteY11" fmla="*/ 533052 h 6858000"/>
              <a:gd name="connsiteX12" fmla="*/ 5731528 w 5773150"/>
              <a:gd name="connsiteY12" fmla="*/ 550926 h 6858000"/>
              <a:gd name="connsiteX13" fmla="*/ 5724607 w 5773150"/>
              <a:gd name="connsiteY13" fmla="*/ 554743 h 6858000"/>
              <a:gd name="connsiteX14" fmla="*/ 5723119 w 5773150"/>
              <a:gd name="connsiteY14" fmla="*/ 566363 h 6858000"/>
              <a:gd name="connsiteX15" fmla="*/ 5721446 w 5773150"/>
              <a:gd name="connsiteY15" fmla="*/ 569374 h 6858000"/>
              <a:gd name="connsiteX16" fmla="*/ 5727098 w 5773150"/>
              <a:gd name="connsiteY16" fmla="*/ 625703 h 6858000"/>
              <a:gd name="connsiteX17" fmla="*/ 5718199 w 5773150"/>
              <a:gd name="connsiteY17" fmla="*/ 672062 h 6858000"/>
              <a:gd name="connsiteX18" fmla="*/ 5721559 w 5773150"/>
              <a:gd name="connsiteY18" fmla="*/ 799708 h 6858000"/>
              <a:gd name="connsiteX19" fmla="*/ 5706600 w 5773150"/>
              <a:gd name="connsiteY19" fmla="*/ 996786 h 6858000"/>
              <a:gd name="connsiteX20" fmla="*/ 5698779 w 5773150"/>
              <a:gd name="connsiteY20" fmla="*/ 1123394 h 6858000"/>
              <a:gd name="connsiteX21" fmla="*/ 5731557 w 5773150"/>
              <a:gd name="connsiteY21" fmla="*/ 1202870 h 6858000"/>
              <a:gd name="connsiteX22" fmla="*/ 5736580 w 5773150"/>
              <a:gd name="connsiteY22" fmla="*/ 1215292 h 6858000"/>
              <a:gd name="connsiteX23" fmla="*/ 5735505 w 5773150"/>
              <a:gd name="connsiteY23" fmla="*/ 1217172 h 6858000"/>
              <a:gd name="connsiteX24" fmla="*/ 5736321 w 5773150"/>
              <a:gd name="connsiteY24" fmla="*/ 1232680 h 6858000"/>
              <a:gd name="connsiteX25" fmla="*/ 5739880 w 5773150"/>
              <a:gd name="connsiteY25" fmla="*/ 1235358 h 6858000"/>
              <a:gd name="connsiteX26" fmla="*/ 5741500 w 5773150"/>
              <a:gd name="connsiteY26" fmla="*/ 1245773 h 6858000"/>
              <a:gd name="connsiteX27" fmla="*/ 5747543 w 5773150"/>
              <a:gd name="connsiteY27" fmla="*/ 1265687 h 6858000"/>
              <a:gd name="connsiteX28" fmla="*/ 5746000 w 5773150"/>
              <a:gd name="connsiteY28" fmla="*/ 1269978 h 6858000"/>
              <a:gd name="connsiteX29" fmla="*/ 5713210 w 5773150"/>
              <a:gd name="connsiteY29" fmla="*/ 1375228 h 6858000"/>
              <a:gd name="connsiteX30" fmla="*/ 5718231 w 5773150"/>
              <a:gd name="connsiteY30" fmla="*/ 1407489 h 6858000"/>
              <a:gd name="connsiteX31" fmla="*/ 5718549 w 5773150"/>
              <a:gd name="connsiteY31" fmla="*/ 1414144 h 6858000"/>
              <a:gd name="connsiteX32" fmla="*/ 5718270 w 5773150"/>
              <a:gd name="connsiteY32" fmla="*/ 1414342 h 6858000"/>
              <a:gd name="connsiteX33" fmla="*/ 5718039 w 5773150"/>
              <a:gd name="connsiteY33" fmla="*/ 1421494 h 6858000"/>
              <a:gd name="connsiteX34" fmla="*/ 5719130 w 5773150"/>
              <a:gd name="connsiteY34" fmla="*/ 1426276 h 6858000"/>
              <a:gd name="connsiteX35" fmla="*/ 5719749 w 5773150"/>
              <a:gd name="connsiteY35" fmla="*/ 1439183 h 6858000"/>
              <a:gd name="connsiteX36" fmla="*/ 5718068 w 5773150"/>
              <a:gd name="connsiteY36" fmla="*/ 1444070 h 6858000"/>
              <a:gd name="connsiteX37" fmla="*/ 5683760 w 5773150"/>
              <a:gd name="connsiteY37" fmla="*/ 1484872 h 6858000"/>
              <a:gd name="connsiteX38" fmla="*/ 5655213 w 5773150"/>
              <a:gd name="connsiteY38" fmla="*/ 1570335 h 6858000"/>
              <a:gd name="connsiteX39" fmla="*/ 5630336 w 5773150"/>
              <a:gd name="connsiteY39" fmla="*/ 1655809 h 6858000"/>
              <a:gd name="connsiteX40" fmla="*/ 5622971 w 5773150"/>
              <a:gd name="connsiteY40" fmla="*/ 1687176 h 6858000"/>
              <a:gd name="connsiteX41" fmla="*/ 5602601 w 5773150"/>
              <a:gd name="connsiteY41" fmla="*/ 1741240 h 6858000"/>
              <a:gd name="connsiteX42" fmla="*/ 5588781 w 5773150"/>
              <a:gd name="connsiteY42" fmla="*/ 1764858 h 6858000"/>
              <a:gd name="connsiteX43" fmla="*/ 5588947 w 5773150"/>
              <a:gd name="connsiteY43" fmla="*/ 1766091 h 6858000"/>
              <a:gd name="connsiteX44" fmla="*/ 5585214 w 5773150"/>
              <a:gd name="connsiteY44" fmla="*/ 1767564 h 6858000"/>
              <a:gd name="connsiteX45" fmla="*/ 5582552 w 5773150"/>
              <a:gd name="connsiteY45" fmla="*/ 1771907 h 6858000"/>
              <a:gd name="connsiteX46" fmla="*/ 5580211 w 5773150"/>
              <a:gd name="connsiteY46" fmla="*/ 1785016 h 6858000"/>
              <a:gd name="connsiteX47" fmla="*/ 5580144 w 5773150"/>
              <a:gd name="connsiteY47" fmla="*/ 1790155 h 6858000"/>
              <a:gd name="connsiteX48" fmla="*/ 5578316 w 5773150"/>
              <a:gd name="connsiteY48" fmla="*/ 1797230 h 6858000"/>
              <a:gd name="connsiteX49" fmla="*/ 5578012 w 5773150"/>
              <a:gd name="connsiteY49" fmla="*/ 1797341 h 6858000"/>
              <a:gd name="connsiteX50" fmla="*/ 5576805 w 5773150"/>
              <a:gd name="connsiteY50" fmla="*/ 1804097 h 6858000"/>
              <a:gd name="connsiteX51" fmla="*/ 5574175 w 5773150"/>
              <a:gd name="connsiteY51" fmla="*/ 1837992 h 6858000"/>
              <a:gd name="connsiteX52" fmla="*/ 5538573 w 5773150"/>
              <a:gd name="connsiteY52" fmla="*/ 1874590 h 6858000"/>
              <a:gd name="connsiteX53" fmla="*/ 5529775 w 5773150"/>
              <a:gd name="connsiteY53" fmla="*/ 1891237 h 6858000"/>
              <a:gd name="connsiteX54" fmla="*/ 5523694 w 5773150"/>
              <a:gd name="connsiteY54" fmla="*/ 1899776 h 6858000"/>
              <a:gd name="connsiteX55" fmla="*/ 5522424 w 5773150"/>
              <a:gd name="connsiteY55" fmla="*/ 1900078 h 6858000"/>
              <a:gd name="connsiteX56" fmla="*/ 5520031 w 5773150"/>
              <a:gd name="connsiteY56" fmla="*/ 1932606 h 6858000"/>
              <a:gd name="connsiteX57" fmla="*/ 5517631 w 5773150"/>
              <a:gd name="connsiteY57" fmla="*/ 1936394 h 6858000"/>
              <a:gd name="connsiteX58" fmla="*/ 5518736 w 5773150"/>
              <a:gd name="connsiteY58" fmla="*/ 1958275 h 6858000"/>
              <a:gd name="connsiteX59" fmla="*/ 5520575 w 5773150"/>
              <a:gd name="connsiteY59" fmla="*/ 1973057 h 6858000"/>
              <a:gd name="connsiteX60" fmla="*/ 5494788 w 5773150"/>
              <a:gd name="connsiteY60" fmla="*/ 2160875 h 6858000"/>
              <a:gd name="connsiteX61" fmla="*/ 5495547 w 5773150"/>
              <a:gd name="connsiteY61" fmla="*/ 2270995 h 6858000"/>
              <a:gd name="connsiteX62" fmla="*/ 5473327 w 5773150"/>
              <a:gd name="connsiteY62" fmla="*/ 2341361 h 6858000"/>
              <a:gd name="connsiteX63" fmla="*/ 5444557 w 5773150"/>
              <a:gd name="connsiteY63" fmla="*/ 2359357 h 6858000"/>
              <a:gd name="connsiteX64" fmla="*/ 5410799 w 5773150"/>
              <a:gd name="connsiteY64" fmla="*/ 2539631 h 6858000"/>
              <a:gd name="connsiteX65" fmla="*/ 5392086 w 5773150"/>
              <a:gd name="connsiteY65" fmla="*/ 2583107 h 6858000"/>
              <a:gd name="connsiteX66" fmla="*/ 5396221 w 5773150"/>
              <a:gd name="connsiteY66" fmla="*/ 2626625 h 6858000"/>
              <a:gd name="connsiteX67" fmla="*/ 5384605 w 5773150"/>
              <a:gd name="connsiteY67" fmla="*/ 2641276 h 6858000"/>
              <a:gd name="connsiteX68" fmla="*/ 5382375 w 5773150"/>
              <a:gd name="connsiteY68" fmla="*/ 2643748 h 6858000"/>
              <a:gd name="connsiteX69" fmla="*/ 5378376 w 5773150"/>
              <a:gd name="connsiteY69" fmla="*/ 2654882 h 6858000"/>
              <a:gd name="connsiteX70" fmla="*/ 5371098 w 5773150"/>
              <a:gd name="connsiteY70" fmla="*/ 2656453 h 6858000"/>
              <a:gd name="connsiteX71" fmla="*/ 5360670 w 5773150"/>
              <a:gd name="connsiteY71" fmla="*/ 2672090 h 6858000"/>
              <a:gd name="connsiteX72" fmla="*/ 5355023 w 5773150"/>
              <a:gd name="connsiteY72" fmla="*/ 2693024 h 6858000"/>
              <a:gd name="connsiteX73" fmla="*/ 5334290 w 5773150"/>
              <a:gd name="connsiteY73" fmla="*/ 2767224 h 6858000"/>
              <a:gd name="connsiteX74" fmla="*/ 5334675 w 5773150"/>
              <a:gd name="connsiteY74" fmla="*/ 2780287 h 6858000"/>
              <a:gd name="connsiteX75" fmla="*/ 5318729 w 5773150"/>
              <a:gd name="connsiteY75" fmla="*/ 2818533 h 6858000"/>
              <a:gd name="connsiteX76" fmla="*/ 5308395 w 5773150"/>
              <a:gd name="connsiteY76" fmla="*/ 2853605 h 6858000"/>
              <a:gd name="connsiteX77" fmla="*/ 5305322 w 5773150"/>
              <a:gd name="connsiteY77" fmla="*/ 2877253 h 6858000"/>
              <a:gd name="connsiteX78" fmla="*/ 5301489 w 5773150"/>
              <a:gd name="connsiteY78" fmla="*/ 2882681 h 6858000"/>
              <a:gd name="connsiteX79" fmla="*/ 5294118 w 5773150"/>
              <a:gd name="connsiteY79" fmla="*/ 2905402 h 6858000"/>
              <a:gd name="connsiteX80" fmla="*/ 5294526 w 5773150"/>
              <a:gd name="connsiteY80" fmla="*/ 2918038 h 6858000"/>
              <a:gd name="connsiteX81" fmla="*/ 5283716 w 5773150"/>
              <a:gd name="connsiteY81" fmla="*/ 2927650 h 6858000"/>
              <a:gd name="connsiteX82" fmla="*/ 5277240 w 5773150"/>
              <a:gd name="connsiteY82" fmla="*/ 2929023 h 6858000"/>
              <a:gd name="connsiteX83" fmla="*/ 5275633 w 5773150"/>
              <a:gd name="connsiteY83" fmla="*/ 2946120 h 6858000"/>
              <a:gd name="connsiteX84" fmla="*/ 5266576 w 5773150"/>
              <a:gd name="connsiteY84" fmla="*/ 2958163 h 6858000"/>
              <a:gd name="connsiteX85" fmla="*/ 5267255 w 5773150"/>
              <a:gd name="connsiteY85" fmla="*/ 2970848 h 6858000"/>
              <a:gd name="connsiteX86" fmla="*/ 5265185 w 5773150"/>
              <a:gd name="connsiteY86" fmla="*/ 2975513 h 6858000"/>
              <a:gd name="connsiteX87" fmla="*/ 5259313 w 5773150"/>
              <a:gd name="connsiteY87" fmla="*/ 2986924 h 6858000"/>
              <a:gd name="connsiteX88" fmla="*/ 5247802 w 5773150"/>
              <a:gd name="connsiteY88" fmla="*/ 3006258 h 6858000"/>
              <a:gd name="connsiteX89" fmla="*/ 5245279 w 5773150"/>
              <a:gd name="connsiteY89" fmla="*/ 3012562 h 6858000"/>
              <a:gd name="connsiteX90" fmla="*/ 5232206 w 5773150"/>
              <a:gd name="connsiteY90" fmla="*/ 3024355 h 6858000"/>
              <a:gd name="connsiteX91" fmla="*/ 5217115 w 5773150"/>
              <a:gd name="connsiteY91" fmla="*/ 3049786 h 6858000"/>
              <a:gd name="connsiteX92" fmla="*/ 5176572 w 5773150"/>
              <a:gd name="connsiteY92" fmla="*/ 3090998 h 6858000"/>
              <a:gd name="connsiteX93" fmla="*/ 5155861 w 5773150"/>
              <a:gd name="connsiteY93" fmla="*/ 3116019 h 6858000"/>
              <a:gd name="connsiteX94" fmla="*/ 5138549 w 5773150"/>
              <a:gd name="connsiteY94" fmla="*/ 3132106 h 6858000"/>
              <a:gd name="connsiteX95" fmla="*/ 5106546 w 5773150"/>
              <a:gd name="connsiteY95" fmla="*/ 3184456 h 6858000"/>
              <a:gd name="connsiteX96" fmla="*/ 5058542 w 5773150"/>
              <a:gd name="connsiteY96" fmla="*/ 3275999 h 6858000"/>
              <a:gd name="connsiteX97" fmla="*/ 5047232 w 5773150"/>
              <a:gd name="connsiteY97" fmla="*/ 3294370 h 6858000"/>
              <a:gd name="connsiteX98" fmla="*/ 5033169 w 5773150"/>
              <a:gd name="connsiteY98" fmla="*/ 3305717 h 6858000"/>
              <a:gd name="connsiteX99" fmla="*/ 5026122 w 5773150"/>
              <a:gd name="connsiteY99" fmla="*/ 3304478 h 6858000"/>
              <a:gd name="connsiteX100" fmla="*/ 5019204 w 5773150"/>
              <a:gd name="connsiteY100" fmla="*/ 3313868 h 6858000"/>
              <a:gd name="connsiteX101" fmla="*/ 5016458 w 5773150"/>
              <a:gd name="connsiteY101" fmla="*/ 3315437 h 6858000"/>
              <a:gd name="connsiteX102" fmla="*/ 5001612 w 5773150"/>
              <a:gd name="connsiteY102" fmla="*/ 3325366 h 6858000"/>
              <a:gd name="connsiteX103" fmla="*/ 4992447 w 5773150"/>
              <a:gd name="connsiteY103" fmla="*/ 3369627 h 6858000"/>
              <a:gd name="connsiteX104" fmla="*/ 4962640 w 5773150"/>
              <a:gd name="connsiteY104" fmla="*/ 3405111 h 6858000"/>
              <a:gd name="connsiteX105" fmla="*/ 4885437 w 5773150"/>
              <a:gd name="connsiteY105" fmla="*/ 3542476 h 6858000"/>
              <a:gd name="connsiteX106" fmla="*/ 4847328 w 5773150"/>
              <a:gd name="connsiteY106" fmla="*/ 3575653 h 6858000"/>
              <a:gd name="connsiteX107" fmla="*/ 4767104 w 5773150"/>
              <a:gd name="connsiteY107" fmla="*/ 3661469 h 6858000"/>
              <a:gd name="connsiteX108" fmla="*/ 4704780 w 5773150"/>
              <a:gd name="connsiteY108" fmla="*/ 3873639 h 6858000"/>
              <a:gd name="connsiteX109" fmla="*/ 4706808 w 5773150"/>
              <a:gd name="connsiteY109" fmla="*/ 3888925 h 6858000"/>
              <a:gd name="connsiteX110" fmla="*/ 4704311 w 5773150"/>
              <a:gd name="connsiteY110" fmla="*/ 3903419 h 6858000"/>
              <a:gd name="connsiteX111" fmla="*/ 4702575 w 5773150"/>
              <a:gd name="connsiteY111" fmla="*/ 3904376 h 6858000"/>
              <a:gd name="connsiteX112" fmla="*/ 4695419 w 5773150"/>
              <a:gd name="connsiteY112" fmla="*/ 3918796 h 6858000"/>
              <a:gd name="connsiteX113" fmla="*/ 4696713 w 5773150"/>
              <a:gd name="connsiteY113" fmla="*/ 3923588 h 6858000"/>
              <a:gd name="connsiteX114" fmla="*/ 4692700 w 5773150"/>
              <a:gd name="connsiteY114" fmla="*/ 3933994 h 6858000"/>
              <a:gd name="connsiteX115" fmla="*/ 4687213 w 5773150"/>
              <a:gd name="connsiteY115" fmla="*/ 3955874 h 6858000"/>
              <a:gd name="connsiteX116" fmla="*/ 4683919 w 5773150"/>
              <a:gd name="connsiteY116" fmla="*/ 3958674 h 6858000"/>
              <a:gd name="connsiteX117" fmla="*/ 4606919 w 5773150"/>
              <a:gd name="connsiteY117" fmla="*/ 4030764 h 6858000"/>
              <a:gd name="connsiteX118" fmla="*/ 4591395 w 5773150"/>
              <a:gd name="connsiteY118" fmla="*/ 4069165 h 6858000"/>
              <a:gd name="connsiteX119" fmla="*/ 4591089 w 5773150"/>
              <a:gd name="connsiteY119" fmla="*/ 4069157 h 6858000"/>
              <a:gd name="connsiteX120" fmla="*/ 4587337 w 5773150"/>
              <a:gd name="connsiteY120" fmla="*/ 4075398 h 6858000"/>
              <a:gd name="connsiteX121" fmla="*/ 4585754 w 5773150"/>
              <a:gd name="connsiteY121" fmla="*/ 4080409 h 6858000"/>
              <a:gd name="connsiteX122" fmla="*/ 4576058 w 5773150"/>
              <a:gd name="connsiteY122" fmla="*/ 4095613 h 6858000"/>
              <a:gd name="connsiteX123" fmla="*/ 4572245 w 5773150"/>
              <a:gd name="connsiteY123" fmla="*/ 4095632 h 6858000"/>
              <a:gd name="connsiteX124" fmla="*/ 4572030 w 5773150"/>
              <a:gd name="connsiteY124" fmla="*/ 4096903 h 6858000"/>
              <a:gd name="connsiteX125" fmla="*/ 4454298 w 5773150"/>
              <a:gd name="connsiteY125" fmla="*/ 4262280 h 6858000"/>
              <a:gd name="connsiteX126" fmla="*/ 4403153 w 5773150"/>
              <a:gd name="connsiteY126" fmla="*/ 4335179 h 6858000"/>
              <a:gd name="connsiteX127" fmla="*/ 4360039 w 5773150"/>
              <a:gd name="connsiteY127" fmla="*/ 4362080 h 6858000"/>
              <a:gd name="connsiteX128" fmla="*/ 4357068 w 5773150"/>
              <a:gd name="connsiteY128" fmla="*/ 4366231 h 6858000"/>
              <a:gd name="connsiteX129" fmla="*/ 4353801 w 5773150"/>
              <a:gd name="connsiteY129" fmla="*/ 4379126 h 6858000"/>
              <a:gd name="connsiteX130" fmla="*/ 4353370 w 5773150"/>
              <a:gd name="connsiteY130" fmla="*/ 4384233 h 6858000"/>
              <a:gd name="connsiteX131" fmla="*/ 4351043 w 5773150"/>
              <a:gd name="connsiteY131" fmla="*/ 4391157 h 6858000"/>
              <a:gd name="connsiteX132" fmla="*/ 4350731 w 5773150"/>
              <a:gd name="connsiteY132" fmla="*/ 4391247 h 6858000"/>
              <a:gd name="connsiteX133" fmla="*/ 4349047 w 5773150"/>
              <a:gd name="connsiteY133" fmla="*/ 4397893 h 6858000"/>
              <a:gd name="connsiteX134" fmla="*/ 4344022 w 5773150"/>
              <a:gd name="connsiteY134" fmla="*/ 4431453 h 6858000"/>
              <a:gd name="connsiteX135" fmla="*/ 4305819 w 5773150"/>
              <a:gd name="connsiteY135" fmla="*/ 4465595 h 6858000"/>
              <a:gd name="connsiteX136" fmla="*/ 4295842 w 5773150"/>
              <a:gd name="connsiteY136" fmla="*/ 4481597 h 6858000"/>
              <a:gd name="connsiteX137" fmla="*/ 4289154 w 5773150"/>
              <a:gd name="connsiteY137" fmla="*/ 4489703 h 6858000"/>
              <a:gd name="connsiteX138" fmla="*/ 4287862 w 5773150"/>
              <a:gd name="connsiteY138" fmla="*/ 4489926 h 6858000"/>
              <a:gd name="connsiteX139" fmla="*/ 4283172 w 5773150"/>
              <a:gd name="connsiteY139" fmla="*/ 4522137 h 6858000"/>
              <a:gd name="connsiteX140" fmla="*/ 4280503 w 5773150"/>
              <a:gd name="connsiteY140" fmla="*/ 4525754 h 6858000"/>
              <a:gd name="connsiteX141" fmla="*/ 4280064 w 5773150"/>
              <a:gd name="connsiteY141" fmla="*/ 4547595 h 6858000"/>
              <a:gd name="connsiteX142" fmla="*/ 4278441 w 5773150"/>
              <a:gd name="connsiteY142" fmla="*/ 4558429 h 6858000"/>
              <a:gd name="connsiteX143" fmla="*/ 4280863 w 5773150"/>
              <a:gd name="connsiteY143" fmla="*/ 4562417 h 6858000"/>
              <a:gd name="connsiteX144" fmla="*/ 4277004 w 5773150"/>
              <a:gd name="connsiteY144" fmla="*/ 4577939 h 6858000"/>
              <a:gd name="connsiteX145" fmla="*/ 4275476 w 5773150"/>
              <a:gd name="connsiteY145" fmla="*/ 4579371 h 6858000"/>
              <a:gd name="connsiteX146" fmla="*/ 4276334 w 5773150"/>
              <a:gd name="connsiteY146" fmla="*/ 4593473 h 6858000"/>
              <a:gd name="connsiteX147" fmla="*/ 4281939 w 5773150"/>
              <a:gd name="connsiteY147" fmla="*/ 4606870 h 6858000"/>
              <a:gd name="connsiteX148" fmla="*/ 4233839 w 5773150"/>
              <a:gd name="connsiteY148" fmla="*/ 4733904 h 6858000"/>
              <a:gd name="connsiteX149" fmla="*/ 4234794 w 5773150"/>
              <a:gd name="connsiteY149" fmla="*/ 4857271 h 6858000"/>
              <a:gd name="connsiteX150" fmla="*/ 4207596 w 5773150"/>
              <a:gd name="connsiteY150" fmla="*/ 4925868 h 6858000"/>
              <a:gd name="connsiteX151" fmla="*/ 4177540 w 5773150"/>
              <a:gd name="connsiteY151" fmla="*/ 4941939 h 6858000"/>
              <a:gd name="connsiteX152" fmla="*/ 4131041 w 5773150"/>
              <a:gd name="connsiteY152" fmla="*/ 5119156 h 6858000"/>
              <a:gd name="connsiteX153" fmla="*/ 4109250 w 5773150"/>
              <a:gd name="connsiteY153" fmla="*/ 5161219 h 6858000"/>
              <a:gd name="connsiteX154" fmla="*/ 4110314 w 5773150"/>
              <a:gd name="connsiteY154" fmla="*/ 5204785 h 6858000"/>
              <a:gd name="connsiteX155" fmla="*/ 4097659 w 5773150"/>
              <a:gd name="connsiteY155" fmla="*/ 5218622 h 6858000"/>
              <a:gd name="connsiteX156" fmla="*/ 4095256 w 5773150"/>
              <a:gd name="connsiteY156" fmla="*/ 5220937 h 6858000"/>
              <a:gd name="connsiteX157" fmla="*/ 4090467 w 5773150"/>
              <a:gd name="connsiteY157" fmla="*/ 5231761 h 6858000"/>
              <a:gd name="connsiteX158" fmla="*/ 4083075 w 5773150"/>
              <a:gd name="connsiteY158" fmla="*/ 5232862 h 6858000"/>
              <a:gd name="connsiteX159" fmla="*/ 4037326 w 5773150"/>
              <a:gd name="connsiteY159" fmla="*/ 5367558 h 6858000"/>
              <a:gd name="connsiteX160" fmla="*/ 4017249 w 5773150"/>
              <a:gd name="connsiteY160" fmla="*/ 5425813 h 6858000"/>
              <a:gd name="connsiteX161" fmla="*/ 4003539 w 5773150"/>
              <a:gd name="connsiteY161" fmla="*/ 5446090 h 6858000"/>
              <a:gd name="connsiteX162" fmla="*/ 3957205 w 5773150"/>
              <a:gd name="connsiteY162" fmla="*/ 5526392 h 6858000"/>
              <a:gd name="connsiteX163" fmla="*/ 3923369 w 5773150"/>
              <a:gd name="connsiteY163" fmla="*/ 5597055 h 6858000"/>
              <a:gd name="connsiteX164" fmla="*/ 3924699 w 5773150"/>
              <a:gd name="connsiteY164" fmla="*/ 5656420 h 6858000"/>
              <a:gd name="connsiteX165" fmla="*/ 3918490 w 5773150"/>
              <a:gd name="connsiteY165" fmla="*/ 5659739 h 6858000"/>
              <a:gd name="connsiteX166" fmla="*/ 3906741 w 5773150"/>
              <a:gd name="connsiteY166" fmla="*/ 5696859 h 6858000"/>
              <a:gd name="connsiteX167" fmla="*/ 3896975 w 5773150"/>
              <a:gd name="connsiteY167" fmla="*/ 5836200 h 6858000"/>
              <a:gd name="connsiteX168" fmla="*/ 3873147 w 5773150"/>
              <a:gd name="connsiteY168" fmla="*/ 5908482 h 6858000"/>
              <a:gd name="connsiteX169" fmla="*/ 3859627 w 5773150"/>
              <a:gd name="connsiteY169" fmla="*/ 5932636 h 6858000"/>
              <a:gd name="connsiteX170" fmla="*/ 3837289 w 5773150"/>
              <a:gd name="connsiteY170" fmla="*/ 5973195 h 6858000"/>
              <a:gd name="connsiteX171" fmla="*/ 3808128 w 5773150"/>
              <a:gd name="connsiteY171" fmla="*/ 5999815 h 6858000"/>
              <a:gd name="connsiteX172" fmla="*/ 3794389 w 5773150"/>
              <a:gd name="connsiteY172" fmla="*/ 6035197 h 6858000"/>
              <a:gd name="connsiteX173" fmla="*/ 3807321 w 5773150"/>
              <a:gd name="connsiteY173" fmla="*/ 6048196 h 6858000"/>
              <a:gd name="connsiteX174" fmla="*/ 3755396 w 5773150"/>
              <a:gd name="connsiteY174" fmla="*/ 6139024 h 6858000"/>
              <a:gd name="connsiteX175" fmla="*/ 3741103 w 5773150"/>
              <a:gd name="connsiteY175" fmla="*/ 6171711 h 6858000"/>
              <a:gd name="connsiteX176" fmla="*/ 3697544 w 5773150"/>
              <a:gd name="connsiteY176" fmla="*/ 6259653 h 6858000"/>
              <a:gd name="connsiteX177" fmla="*/ 3650470 w 5773150"/>
              <a:gd name="connsiteY177" fmla="*/ 6346715 h 6858000"/>
              <a:gd name="connsiteX178" fmla="*/ 3603128 w 5773150"/>
              <a:gd name="connsiteY178" fmla="*/ 6392515 h 6858000"/>
              <a:gd name="connsiteX179" fmla="*/ 3566534 w 5773150"/>
              <a:gd name="connsiteY179" fmla="*/ 6464704 h 6858000"/>
              <a:gd name="connsiteX180" fmla="*/ 3557558 w 5773150"/>
              <a:gd name="connsiteY180" fmla="*/ 6475940 h 6858000"/>
              <a:gd name="connsiteX181" fmla="*/ 3467778 w 5773150"/>
              <a:gd name="connsiteY181" fmla="*/ 6598594 h 6858000"/>
              <a:gd name="connsiteX182" fmla="*/ 3406680 w 5773150"/>
              <a:gd name="connsiteY182" fmla="*/ 6665163 h 6858000"/>
              <a:gd name="connsiteX183" fmla="*/ 3298660 w 5773150"/>
              <a:gd name="connsiteY183" fmla="*/ 6829172 h 6858000"/>
              <a:gd name="connsiteX184" fmla="*/ 3279359 w 5773150"/>
              <a:gd name="connsiteY184" fmla="*/ 6858000 h 6858000"/>
              <a:gd name="connsiteX185" fmla="*/ 0 w 5773150"/>
              <a:gd name="connsiteY18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773150" h="6858000">
                <a:moveTo>
                  <a:pt x="0" y="0"/>
                </a:moveTo>
                <a:lnTo>
                  <a:pt x="5743678" y="0"/>
                </a:lnTo>
                <a:lnTo>
                  <a:pt x="5751391" y="30573"/>
                </a:lnTo>
                <a:cubicBezTo>
                  <a:pt x="5755183" y="41656"/>
                  <a:pt x="5760175" y="52820"/>
                  <a:pt x="5766902" y="64019"/>
                </a:cubicBezTo>
                <a:cubicBezTo>
                  <a:pt x="5775432" y="73156"/>
                  <a:pt x="5775199" y="90194"/>
                  <a:pt x="5766384" y="102070"/>
                </a:cubicBezTo>
                <a:cubicBezTo>
                  <a:pt x="5764867" y="104110"/>
                  <a:pt x="5763145" y="105922"/>
                  <a:pt x="5761277" y="107443"/>
                </a:cubicBezTo>
                <a:cubicBezTo>
                  <a:pt x="5758933" y="139641"/>
                  <a:pt x="5754809" y="258542"/>
                  <a:pt x="5752316" y="295258"/>
                </a:cubicBezTo>
                <a:cubicBezTo>
                  <a:pt x="5738492" y="294758"/>
                  <a:pt x="5757608" y="318519"/>
                  <a:pt x="5746314" y="327740"/>
                </a:cubicBezTo>
                <a:cubicBezTo>
                  <a:pt x="5736871" y="333999"/>
                  <a:pt x="5740467" y="342667"/>
                  <a:pt x="5738881" y="351315"/>
                </a:cubicBezTo>
                <a:cubicBezTo>
                  <a:pt x="5730234" y="361036"/>
                  <a:pt x="5731385" y="400223"/>
                  <a:pt x="5736461" y="411657"/>
                </a:cubicBezTo>
                <a:cubicBezTo>
                  <a:pt x="5756734" y="441057"/>
                  <a:pt x="5724191" y="487822"/>
                  <a:pt x="5739349" y="511819"/>
                </a:cubicBezTo>
                <a:cubicBezTo>
                  <a:pt x="5740531" y="519425"/>
                  <a:pt x="5740006" y="526440"/>
                  <a:pt x="5738426" y="533052"/>
                </a:cubicBezTo>
                <a:lnTo>
                  <a:pt x="5731528" y="550926"/>
                </a:lnTo>
                <a:lnTo>
                  <a:pt x="5724607" y="554743"/>
                </a:lnTo>
                <a:lnTo>
                  <a:pt x="5723119" y="566363"/>
                </a:lnTo>
                <a:lnTo>
                  <a:pt x="5721446" y="569374"/>
                </a:lnTo>
                <a:cubicBezTo>
                  <a:pt x="5722109" y="579264"/>
                  <a:pt x="5727640" y="608589"/>
                  <a:pt x="5727098" y="625703"/>
                </a:cubicBezTo>
                <a:cubicBezTo>
                  <a:pt x="5720765" y="657876"/>
                  <a:pt x="5748028" y="639054"/>
                  <a:pt x="5718199" y="672062"/>
                </a:cubicBezTo>
                <a:cubicBezTo>
                  <a:pt x="5728541" y="727155"/>
                  <a:pt x="5696651" y="752273"/>
                  <a:pt x="5721559" y="799708"/>
                </a:cubicBezTo>
                <a:cubicBezTo>
                  <a:pt x="5723793" y="864308"/>
                  <a:pt x="5706512" y="931254"/>
                  <a:pt x="5706600" y="996786"/>
                </a:cubicBezTo>
                <a:cubicBezTo>
                  <a:pt x="5701422" y="1044681"/>
                  <a:pt x="5722027" y="1077722"/>
                  <a:pt x="5698779" y="1123394"/>
                </a:cubicBezTo>
                <a:cubicBezTo>
                  <a:pt x="5702808" y="1126021"/>
                  <a:pt x="5729183" y="1198935"/>
                  <a:pt x="5731557" y="1202870"/>
                </a:cubicBezTo>
                <a:lnTo>
                  <a:pt x="5736580" y="1215292"/>
                </a:lnTo>
                <a:lnTo>
                  <a:pt x="5735505" y="1217172"/>
                </a:lnTo>
                <a:cubicBezTo>
                  <a:pt x="5733380" y="1225092"/>
                  <a:pt x="5734203" y="1229635"/>
                  <a:pt x="5736321" y="1232680"/>
                </a:cubicBezTo>
                <a:lnTo>
                  <a:pt x="5739880" y="1235358"/>
                </a:lnTo>
                <a:lnTo>
                  <a:pt x="5741500" y="1245773"/>
                </a:lnTo>
                <a:lnTo>
                  <a:pt x="5747543" y="1265687"/>
                </a:lnTo>
                <a:lnTo>
                  <a:pt x="5746000" y="1269978"/>
                </a:lnTo>
                <a:lnTo>
                  <a:pt x="5713210" y="1375228"/>
                </a:lnTo>
                <a:cubicBezTo>
                  <a:pt x="5715338" y="1385493"/>
                  <a:pt x="5717065" y="1396315"/>
                  <a:pt x="5718231" y="1407489"/>
                </a:cubicBezTo>
                <a:lnTo>
                  <a:pt x="5718549" y="1414144"/>
                </a:lnTo>
                <a:lnTo>
                  <a:pt x="5718270" y="1414342"/>
                </a:lnTo>
                <a:cubicBezTo>
                  <a:pt x="5717731" y="1415932"/>
                  <a:pt x="5717607" y="1418173"/>
                  <a:pt x="5718039" y="1421494"/>
                </a:cubicBezTo>
                <a:lnTo>
                  <a:pt x="5719130" y="1426276"/>
                </a:lnTo>
                <a:lnTo>
                  <a:pt x="5719749" y="1439183"/>
                </a:lnTo>
                <a:lnTo>
                  <a:pt x="5718068" y="1444070"/>
                </a:lnTo>
                <a:cubicBezTo>
                  <a:pt x="5706546" y="1461201"/>
                  <a:pt x="5668509" y="1454838"/>
                  <a:pt x="5683760" y="1484872"/>
                </a:cubicBezTo>
                <a:cubicBezTo>
                  <a:pt x="5674680" y="1518718"/>
                  <a:pt x="5649677" y="1535628"/>
                  <a:pt x="5655213" y="1570335"/>
                </a:cubicBezTo>
                <a:cubicBezTo>
                  <a:pt x="5646629" y="1601999"/>
                  <a:pt x="5631412" y="1627433"/>
                  <a:pt x="5630336" y="1655809"/>
                </a:cubicBezTo>
                <a:cubicBezTo>
                  <a:pt x="5621171" y="1665112"/>
                  <a:pt x="5615969" y="1674755"/>
                  <a:pt x="5622971" y="1687176"/>
                </a:cubicBezTo>
                <a:cubicBezTo>
                  <a:pt x="5612223" y="1716027"/>
                  <a:pt x="5596756" y="1719733"/>
                  <a:pt x="5602601" y="1741240"/>
                </a:cubicBezTo>
                <a:cubicBezTo>
                  <a:pt x="5576295" y="1752284"/>
                  <a:pt x="5584462" y="1755416"/>
                  <a:pt x="5588781" y="1764858"/>
                </a:cubicBezTo>
                <a:lnTo>
                  <a:pt x="5588947" y="1766091"/>
                </a:lnTo>
                <a:lnTo>
                  <a:pt x="5585214" y="1767564"/>
                </a:lnTo>
                <a:lnTo>
                  <a:pt x="5582552" y="1771907"/>
                </a:lnTo>
                <a:lnTo>
                  <a:pt x="5580211" y="1785016"/>
                </a:lnTo>
                <a:lnTo>
                  <a:pt x="5580144" y="1790155"/>
                </a:lnTo>
                <a:cubicBezTo>
                  <a:pt x="5579795" y="1793615"/>
                  <a:pt x="5579174" y="1795816"/>
                  <a:pt x="5578316" y="1797230"/>
                </a:cubicBezTo>
                <a:lnTo>
                  <a:pt x="5578012" y="1797341"/>
                </a:lnTo>
                <a:lnTo>
                  <a:pt x="5576805" y="1804097"/>
                </a:lnTo>
                <a:cubicBezTo>
                  <a:pt x="5575363" y="1815650"/>
                  <a:pt x="5574518" y="1827037"/>
                  <a:pt x="5574175" y="1837992"/>
                </a:cubicBezTo>
                <a:cubicBezTo>
                  <a:pt x="5557462" y="1843069"/>
                  <a:pt x="5564796" y="1885741"/>
                  <a:pt x="5538573" y="1874590"/>
                </a:cubicBezTo>
                <a:cubicBezTo>
                  <a:pt x="5537299" y="1889161"/>
                  <a:pt x="5546475" y="1900511"/>
                  <a:pt x="5529775" y="1891237"/>
                </a:cubicBezTo>
                <a:cubicBezTo>
                  <a:pt x="5528841" y="1895903"/>
                  <a:pt x="5526597" y="1898352"/>
                  <a:pt x="5523694" y="1899776"/>
                </a:cubicBezTo>
                <a:lnTo>
                  <a:pt x="5522424" y="1900078"/>
                </a:lnTo>
                <a:lnTo>
                  <a:pt x="5520031" y="1932606"/>
                </a:lnTo>
                <a:lnTo>
                  <a:pt x="5517631" y="1936394"/>
                </a:lnTo>
                <a:lnTo>
                  <a:pt x="5518736" y="1958275"/>
                </a:lnTo>
                <a:lnTo>
                  <a:pt x="5520575" y="1973057"/>
                </a:lnTo>
                <a:lnTo>
                  <a:pt x="5494788" y="2160875"/>
                </a:lnTo>
                <a:cubicBezTo>
                  <a:pt x="5491310" y="2207647"/>
                  <a:pt x="5503036" y="2214838"/>
                  <a:pt x="5495547" y="2270995"/>
                </a:cubicBezTo>
                <a:cubicBezTo>
                  <a:pt x="5458835" y="2262012"/>
                  <a:pt x="5510792" y="2386959"/>
                  <a:pt x="5473327" y="2341361"/>
                </a:cubicBezTo>
                <a:cubicBezTo>
                  <a:pt x="5472407" y="2358369"/>
                  <a:pt x="5453871" y="2371442"/>
                  <a:pt x="5444557" y="2359357"/>
                </a:cubicBezTo>
                <a:cubicBezTo>
                  <a:pt x="5456929" y="2414891"/>
                  <a:pt x="5413654" y="2481170"/>
                  <a:pt x="5410799" y="2539631"/>
                </a:cubicBezTo>
                <a:cubicBezTo>
                  <a:pt x="5375706" y="2562954"/>
                  <a:pt x="5405218" y="2552984"/>
                  <a:pt x="5392086" y="2583107"/>
                </a:cubicBezTo>
                <a:cubicBezTo>
                  <a:pt x="5419473" y="2580934"/>
                  <a:pt x="5368223" y="2617657"/>
                  <a:pt x="5396221" y="2626625"/>
                </a:cubicBezTo>
                <a:cubicBezTo>
                  <a:pt x="5392944" y="2631822"/>
                  <a:pt x="5388887" y="2636576"/>
                  <a:pt x="5384605" y="2641276"/>
                </a:cubicBezTo>
                <a:lnTo>
                  <a:pt x="5382375" y="2643748"/>
                </a:lnTo>
                <a:lnTo>
                  <a:pt x="5378376" y="2654882"/>
                </a:lnTo>
                <a:lnTo>
                  <a:pt x="5371098" y="2656453"/>
                </a:lnTo>
                <a:lnTo>
                  <a:pt x="5360670" y="2672090"/>
                </a:lnTo>
                <a:cubicBezTo>
                  <a:pt x="5357715" y="2678188"/>
                  <a:pt x="5355645" y="2685034"/>
                  <a:pt x="5355023" y="2693024"/>
                </a:cubicBezTo>
                <a:cubicBezTo>
                  <a:pt x="5361493" y="2714719"/>
                  <a:pt x="5340211" y="2740505"/>
                  <a:pt x="5334290" y="2767224"/>
                </a:cubicBezTo>
                <a:lnTo>
                  <a:pt x="5334675" y="2780287"/>
                </a:lnTo>
                <a:lnTo>
                  <a:pt x="5318729" y="2818533"/>
                </a:lnTo>
                <a:cubicBezTo>
                  <a:pt x="5314717" y="2829555"/>
                  <a:pt x="5311133" y="2841142"/>
                  <a:pt x="5308395" y="2853605"/>
                </a:cubicBezTo>
                <a:lnTo>
                  <a:pt x="5305322" y="2877253"/>
                </a:lnTo>
                <a:lnTo>
                  <a:pt x="5301489" y="2882681"/>
                </a:lnTo>
                <a:cubicBezTo>
                  <a:pt x="5299075" y="2893219"/>
                  <a:pt x="5303638" y="2909145"/>
                  <a:pt x="5294118" y="2905402"/>
                </a:cubicBezTo>
                <a:lnTo>
                  <a:pt x="5294526" y="2918038"/>
                </a:lnTo>
                <a:lnTo>
                  <a:pt x="5283716" y="2927650"/>
                </a:lnTo>
                <a:cubicBezTo>
                  <a:pt x="5281569" y="2928458"/>
                  <a:pt x="5279386" y="2928919"/>
                  <a:pt x="5277240" y="2929023"/>
                </a:cubicBezTo>
                <a:lnTo>
                  <a:pt x="5275633" y="2946120"/>
                </a:lnTo>
                <a:lnTo>
                  <a:pt x="5266576" y="2958163"/>
                </a:lnTo>
                <a:lnTo>
                  <a:pt x="5267255" y="2970848"/>
                </a:lnTo>
                <a:lnTo>
                  <a:pt x="5265185" y="2975513"/>
                </a:lnTo>
                <a:lnTo>
                  <a:pt x="5259313" y="2986924"/>
                </a:lnTo>
                <a:cubicBezTo>
                  <a:pt x="5255780" y="2992640"/>
                  <a:pt x="5251658" y="2998994"/>
                  <a:pt x="5247802" y="3006258"/>
                </a:cubicBezTo>
                <a:lnTo>
                  <a:pt x="5245279" y="3012562"/>
                </a:lnTo>
                <a:lnTo>
                  <a:pt x="5232206" y="3024355"/>
                </a:lnTo>
                <a:cubicBezTo>
                  <a:pt x="5222427" y="3032866"/>
                  <a:pt x="5215538" y="3039771"/>
                  <a:pt x="5217115" y="3049786"/>
                </a:cubicBezTo>
                <a:cubicBezTo>
                  <a:pt x="5203961" y="3062817"/>
                  <a:pt x="5175346" y="3066969"/>
                  <a:pt x="5176572" y="3090998"/>
                </a:cubicBezTo>
                <a:cubicBezTo>
                  <a:pt x="5166573" y="3081252"/>
                  <a:pt x="5168849" y="3115369"/>
                  <a:pt x="5155861" y="3116019"/>
                </a:cubicBezTo>
                <a:cubicBezTo>
                  <a:pt x="5145726" y="3115265"/>
                  <a:pt x="5144054" y="3125438"/>
                  <a:pt x="5138549" y="3132106"/>
                </a:cubicBezTo>
                <a:cubicBezTo>
                  <a:pt x="5127269" y="3134983"/>
                  <a:pt x="5108506" y="3170815"/>
                  <a:pt x="5106546" y="3184456"/>
                </a:cubicBezTo>
                <a:cubicBezTo>
                  <a:pt x="5106861" y="3224391"/>
                  <a:pt x="5059318" y="3244332"/>
                  <a:pt x="5058542" y="3275999"/>
                </a:cubicBezTo>
                <a:cubicBezTo>
                  <a:pt x="5055611" y="3283596"/>
                  <a:pt x="5051712" y="3289520"/>
                  <a:pt x="5047232" y="3294370"/>
                </a:cubicBezTo>
                <a:lnTo>
                  <a:pt x="5033169" y="3305717"/>
                </a:lnTo>
                <a:cubicBezTo>
                  <a:pt x="5030820" y="3305304"/>
                  <a:pt x="5028471" y="3304890"/>
                  <a:pt x="5026122" y="3304478"/>
                </a:cubicBezTo>
                <a:lnTo>
                  <a:pt x="5019204" y="3313868"/>
                </a:lnTo>
                <a:lnTo>
                  <a:pt x="5016458" y="3315437"/>
                </a:lnTo>
                <a:cubicBezTo>
                  <a:pt x="5011193" y="3318413"/>
                  <a:pt x="5006115" y="3321522"/>
                  <a:pt x="5001612" y="3325366"/>
                </a:cubicBezTo>
                <a:cubicBezTo>
                  <a:pt x="5024263" y="3344866"/>
                  <a:pt x="4967044" y="3361287"/>
                  <a:pt x="4992447" y="3369627"/>
                </a:cubicBezTo>
                <a:cubicBezTo>
                  <a:pt x="4971645" y="3394149"/>
                  <a:pt x="5001283" y="3395653"/>
                  <a:pt x="4962640" y="3405111"/>
                </a:cubicBezTo>
                <a:cubicBezTo>
                  <a:pt x="4942726" y="3461354"/>
                  <a:pt x="4890717" y="3483285"/>
                  <a:pt x="4885437" y="3542476"/>
                </a:cubicBezTo>
                <a:cubicBezTo>
                  <a:pt x="4880600" y="3527061"/>
                  <a:pt x="4853204" y="3559326"/>
                  <a:pt x="4847328" y="3575653"/>
                </a:cubicBezTo>
                <a:cubicBezTo>
                  <a:pt x="4826975" y="3516612"/>
                  <a:pt x="4797633" y="3684316"/>
                  <a:pt x="4767104" y="3661469"/>
                </a:cubicBezTo>
                <a:cubicBezTo>
                  <a:pt x="4743347" y="3711133"/>
                  <a:pt x="4721374" y="3831513"/>
                  <a:pt x="4704780" y="3873639"/>
                </a:cubicBezTo>
                <a:cubicBezTo>
                  <a:pt x="4706450" y="3878699"/>
                  <a:pt x="4707018" y="3883808"/>
                  <a:pt x="4706808" y="3888925"/>
                </a:cubicBezTo>
                <a:lnTo>
                  <a:pt x="4704311" y="3903419"/>
                </a:lnTo>
                <a:lnTo>
                  <a:pt x="4702575" y="3904376"/>
                </a:lnTo>
                <a:cubicBezTo>
                  <a:pt x="4697037" y="3910030"/>
                  <a:pt x="4695370" y="3914647"/>
                  <a:pt x="4695419" y="3918796"/>
                </a:cubicBezTo>
                <a:lnTo>
                  <a:pt x="4696713" y="3923588"/>
                </a:lnTo>
                <a:lnTo>
                  <a:pt x="4692700" y="3933994"/>
                </a:lnTo>
                <a:lnTo>
                  <a:pt x="4687213" y="3955874"/>
                </a:lnTo>
                <a:lnTo>
                  <a:pt x="4683919" y="3958674"/>
                </a:lnTo>
                <a:cubicBezTo>
                  <a:pt x="4670537" y="3971156"/>
                  <a:pt x="4621823" y="4013377"/>
                  <a:pt x="4606919" y="4030764"/>
                </a:cubicBezTo>
                <a:lnTo>
                  <a:pt x="4591395" y="4069165"/>
                </a:lnTo>
                <a:cubicBezTo>
                  <a:pt x="4591293" y="4069162"/>
                  <a:pt x="4591190" y="4069159"/>
                  <a:pt x="4591089" y="4069157"/>
                </a:cubicBezTo>
                <a:cubicBezTo>
                  <a:pt x="4589894" y="4070214"/>
                  <a:pt x="4588680" y="4072136"/>
                  <a:pt x="4587337" y="4075398"/>
                </a:cubicBezTo>
                <a:lnTo>
                  <a:pt x="4585754" y="4080409"/>
                </a:lnTo>
                <a:lnTo>
                  <a:pt x="4576058" y="4095613"/>
                </a:lnTo>
                <a:lnTo>
                  <a:pt x="4572245" y="4095632"/>
                </a:lnTo>
                <a:lnTo>
                  <a:pt x="4572030" y="4096903"/>
                </a:lnTo>
                <a:lnTo>
                  <a:pt x="4454298" y="4262280"/>
                </a:lnTo>
                <a:cubicBezTo>
                  <a:pt x="4449015" y="4298433"/>
                  <a:pt x="4421396" y="4305460"/>
                  <a:pt x="4403153" y="4335179"/>
                </a:cubicBezTo>
                <a:cubicBezTo>
                  <a:pt x="4408038" y="4370465"/>
                  <a:pt x="4375534" y="4349684"/>
                  <a:pt x="4360039" y="4362080"/>
                </a:cubicBezTo>
                <a:lnTo>
                  <a:pt x="4357068" y="4366231"/>
                </a:lnTo>
                <a:lnTo>
                  <a:pt x="4353801" y="4379126"/>
                </a:lnTo>
                <a:lnTo>
                  <a:pt x="4353370" y="4384233"/>
                </a:lnTo>
                <a:cubicBezTo>
                  <a:pt x="4352777" y="4387655"/>
                  <a:pt x="4352001" y="4389806"/>
                  <a:pt x="4351043" y="4391157"/>
                </a:cubicBezTo>
                <a:cubicBezTo>
                  <a:pt x="4350939" y="4391187"/>
                  <a:pt x="4350835" y="4391216"/>
                  <a:pt x="4350731" y="4391247"/>
                </a:cubicBezTo>
                <a:lnTo>
                  <a:pt x="4349047" y="4397893"/>
                </a:lnTo>
                <a:cubicBezTo>
                  <a:pt x="4346788" y="4409298"/>
                  <a:pt x="4345141" y="4420572"/>
                  <a:pt x="4344022" y="4431453"/>
                </a:cubicBezTo>
                <a:cubicBezTo>
                  <a:pt x="4326944" y="4435435"/>
                  <a:pt x="4331268" y="4478362"/>
                  <a:pt x="4305819" y="4465595"/>
                </a:cubicBezTo>
                <a:cubicBezTo>
                  <a:pt x="4303516" y="4480014"/>
                  <a:pt x="4311896" y="4491890"/>
                  <a:pt x="4295842" y="4481597"/>
                </a:cubicBezTo>
                <a:cubicBezTo>
                  <a:pt x="4294579" y="4486180"/>
                  <a:pt x="4292159" y="4488473"/>
                  <a:pt x="4289154" y="4489703"/>
                </a:cubicBezTo>
                <a:lnTo>
                  <a:pt x="4287862" y="4489926"/>
                </a:lnTo>
                <a:lnTo>
                  <a:pt x="4283172" y="4522137"/>
                </a:lnTo>
                <a:lnTo>
                  <a:pt x="4280503" y="4525754"/>
                </a:lnTo>
                <a:lnTo>
                  <a:pt x="4280064" y="4547595"/>
                </a:lnTo>
                <a:lnTo>
                  <a:pt x="4278441" y="4558429"/>
                </a:lnTo>
                <a:lnTo>
                  <a:pt x="4280863" y="4562417"/>
                </a:lnTo>
                <a:cubicBezTo>
                  <a:pt x="4281877" y="4566212"/>
                  <a:pt x="4281272" y="4570986"/>
                  <a:pt x="4277004" y="4577939"/>
                </a:cubicBezTo>
                <a:lnTo>
                  <a:pt x="4275476" y="4579371"/>
                </a:lnTo>
                <a:lnTo>
                  <a:pt x="4276334" y="4593473"/>
                </a:lnTo>
                <a:cubicBezTo>
                  <a:pt x="4277315" y="4598241"/>
                  <a:pt x="4279075" y="4602753"/>
                  <a:pt x="4281939" y="4606870"/>
                </a:cubicBezTo>
                <a:cubicBezTo>
                  <a:pt x="4247382" y="4642774"/>
                  <a:pt x="4252718" y="4688912"/>
                  <a:pt x="4233839" y="4733904"/>
                </a:cubicBezTo>
                <a:cubicBezTo>
                  <a:pt x="4195436" y="4743589"/>
                  <a:pt x="4207804" y="4835870"/>
                  <a:pt x="4234794" y="4857271"/>
                </a:cubicBezTo>
                <a:cubicBezTo>
                  <a:pt x="4198696" y="4845991"/>
                  <a:pt x="4241862" y="4973625"/>
                  <a:pt x="4207596" y="4925868"/>
                </a:cubicBezTo>
                <a:cubicBezTo>
                  <a:pt x="4205472" y="4942730"/>
                  <a:pt x="4186007" y="4954558"/>
                  <a:pt x="4177540" y="4941939"/>
                </a:cubicBezTo>
                <a:cubicBezTo>
                  <a:pt x="4185998" y="4997982"/>
                  <a:pt x="4138024" y="5061170"/>
                  <a:pt x="4131041" y="5119156"/>
                </a:cubicBezTo>
                <a:cubicBezTo>
                  <a:pt x="4094285" y="5140124"/>
                  <a:pt x="4124516" y="5132087"/>
                  <a:pt x="4109250" y="5161219"/>
                </a:cubicBezTo>
                <a:cubicBezTo>
                  <a:pt x="4136804" y="5160804"/>
                  <a:pt x="4082938" y="5194076"/>
                  <a:pt x="4110314" y="5204785"/>
                </a:cubicBezTo>
                <a:cubicBezTo>
                  <a:pt x="4106672" y="5209749"/>
                  <a:pt x="4102276" y="5214217"/>
                  <a:pt x="4097659" y="5218622"/>
                </a:cubicBezTo>
                <a:lnTo>
                  <a:pt x="4095256" y="5220937"/>
                </a:lnTo>
                <a:lnTo>
                  <a:pt x="4090467" y="5231761"/>
                </a:lnTo>
                <a:lnTo>
                  <a:pt x="4083075" y="5232862"/>
                </a:lnTo>
                <a:lnTo>
                  <a:pt x="4037326" y="5367558"/>
                </a:lnTo>
                <a:cubicBezTo>
                  <a:pt x="4038526" y="5380711"/>
                  <a:pt x="4027950" y="5419583"/>
                  <a:pt x="4017249" y="5425813"/>
                </a:cubicBezTo>
                <a:cubicBezTo>
                  <a:pt x="4013252" y="5433685"/>
                  <a:pt x="4013934" y="5443563"/>
                  <a:pt x="4003539" y="5446090"/>
                </a:cubicBezTo>
                <a:cubicBezTo>
                  <a:pt x="3993532" y="5462854"/>
                  <a:pt x="3970565" y="5501232"/>
                  <a:pt x="3957205" y="5526392"/>
                </a:cubicBezTo>
                <a:cubicBezTo>
                  <a:pt x="3965043" y="5543786"/>
                  <a:pt x="3935859" y="5560520"/>
                  <a:pt x="3923369" y="5597055"/>
                </a:cubicBezTo>
                <a:cubicBezTo>
                  <a:pt x="3932664" y="5616273"/>
                  <a:pt x="3914767" y="5621631"/>
                  <a:pt x="3924699" y="5656420"/>
                </a:cubicBezTo>
                <a:cubicBezTo>
                  <a:pt x="3922559" y="5657197"/>
                  <a:pt x="3920468" y="5658315"/>
                  <a:pt x="3918490" y="5659739"/>
                </a:cubicBezTo>
                <a:cubicBezTo>
                  <a:pt x="3906998" y="5668014"/>
                  <a:pt x="3901738" y="5684633"/>
                  <a:pt x="3906741" y="5696859"/>
                </a:cubicBezTo>
                <a:cubicBezTo>
                  <a:pt x="3917787" y="5751077"/>
                  <a:pt x="3903894" y="5794137"/>
                  <a:pt x="3896975" y="5836200"/>
                </a:cubicBezTo>
                <a:cubicBezTo>
                  <a:pt x="3886327" y="5883020"/>
                  <a:pt x="3866333" y="5844567"/>
                  <a:pt x="3873147" y="5908482"/>
                </a:cubicBezTo>
                <a:cubicBezTo>
                  <a:pt x="3861187" y="5911886"/>
                  <a:pt x="3858506" y="5919033"/>
                  <a:pt x="3859627" y="5932636"/>
                </a:cubicBezTo>
                <a:cubicBezTo>
                  <a:pt x="3853699" y="5955178"/>
                  <a:pt x="3828855" y="5946431"/>
                  <a:pt x="3837289" y="5973195"/>
                </a:cubicBezTo>
                <a:cubicBezTo>
                  <a:pt x="3824885" y="5965382"/>
                  <a:pt x="3819167" y="6014054"/>
                  <a:pt x="3808128" y="5999815"/>
                </a:cubicBezTo>
                <a:cubicBezTo>
                  <a:pt x="3791300" y="6010907"/>
                  <a:pt x="3809561" y="6023761"/>
                  <a:pt x="3794389" y="6035197"/>
                </a:cubicBezTo>
                <a:cubicBezTo>
                  <a:pt x="3786929" y="6050774"/>
                  <a:pt x="3811790" y="6029898"/>
                  <a:pt x="3807321" y="6048196"/>
                </a:cubicBezTo>
                <a:lnTo>
                  <a:pt x="3755396" y="6139024"/>
                </a:lnTo>
                <a:cubicBezTo>
                  <a:pt x="3759254" y="6154301"/>
                  <a:pt x="3752042" y="6163661"/>
                  <a:pt x="3741103" y="6171711"/>
                </a:cubicBezTo>
                <a:cubicBezTo>
                  <a:pt x="3733535" y="6202598"/>
                  <a:pt x="3713075" y="6226925"/>
                  <a:pt x="3697544" y="6259653"/>
                </a:cubicBezTo>
                <a:cubicBezTo>
                  <a:pt x="3694865" y="6299045"/>
                  <a:pt x="3666977" y="6311715"/>
                  <a:pt x="3650470" y="6346715"/>
                </a:cubicBezTo>
                <a:cubicBezTo>
                  <a:pt x="3659289" y="6388489"/>
                  <a:pt x="3612267" y="6361702"/>
                  <a:pt x="3603128" y="6392515"/>
                </a:cubicBezTo>
                <a:cubicBezTo>
                  <a:pt x="3605217" y="6447506"/>
                  <a:pt x="3586565" y="6386444"/>
                  <a:pt x="3566534" y="6464704"/>
                </a:cubicBezTo>
                <a:cubicBezTo>
                  <a:pt x="3568262" y="6469951"/>
                  <a:pt x="3561663" y="6478219"/>
                  <a:pt x="3557558" y="6475940"/>
                </a:cubicBezTo>
                <a:cubicBezTo>
                  <a:pt x="3553344" y="6493136"/>
                  <a:pt x="3470845" y="6573200"/>
                  <a:pt x="3467778" y="6598594"/>
                </a:cubicBezTo>
                <a:cubicBezTo>
                  <a:pt x="3438927" y="6641625"/>
                  <a:pt x="3422129" y="6632408"/>
                  <a:pt x="3406680" y="6665163"/>
                </a:cubicBezTo>
                <a:cubicBezTo>
                  <a:pt x="3378055" y="6699949"/>
                  <a:pt x="3355790" y="6770233"/>
                  <a:pt x="3298660" y="6829172"/>
                </a:cubicBezTo>
                <a:lnTo>
                  <a:pt x="3279359" y="6858000"/>
                </a:lnTo>
                <a:lnTo>
                  <a:pt x="0" y="685800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725156-3EAB-32D0-C5B1-AD6E05802F4F}"/>
              </a:ext>
            </a:extLst>
          </p:cNvPr>
          <p:cNvSpPr>
            <a:spLocks noGrp="1"/>
          </p:cNvSpPr>
          <p:nvPr>
            <p:ph type="title"/>
          </p:nvPr>
        </p:nvSpPr>
        <p:spPr>
          <a:xfrm>
            <a:off x="818866" y="609600"/>
            <a:ext cx="4603739" cy="3244702"/>
          </a:xfrm>
        </p:spPr>
        <p:txBody>
          <a:bodyPr anchor="t">
            <a:normAutofit/>
          </a:bodyPr>
          <a:lstStyle/>
          <a:p>
            <a:r>
              <a:rPr lang="en-US" dirty="0">
                <a:ea typeface="Batang"/>
              </a:rPr>
              <a:t>Richards review </a:t>
            </a:r>
            <a:r>
              <a:rPr lang="en-US" dirty="0" err="1">
                <a:ea typeface="Batang"/>
              </a:rPr>
              <a:t>cont</a:t>
            </a:r>
            <a:endParaRPr lang="en-US" dirty="0" err="1"/>
          </a:p>
        </p:txBody>
      </p:sp>
      <p:sp>
        <p:nvSpPr>
          <p:cNvPr id="3" name="Content Placeholder 2">
            <a:extLst>
              <a:ext uri="{FF2B5EF4-FFF2-40B4-BE49-F238E27FC236}">
                <a16:creationId xmlns:a16="http://schemas.microsoft.com/office/drawing/2014/main" id="{0CBEBBD4-9C32-6A75-5920-669C9F622D87}"/>
              </a:ext>
            </a:extLst>
          </p:cNvPr>
          <p:cNvSpPr>
            <a:spLocks noGrp="1"/>
          </p:cNvSpPr>
          <p:nvPr>
            <p:ph idx="1"/>
          </p:nvPr>
        </p:nvSpPr>
        <p:spPr>
          <a:xfrm>
            <a:off x="6411433" y="609600"/>
            <a:ext cx="4450050" cy="5644777"/>
          </a:xfrm>
        </p:spPr>
        <p:txBody>
          <a:bodyPr vert="horz" lIns="91440" tIns="45720" rIns="91440" bIns="45720" rtlCol="0">
            <a:normAutofit/>
          </a:bodyPr>
          <a:lstStyle/>
          <a:p>
            <a:r>
              <a:rPr lang="en-US" dirty="0">
                <a:ea typeface="+mn-lt"/>
                <a:cs typeface="+mn-lt"/>
              </a:rPr>
              <a:t>Assistant practitioner roles have been successfully introduced in some aspects of radiography, e.g. mammography and to a limited extent in other modalities. However, only around half of trusts use assistant practitioners in radiography. Imaging is a popular career within healthcare, but career pathways from apprenticeships upwards are poorly developed and educational institutions are not always reimbursed sufficiently to encourage them to deliver courses. Work is ongoing to support local systems to utilise the apprenticeship levy more effectively.</a:t>
            </a:r>
          </a:p>
        </p:txBody>
      </p:sp>
    </p:spTree>
    <p:extLst>
      <p:ext uri="{BB962C8B-B14F-4D97-AF65-F5344CB8AC3E}">
        <p14:creationId xmlns:p14="http://schemas.microsoft.com/office/powerpoint/2010/main" val="310654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9F846FF8-0D27-4A66-8332-A0BE79BE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D2B48-6A4A-D434-FCA3-2EEFE217B7D4}"/>
              </a:ext>
            </a:extLst>
          </p:cNvPr>
          <p:cNvSpPr>
            <a:spLocks noGrp="1"/>
          </p:cNvSpPr>
          <p:nvPr>
            <p:ph type="title"/>
          </p:nvPr>
        </p:nvSpPr>
        <p:spPr>
          <a:xfrm>
            <a:off x="1050879" y="609601"/>
            <a:ext cx="9810604" cy="1216024"/>
          </a:xfrm>
        </p:spPr>
        <p:txBody>
          <a:bodyPr>
            <a:normAutofit/>
          </a:bodyPr>
          <a:lstStyle/>
          <a:p>
            <a:r>
              <a:rPr lang="en-US">
                <a:ea typeface="Batang"/>
              </a:rPr>
              <a:t>Recommendations on expansion of workforce</a:t>
            </a:r>
            <a:endParaRPr lang="en-US"/>
          </a:p>
        </p:txBody>
      </p:sp>
      <p:sp>
        <p:nvSpPr>
          <p:cNvPr id="24" name="Freeform: Shape 15">
            <a:extLst>
              <a:ext uri="{FF2B5EF4-FFF2-40B4-BE49-F238E27FC236}">
                <a16:creationId xmlns:a16="http://schemas.microsoft.com/office/drawing/2014/main" id="{46B9CB01-4014-4606-90AC-ADABCFB38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44804"/>
            <a:ext cx="12192000" cy="5013196"/>
          </a:xfrm>
          <a:custGeom>
            <a:avLst/>
            <a:gdLst>
              <a:gd name="connsiteX0" fmla="*/ 4142196 w 12192000"/>
              <a:gd name="connsiteY0" fmla="*/ 33 h 5013196"/>
              <a:gd name="connsiteX1" fmla="*/ 4138795 w 12192000"/>
              <a:gd name="connsiteY1" fmla="*/ 15046 h 5013196"/>
              <a:gd name="connsiteX2" fmla="*/ 4166706 w 12192000"/>
              <a:gd name="connsiteY2" fmla="*/ 37291 h 5013196"/>
              <a:gd name="connsiteX3" fmla="*/ 4371550 w 12192000"/>
              <a:gd name="connsiteY3" fmla="*/ 22134 h 5013196"/>
              <a:gd name="connsiteX4" fmla="*/ 4424056 w 12192000"/>
              <a:gd name="connsiteY4" fmla="*/ 28369 h 5013196"/>
              <a:gd name="connsiteX5" fmla="*/ 4469897 w 12192000"/>
              <a:gd name="connsiteY5" fmla="*/ 13218 h 5013196"/>
              <a:gd name="connsiteX6" fmla="*/ 4489151 w 12192000"/>
              <a:gd name="connsiteY6" fmla="*/ 20285 h 5013196"/>
              <a:gd name="connsiteX7" fmla="*/ 4492479 w 12192000"/>
              <a:gd name="connsiteY7" fmla="*/ 21730 h 5013196"/>
              <a:gd name="connsiteX8" fmla="*/ 4505693 w 12192000"/>
              <a:gd name="connsiteY8" fmla="*/ 22584 h 5013196"/>
              <a:gd name="connsiteX9" fmla="*/ 4509529 w 12192000"/>
              <a:gd name="connsiteY9" fmla="*/ 28985 h 5013196"/>
              <a:gd name="connsiteX10" fmla="*/ 4529499 w 12192000"/>
              <a:gd name="connsiteY10" fmla="*/ 34687 h 5013196"/>
              <a:gd name="connsiteX11" fmla="*/ 4553795 w 12192000"/>
              <a:gd name="connsiteY11" fmla="*/ 34541 h 5013196"/>
              <a:gd name="connsiteX12" fmla="*/ 4640118 w 12192000"/>
              <a:gd name="connsiteY12" fmla="*/ 34699 h 5013196"/>
              <a:gd name="connsiteX13" fmla="*/ 4654127 w 12192000"/>
              <a:gd name="connsiteY13" fmla="*/ 30952 h 5013196"/>
              <a:gd name="connsiteX14" fmla="*/ 4700168 w 12192000"/>
              <a:gd name="connsiteY14" fmla="*/ 35953 h 5013196"/>
              <a:gd name="connsiteX15" fmla="*/ 4741127 w 12192000"/>
              <a:gd name="connsiteY15" fmla="*/ 36527 h 5013196"/>
              <a:gd name="connsiteX16" fmla="*/ 4767598 w 12192000"/>
              <a:gd name="connsiteY16" fmla="*/ 33272 h 5013196"/>
              <a:gd name="connsiteX17" fmla="*/ 4774592 w 12192000"/>
              <a:gd name="connsiteY17" fmla="*/ 35449 h 5013196"/>
              <a:gd name="connsiteX18" fmla="*/ 4801328 w 12192000"/>
              <a:gd name="connsiteY18" fmla="*/ 36454 h 5013196"/>
              <a:gd name="connsiteX19" fmla="*/ 4814870 w 12192000"/>
              <a:gd name="connsiteY19" fmla="*/ 32797 h 5013196"/>
              <a:gd name="connsiteX20" fmla="*/ 4828440 w 12192000"/>
              <a:gd name="connsiteY20" fmla="*/ 40415 h 5013196"/>
              <a:gd name="connsiteX21" fmla="*/ 4831826 w 12192000"/>
              <a:gd name="connsiteY21" fmla="*/ 46118 h 5013196"/>
              <a:gd name="connsiteX22" fmla="*/ 4850785 w 12192000"/>
              <a:gd name="connsiteY22" fmla="*/ 43190 h 5013196"/>
              <a:gd name="connsiteX23" fmla="*/ 4866468 w 12192000"/>
              <a:gd name="connsiteY23" fmla="*/ 48539 h 5013196"/>
              <a:gd name="connsiteX24" fmla="*/ 4879983 w 12192000"/>
              <a:gd name="connsiteY24" fmla="*/ 44615 h 5013196"/>
              <a:gd name="connsiteX25" fmla="*/ 4885635 w 12192000"/>
              <a:gd name="connsiteY25" fmla="*/ 45342 h 5013196"/>
              <a:gd name="connsiteX26" fmla="*/ 4899698 w 12192000"/>
              <a:gd name="connsiteY26" fmla="*/ 47876 h 5013196"/>
              <a:gd name="connsiteX27" fmla="*/ 4923986 w 12192000"/>
              <a:gd name="connsiteY27" fmla="*/ 53632 h 5013196"/>
              <a:gd name="connsiteX28" fmla="*/ 4931544 w 12192000"/>
              <a:gd name="connsiteY28" fmla="*/ 54358 h 5013196"/>
              <a:gd name="connsiteX29" fmla="*/ 4948135 w 12192000"/>
              <a:gd name="connsiteY29" fmla="*/ 63529 h 5013196"/>
              <a:gd name="connsiteX30" fmla="*/ 4980068 w 12192000"/>
              <a:gd name="connsiteY30" fmla="*/ 71052 h 5013196"/>
              <a:gd name="connsiteX31" fmla="*/ 5036541 w 12192000"/>
              <a:gd name="connsiteY31" fmla="*/ 98293 h 5013196"/>
              <a:gd name="connsiteX32" fmla="*/ 5069678 w 12192000"/>
              <a:gd name="connsiteY32" fmla="*/ 111179 h 5013196"/>
              <a:gd name="connsiteX33" fmla="*/ 5092160 w 12192000"/>
              <a:gd name="connsiteY33" fmla="*/ 123203 h 5013196"/>
              <a:gd name="connsiteX34" fmla="*/ 5158166 w 12192000"/>
              <a:gd name="connsiteY34" fmla="*/ 139568 h 5013196"/>
              <a:gd name="connsiteX35" fmla="*/ 5271252 w 12192000"/>
              <a:gd name="connsiteY35" fmla="*/ 160738 h 5013196"/>
              <a:gd name="connsiteX36" fmla="*/ 5294438 w 12192000"/>
              <a:gd name="connsiteY36" fmla="*/ 166556 h 5013196"/>
              <a:gd name="connsiteX37" fmla="*/ 5310840 w 12192000"/>
              <a:gd name="connsiteY37" fmla="*/ 176769 h 5013196"/>
              <a:gd name="connsiteX38" fmla="*/ 5311570 w 12192000"/>
              <a:gd name="connsiteY38" fmla="*/ 183681 h 5013196"/>
              <a:gd name="connsiteX39" fmla="*/ 5323756 w 12192000"/>
              <a:gd name="connsiteY39" fmla="*/ 187718 h 5013196"/>
              <a:gd name="connsiteX40" fmla="*/ 5326259 w 12192000"/>
              <a:gd name="connsiteY40" fmla="*/ 189880 h 5013196"/>
              <a:gd name="connsiteX41" fmla="*/ 5341357 w 12192000"/>
              <a:gd name="connsiteY41" fmla="*/ 201193 h 5013196"/>
              <a:gd name="connsiteX42" fmla="*/ 5391908 w 12192000"/>
              <a:gd name="connsiteY42" fmla="*/ 198291 h 5013196"/>
              <a:gd name="connsiteX43" fmla="*/ 5439031 w 12192000"/>
              <a:gd name="connsiteY43" fmla="*/ 216975 h 5013196"/>
              <a:gd name="connsiteX44" fmla="*/ 5640913 w 12192000"/>
              <a:gd name="connsiteY44" fmla="*/ 253028 h 5013196"/>
              <a:gd name="connsiteX45" fmla="*/ 5657312 w 12192000"/>
              <a:gd name="connsiteY45" fmla="*/ 280626 h 5013196"/>
              <a:gd name="connsiteX46" fmla="*/ 5734773 w 12192000"/>
              <a:gd name="connsiteY46" fmla="*/ 303244 h 5013196"/>
              <a:gd name="connsiteX47" fmla="*/ 5877770 w 12192000"/>
              <a:gd name="connsiteY47" fmla="*/ 296965 h 5013196"/>
              <a:gd name="connsiteX48" fmla="*/ 5989615 w 12192000"/>
              <a:gd name="connsiteY48" fmla="*/ 319663 h 5013196"/>
              <a:gd name="connsiteX49" fmla="*/ 5996857 w 12192000"/>
              <a:gd name="connsiteY49" fmla="*/ 323549 h 5013196"/>
              <a:gd name="connsiteX50" fmla="*/ 6037387 w 12192000"/>
              <a:gd name="connsiteY50" fmla="*/ 312526 h 5013196"/>
              <a:gd name="connsiteX51" fmla="*/ 6113074 w 12192000"/>
              <a:gd name="connsiteY51" fmla="*/ 325845 h 5013196"/>
              <a:gd name="connsiteX52" fmla="*/ 6280929 w 12192000"/>
              <a:gd name="connsiteY52" fmla="*/ 350444 h 5013196"/>
              <a:gd name="connsiteX53" fmla="*/ 6298665 w 12192000"/>
              <a:gd name="connsiteY53" fmla="*/ 342931 h 5013196"/>
              <a:gd name="connsiteX54" fmla="*/ 6317326 w 12192000"/>
              <a:gd name="connsiteY54" fmla="*/ 339794 h 5013196"/>
              <a:gd name="connsiteX55" fmla="*/ 6319212 w 12192000"/>
              <a:gd name="connsiteY55" fmla="*/ 341004 h 5013196"/>
              <a:gd name="connsiteX56" fmla="*/ 6339724 w 12192000"/>
              <a:gd name="connsiteY56" fmla="*/ 342098 h 5013196"/>
              <a:gd name="connsiteX57" fmla="*/ 6345010 w 12192000"/>
              <a:gd name="connsiteY57" fmla="*/ 339148 h 5013196"/>
              <a:gd name="connsiteX58" fmla="*/ 6359332 w 12192000"/>
              <a:gd name="connsiteY58" fmla="*/ 338899 h 5013196"/>
              <a:gd name="connsiteX59" fmla="*/ 6388220 w 12192000"/>
              <a:gd name="connsiteY59" fmla="*/ 335714 h 5013196"/>
              <a:gd name="connsiteX60" fmla="*/ 6392994 w 12192000"/>
              <a:gd name="connsiteY60" fmla="*/ 337644 h 5013196"/>
              <a:gd name="connsiteX61" fmla="*/ 6435581 w 12192000"/>
              <a:gd name="connsiteY61" fmla="*/ 336775 h 5013196"/>
              <a:gd name="connsiteX62" fmla="*/ 6435870 w 12192000"/>
              <a:gd name="connsiteY62" fmla="*/ 337963 h 5013196"/>
              <a:gd name="connsiteX63" fmla="*/ 6446571 w 12192000"/>
              <a:gd name="connsiteY63" fmla="*/ 342957 h 5013196"/>
              <a:gd name="connsiteX64" fmla="*/ 6467701 w 12192000"/>
              <a:gd name="connsiteY64" fmla="*/ 349765 h 5013196"/>
              <a:gd name="connsiteX65" fmla="*/ 6512727 w 12192000"/>
              <a:gd name="connsiteY65" fmla="*/ 380305 h 5013196"/>
              <a:gd name="connsiteX66" fmla="*/ 6557094 w 12192000"/>
              <a:gd name="connsiteY66" fmla="*/ 379532 h 5013196"/>
              <a:gd name="connsiteX67" fmla="*/ 6565879 w 12192000"/>
              <a:gd name="connsiteY67" fmla="*/ 380030 h 5013196"/>
              <a:gd name="connsiteX68" fmla="*/ 6565997 w 12192000"/>
              <a:gd name="connsiteY68" fmla="*/ 380310 h 5013196"/>
              <a:gd name="connsiteX69" fmla="*/ 6575147 w 12192000"/>
              <a:gd name="connsiteY69" fmla="*/ 381374 h 5013196"/>
              <a:gd name="connsiteX70" fmla="*/ 6581899 w 12192000"/>
              <a:gd name="connsiteY70" fmla="*/ 380938 h 5013196"/>
              <a:gd name="connsiteX71" fmla="*/ 6598943 w 12192000"/>
              <a:gd name="connsiteY71" fmla="*/ 381906 h 5013196"/>
              <a:gd name="connsiteX72" fmla="*/ 6604421 w 12192000"/>
              <a:gd name="connsiteY72" fmla="*/ 384033 h 5013196"/>
              <a:gd name="connsiteX73" fmla="*/ 6606035 w 12192000"/>
              <a:gd name="connsiteY73" fmla="*/ 387465 h 5013196"/>
              <a:gd name="connsiteX74" fmla="*/ 6607669 w 12192000"/>
              <a:gd name="connsiteY74" fmla="*/ 387186 h 5013196"/>
              <a:gd name="connsiteX75" fmla="*/ 6637532 w 12192000"/>
              <a:gd name="connsiteY75" fmla="*/ 398125 h 5013196"/>
              <a:gd name="connsiteX76" fmla="*/ 6706880 w 12192000"/>
              <a:gd name="connsiteY76" fmla="*/ 412381 h 5013196"/>
              <a:gd name="connsiteX77" fmla="*/ 6747500 w 12192000"/>
              <a:gd name="connsiteY77" fmla="*/ 416386 h 5013196"/>
              <a:gd name="connsiteX78" fmla="*/ 6857783 w 12192000"/>
              <a:gd name="connsiteY78" fmla="*/ 431905 h 5013196"/>
              <a:gd name="connsiteX79" fmla="*/ 6967720 w 12192000"/>
              <a:gd name="connsiteY79" fmla="*/ 450939 h 5013196"/>
              <a:gd name="connsiteX80" fmla="*/ 7018394 w 12192000"/>
              <a:gd name="connsiteY80" fmla="*/ 479831 h 5013196"/>
              <a:gd name="connsiteX81" fmla="*/ 7024679 w 12192000"/>
              <a:gd name="connsiteY81" fmla="*/ 480968 h 5013196"/>
              <a:gd name="connsiteX82" fmla="*/ 7041715 w 12192000"/>
              <a:gd name="connsiteY82" fmla="*/ 479120 h 5013196"/>
              <a:gd name="connsiteX83" fmla="*/ 7048103 w 12192000"/>
              <a:gd name="connsiteY83" fmla="*/ 477610 h 5013196"/>
              <a:gd name="connsiteX84" fmla="*/ 7057490 w 12192000"/>
              <a:gd name="connsiteY84" fmla="*/ 477135 h 5013196"/>
              <a:gd name="connsiteX85" fmla="*/ 7057730 w 12192000"/>
              <a:gd name="connsiteY85" fmla="*/ 477383 h 5013196"/>
              <a:gd name="connsiteX86" fmla="*/ 7066511 w 12192000"/>
              <a:gd name="connsiteY86" fmla="*/ 476432 h 5013196"/>
              <a:gd name="connsiteX87" fmla="*/ 7109401 w 12192000"/>
              <a:gd name="connsiteY87" fmla="*/ 468486 h 5013196"/>
              <a:gd name="connsiteX88" fmla="*/ 7166830 w 12192000"/>
              <a:gd name="connsiteY88" fmla="*/ 490255 h 5013196"/>
              <a:gd name="connsiteX89" fmla="*/ 7190442 w 12192000"/>
              <a:gd name="connsiteY89" fmla="*/ 493308 h 5013196"/>
              <a:gd name="connsiteX90" fmla="*/ 7203083 w 12192000"/>
              <a:gd name="connsiteY90" fmla="*/ 496324 h 5013196"/>
              <a:gd name="connsiteX91" fmla="*/ 7203894 w 12192000"/>
              <a:gd name="connsiteY91" fmla="*/ 497408 h 5013196"/>
              <a:gd name="connsiteX92" fmla="*/ 7245004 w 12192000"/>
              <a:gd name="connsiteY92" fmla="*/ 489662 h 5013196"/>
              <a:gd name="connsiteX93" fmla="*/ 7250514 w 12192000"/>
              <a:gd name="connsiteY93" fmla="*/ 490724 h 5013196"/>
              <a:gd name="connsiteX94" fmla="*/ 7277246 w 12192000"/>
              <a:gd name="connsiteY94" fmla="*/ 483000 h 5013196"/>
              <a:gd name="connsiteX95" fmla="*/ 7291092 w 12192000"/>
              <a:gd name="connsiteY95" fmla="*/ 480435 h 5013196"/>
              <a:gd name="connsiteX96" fmla="*/ 7294933 w 12192000"/>
              <a:gd name="connsiteY96" fmla="*/ 476767 h 5013196"/>
              <a:gd name="connsiteX97" fmla="*/ 7315408 w 12192000"/>
              <a:gd name="connsiteY97" fmla="*/ 474478 h 5013196"/>
              <a:gd name="connsiteX98" fmla="*/ 7317786 w 12192000"/>
              <a:gd name="connsiteY98" fmla="*/ 475324 h 5013196"/>
              <a:gd name="connsiteX99" fmla="*/ 7334572 w 12192000"/>
              <a:gd name="connsiteY99" fmla="*/ 469306 h 5013196"/>
              <a:gd name="connsiteX100" fmla="*/ 7348520 w 12192000"/>
              <a:gd name="connsiteY100" fmla="*/ 459268 h 5013196"/>
              <a:gd name="connsiteX101" fmla="*/ 7522997 w 12192000"/>
              <a:gd name="connsiteY101" fmla="*/ 455427 h 5013196"/>
              <a:gd name="connsiteX102" fmla="*/ 7686985 w 12192000"/>
              <a:gd name="connsiteY102" fmla="*/ 433023 h 5013196"/>
              <a:gd name="connsiteX103" fmla="*/ 7854068 w 12192000"/>
              <a:gd name="connsiteY103" fmla="*/ 422992 h 5013196"/>
              <a:gd name="connsiteX104" fmla="*/ 8034165 w 12192000"/>
              <a:gd name="connsiteY104" fmla="*/ 404917 h 5013196"/>
              <a:gd name="connsiteX105" fmla="*/ 8094381 w 12192000"/>
              <a:gd name="connsiteY105" fmla="*/ 408936 h 5013196"/>
              <a:gd name="connsiteX106" fmla="*/ 8146898 w 12192000"/>
              <a:gd name="connsiteY106" fmla="*/ 391776 h 5013196"/>
              <a:gd name="connsiteX107" fmla="*/ 8168993 w 12192000"/>
              <a:gd name="connsiteY107" fmla="*/ 398048 h 5013196"/>
              <a:gd name="connsiteX108" fmla="*/ 8172809 w 12192000"/>
              <a:gd name="connsiteY108" fmla="*/ 399355 h 5013196"/>
              <a:gd name="connsiteX109" fmla="*/ 8187962 w 12192000"/>
              <a:gd name="connsiteY109" fmla="*/ 399651 h 5013196"/>
              <a:gd name="connsiteX110" fmla="*/ 8192382 w 12192000"/>
              <a:gd name="connsiteY110" fmla="*/ 405910 h 5013196"/>
              <a:gd name="connsiteX111" fmla="*/ 8375192 w 12192000"/>
              <a:gd name="connsiteY111" fmla="*/ 397097 h 5013196"/>
              <a:gd name="connsiteX112" fmla="*/ 8454377 w 12192000"/>
              <a:gd name="connsiteY112" fmla="*/ 393549 h 5013196"/>
              <a:gd name="connsiteX113" fmla="*/ 8484740 w 12192000"/>
              <a:gd name="connsiteY113" fmla="*/ 398377 h 5013196"/>
              <a:gd name="connsiteX114" fmla="*/ 8601673 w 12192000"/>
              <a:gd name="connsiteY114" fmla="*/ 410319 h 5013196"/>
              <a:gd name="connsiteX115" fmla="*/ 8701676 w 12192000"/>
              <a:gd name="connsiteY115" fmla="*/ 414569 h 5013196"/>
              <a:gd name="connsiteX116" fmla="*/ 8773288 w 12192000"/>
              <a:gd name="connsiteY116" fmla="*/ 391295 h 5013196"/>
              <a:gd name="connsiteX117" fmla="*/ 8779909 w 12192000"/>
              <a:gd name="connsiteY117" fmla="*/ 395664 h 5013196"/>
              <a:gd name="connsiteX118" fmla="*/ 8829932 w 12192000"/>
              <a:gd name="connsiteY118" fmla="*/ 392461 h 5013196"/>
              <a:gd name="connsiteX119" fmla="*/ 9003386 w 12192000"/>
              <a:gd name="connsiteY119" fmla="*/ 349460 h 5013196"/>
              <a:gd name="connsiteX120" fmla="*/ 9101185 w 12192000"/>
              <a:gd name="connsiteY120" fmla="*/ 344080 h 5013196"/>
              <a:gd name="connsiteX121" fmla="*/ 9136185 w 12192000"/>
              <a:gd name="connsiteY121" fmla="*/ 347296 h 5013196"/>
              <a:gd name="connsiteX122" fmla="*/ 9194801 w 12192000"/>
              <a:gd name="connsiteY122" fmla="*/ 352367 h 5013196"/>
              <a:gd name="connsiteX123" fmla="*/ 9239316 w 12192000"/>
              <a:gd name="connsiteY123" fmla="*/ 368776 h 5013196"/>
              <a:gd name="connsiteX124" fmla="*/ 9288052 w 12192000"/>
              <a:gd name="connsiteY124" fmla="*/ 368014 h 5013196"/>
              <a:gd name="connsiteX125" fmla="*/ 9298465 w 12192000"/>
              <a:gd name="connsiteY125" fmla="*/ 351514 h 5013196"/>
              <a:gd name="connsiteX126" fmla="*/ 9350892 w 12192000"/>
              <a:gd name="connsiteY126" fmla="*/ 355996 h 5013196"/>
              <a:gd name="connsiteX127" fmla="*/ 9430522 w 12192000"/>
              <a:gd name="connsiteY127" fmla="*/ 364586 h 5013196"/>
              <a:gd name="connsiteX128" fmla="*/ 9476215 w 12192000"/>
              <a:gd name="connsiteY128" fmla="*/ 365325 h 5013196"/>
              <a:gd name="connsiteX129" fmla="*/ 9601276 w 12192000"/>
              <a:gd name="connsiteY129" fmla="*/ 371922 h 5013196"/>
              <a:gd name="connsiteX130" fmla="*/ 9726733 w 12192000"/>
              <a:gd name="connsiteY130" fmla="*/ 382019 h 5013196"/>
              <a:gd name="connsiteX131" fmla="*/ 9802144 w 12192000"/>
              <a:gd name="connsiteY131" fmla="*/ 407697 h 5013196"/>
              <a:gd name="connsiteX132" fmla="*/ 9905153 w 12192000"/>
              <a:gd name="connsiteY132" fmla="*/ 413868 h 5013196"/>
              <a:gd name="connsiteX133" fmla="*/ 9922553 w 12192000"/>
              <a:gd name="connsiteY133" fmla="*/ 417787 h 5013196"/>
              <a:gd name="connsiteX134" fmla="*/ 10044658 w 12192000"/>
              <a:gd name="connsiteY134" fmla="*/ 431295 h 5013196"/>
              <a:gd name="connsiteX135" fmla="*/ 10184585 w 12192000"/>
              <a:gd name="connsiteY135" fmla="*/ 420356 h 5013196"/>
              <a:gd name="connsiteX136" fmla="*/ 10366435 w 12192000"/>
              <a:gd name="connsiteY136" fmla="*/ 475646 h 5013196"/>
              <a:gd name="connsiteX137" fmla="*/ 10688220 w 12192000"/>
              <a:gd name="connsiteY137" fmla="*/ 555476 h 5013196"/>
              <a:gd name="connsiteX138" fmla="*/ 11026690 w 12192000"/>
              <a:gd name="connsiteY138" fmla="*/ 563899 h 5013196"/>
              <a:gd name="connsiteX139" fmla="*/ 11113779 w 12192000"/>
              <a:gd name="connsiteY139" fmla="*/ 547086 h 5013196"/>
              <a:gd name="connsiteX140" fmla="*/ 11369556 w 12192000"/>
              <a:gd name="connsiteY140" fmla="*/ 504937 h 5013196"/>
              <a:gd name="connsiteX141" fmla="*/ 11623342 w 12192000"/>
              <a:gd name="connsiteY141" fmla="*/ 401646 h 5013196"/>
              <a:gd name="connsiteX142" fmla="*/ 11786511 w 12192000"/>
              <a:gd name="connsiteY142" fmla="*/ 371608 h 5013196"/>
              <a:gd name="connsiteX143" fmla="*/ 11862577 w 12192000"/>
              <a:gd name="connsiteY143" fmla="*/ 343767 h 5013196"/>
              <a:gd name="connsiteX144" fmla="*/ 11916612 w 12192000"/>
              <a:gd name="connsiteY144" fmla="*/ 337028 h 5013196"/>
              <a:gd name="connsiteX145" fmla="*/ 11948830 w 12192000"/>
              <a:gd name="connsiteY145" fmla="*/ 331280 h 5013196"/>
              <a:gd name="connsiteX146" fmla="*/ 12001583 w 12192000"/>
              <a:gd name="connsiteY146" fmla="*/ 292861 h 5013196"/>
              <a:gd name="connsiteX147" fmla="*/ 12174977 w 12192000"/>
              <a:gd name="connsiteY147" fmla="*/ 277870 h 5013196"/>
              <a:gd name="connsiteX148" fmla="*/ 12192000 w 12192000"/>
              <a:gd name="connsiteY148" fmla="*/ 269767 h 5013196"/>
              <a:gd name="connsiteX149" fmla="*/ 12192000 w 12192000"/>
              <a:gd name="connsiteY149" fmla="*/ 5013196 h 5013196"/>
              <a:gd name="connsiteX150" fmla="*/ 0 w 12192000"/>
              <a:gd name="connsiteY150" fmla="*/ 5013196 h 5013196"/>
              <a:gd name="connsiteX151" fmla="*/ 0 w 12192000"/>
              <a:gd name="connsiteY151" fmla="*/ 630667 h 5013196"/>
              <a:gd name="connsiteX152" fmla="*/ 11075 w 12192000"/>
              <a:gd name="connsiteY152" fmla="*/ 628396 h 5013196"/>
              <a:gd name="connsiteX153" fmla="*/ 44061 w 12192000"/>
              <a:gd name="connsiteY153" fmla="*/ 621814 h 5013196"/>
              <a:gd name="connsiteX154" fmla="*/ 136694 w 12192000"/>
              <a:gd name="connsiteY154" fmla="*/ 569633 h 5013196"/>
              <a:gd name="connsiteX155" fmla="*/ 170342 w 12192000"/>
              <a:gd name="connsiteY155" fmla="*/ 564295 h 5013196"/>
              <a:gd name="connsiteX156" fmla="*/ 168955 w 12192000"/>
              <a:gd name="connsiteY156" fmla="*/ 555382 h 5013196"/>
              <a:gd name="connsiteX157" fmla="*/ 181474 w 12192000"/>
              <a:gd name="connsiteY157" fmla="*/ 554499 h 5013196"/>
              <a:gd name="connsiteX158" fmla="*/ 209440 w 12192000"/>
              <a:gd name="connsiteY158" fmla="*/ 553779 h 5013196"/>
              <a:gd name="connsiteX159" fmla="*/ 293152 w 12192000"/>
              <a:gd name="connsiteY159" fmla="*/ 549794 h 5013196"/>
              <a:gd name="connsiteX160" fmla="*/ 315693 w 12192000"/>
              <a:gd name="connsiteY160" fmla="*/ 532248 h 5013196"/>
              <a:gd name="connsiteX161" fmla="*/ 337305 w 12192000"/>
              <a:gd name="connsiteY161" fmla="*/ 531590 h 5013196"/>
              <a:gd name="connsiteX162" fmla="*/ 462252 w 12192000"/>
              <a:gd name="connsiteY162" fmla="*/ 506369 h 5013196"/>
              <a:gd name="connsiteX163" fmla="*/ 479457 w 12192000"/>
              <a:gd name="connsiteY163" fmla="*/ 504341 h 5013196"/>
              <a:gd name="connsiteX164" fmla="*/ 488653 w 12192000"/>
              <a:gd name="connsiteY164" fmla="*/ 496475 h 5013196"/>
              <a:gd name="connsiteX165" fmla="*/ 522053 w 12192000"/>
              <a:gd name="connsiteY165" fmla="*/ 494343 h 5013196"/>
              <a:gd name="connsiteX166" fmla="*/ 523520 w 12192000"/>
              <a:gd name="connsiteY166" fmla="*/ 489931 h 5013196"/>
              <a:gd name="connsiteX167" fmla="*/ 632714 w 12192000"/>
              <a:gd name="connsiteY167" fmla="*/ 450319 h 5013196"/>
              <a:gd name="connsiteX168" fmla="*/ 651426 w 12192000"/>
              <a:gd name="connsiteY168" fmla="*/ 443762 h 5013196"/>
              <a:gd name="connsiteX169" fmla="*/ 667724 w 12192000"/>
              <a:gd name="connsiteY169" fmla="*/ 445356 h 5013196"/>
              <a:gd name="connsiteX170" fmla="*/ 757679 w 12192000"/>
              <a:gd name="connsiteY170" fmla="*/ 438363 h 5013196"/>
              <a:gd name="connsiteX171" fmla="*/ 779159 w 12192000"/>
              <a:gd name="connsiteY171" fmla="*/ 441277 h 5013196"/>
              <a:gd name="connsiteX172" fmla="*/ 788293 w 12192000"/>
              <a:gd name="connsiteY172" fmla="*/ 448081 h 5013196"/>
              <a:gd name="connsiteX173" fmla="*/ 822923 w 12192000"/>
              <a:gd name="connsiteY173" fmla="*/ 434292 h 5013196"/>
              <a:gd name="connsiteX174" fmla="*/ 876559 w 12192000"/>
              <a:gd name="connsiteY174" fmla="*/ 424306 h 5013196"/>
              <a:gd name="connsiteX175" fmla="*/ 902011 w 12192000"/>
              <a:gd name="connsiteY175" fmla="*/ 417336 h 5013196"/>
              <a:gd name="connsiteX176" fmla="*/ 922715 w 12192000"/>
              <a:gd name="connsiteY176" fmla="*/ 420917 h 5013196"/>
              <a:gd name="connsiteX177" fmla="*/ 1040139 w 12192000"/>
              <a:gd name="connsiteY177" fmla="*/ 419808 h 5013196"/>
              <a:gd name="connsiteX178" fmla="*/ 1067251 w 12192000"/>
              <a:gd name="connsiteY178" fmla="*/ 425602 h 5013196"/>
              <a:gd name="connsiteX179" fmla="*/ 1080272 w 12192000"/>
              <a:gd name="connsiteY179" fmla="*/ 437887 h 5013196"/>
              <a:gd name="connsiteX180" fmla="*/ 1090219 w 12192000"/>
              <a:gd name="connsiteY180" fmla="*/ 433244 h 5013196"/>
              <a:gd name="connsiteX181" fmla="*/ 1161226 w 12192000"/>
              <a:gd name="connsiteY181" fmla="*/ 431522 h 5013196"/>
              <a:gd name="connsiteX182" fmla="*/ 1207525 w 12192000"/>
              <a:gd name="connsiteY182" fmla="*/ 429257 h 5013196"/>
              <a:gd name="connsiteX183" fmla="*/ 1210030 w 12192000"/>
              <a:gd name="connsiteY183" fmla="*/ 412023 h 5013196"/>
              <a:gd name="connsiteX184" fmla="*/ 1251170 w 12192000"/>
              <a:gd name="connsiteY184" fmla="*/ 405160 h 5013196"/>
              <a:gd name="connsiteX185" fmla="*/ 1295331 w 12192000"/>
              <a:gd name="connsiteY185" fmla="*/ 415400 h 5013196"/>
              <a:gd name="connsiteX186" fmla="*/ 1347118 w 12192000"/>
              <a:gd name="connsiteY186" fmla="*/ 412922 h 5013196"/>
              <a:gd name="connsiteX187" fmla="*/ 1378108 w 12192000"/>
              <a:gd name="connsiteY187" fmla="*/ 411628 h 5013196"/>
              <a:gd name="connsiteX188" fmla="*/ 1459192 w 12192000"/>
              <a:gd name="connsiteY188" fmla="*/ 394137 h 5013196"/>
              <a:gd name="connsiteX189" fmla="*/ 1590120 w 12192000"/>
              <a:gd name="connsiteY189" fmla="*/ 330826 h 5013196"/>
              <a:gd name="connsiteX190" fmla="*/ 1631417 w 12192000"/>
              <a:gd name="connsiteY190" fmla="*/ 321445 h 5013196"/>
              <a:gd name="connsiteX191" fmla="*/ 1638727 w 12192000"/>
              <a:gd name="connsiteY191" fmla="*/ 324828 h 5013196"/>
              <a:gd name="connsiteX192" fmla="*/ 1844438 w 12192000"/>
              <a:gd name="connsiteY192" fmla="*/ 284522 h 5013196"/>
              <a:gd name="connsiteX193" fmla="*/ 1881324 w 12192000"/>
              <a:gd name="connsiteY193" fmla="*/ 281715 h 5013196"/>
              <a:gd name="connsiteX194" fmla="*/ 1908999 w 12192000"/>
              <a:gd name="connsiteY194" fmla="*/ 282556 h 5013196"/>
              <a:gd name="connsiteX195" fmla="*/ 1974956 w 12192000"/>
              <a:gd name="connsiteY195" fmla="*/ 269176 h 5013196"/>
              <a:gd name="connsiteX196" fmla="*/ 2082409 w 12192000"/>
              <a:gd name="connsiteY196" fmla="*/ 240508 h 5013196"/>
              <a:gd name="connsiteX197" fmla="*/ 2105639 w 12192000"/>
              <a:gd name="connsiteY197" fmla="*/ 235866 h 5013196"/>
              <a:gd name="connsiteX198" fmla="*/ 2126992 w 12192000"/>
              <a:gd name="connsiteY198" fmla="*/ 237686 h 5013196"/>
              <a:gd name="connsiteX199" fmla="*/ 2133154 w 12192000"/>
              <a:gd name="connsiteY199" fmla="*/ 243170 h 5013196"/>
              <a:gd name="connsiteX200" fmla="*/ 2146154 w 12192000"/>
              <a:gd name="connsiteY200" fmla="*/ 241550 h 5013196"/>
              <a:gd name="connsiteX201" fmla="*/ 2149901 w 12192000"/>
              <a:gd name="connsiteY201" fmla="*/ 242334 h 5013196"/>
              <a:gd name="connsiteX202" fmla="*/ 2171100 w 12192000"/>
              <a:gd name="connsiteY202" fmla="*/ 245607 h 5013196"/>
              <a:gd name="connsiteX203" fmla="*/ 2209148 w 12192000"/>
              <a:gd name="connsiteY203" fmla="*/ 222443 h 5013196"/>
              <a:gd name="connsiteX204" fmla="*/ 2261889 w 12192000"/>
              <a:gd name="connsiteY204" fmla="*/ 218750 h 5013196"/>
              <a:gd name="connsiteX205" fmla="*/ 2452315 w 12192000"/>
              <a:gd name="connsiteY205" fmla="*/ 166117 h 5013196"/>
              <a:gd name="connsiteX206" fmla="*/ 2487710 w 12192000"/>
              <a:gd name="connsiteY206" fmla="*/ 182485 h 5013196"/>
              <a:gd name="connsiteX207" fmla="*/ 2567870 w 12192000"/>
              <a:gd name="connsiteY207" fmla="*/ 169640 h 5013196"/>
              <a:gd name="connsiteX208" fmla="*/ 2677053 w 12192000"/>
              <a:gd name="connsiteY208" fmla="*/ 105731 h 5013196"/>
              <a:gd name="connsiteX209" fmla="*/ 2823914 w 12192000"/>
              <a:gd name="connsiteY209" fmla="*/ 80085 h 5013196"/>
              <a:gd name="connsiteX210" fmla="*/ 2831912 w 12192000"/>
              <a:gd name="connsiteY210" fmla="*/ 68644 h 5013196"/>
              <a:gd name="connsiteX211" fmla="*/ 2843870 w 12192000"/>
              <a:gd name="connsiteY211" fmla="*/ 60725 h 5013196"/>
              <a:gd name="connsiteX212" fmla="*/ 2846217 w 12192000"/>
              <a:gd name="connsiteY212" fmla="*/ 61243 h 5013196"/>
              <a:gd name="connsiteX213" fmla="*/ 2862745 w 12192000"/>
              <a:gd name="connsiteY213" fmla="*/ 56460 h 5013196"/>
              <a:gd name="connsiteX214" fmla="*/ 2864596 w 12192000"/>
              <a:gd name="connsiteY214" fmla="*/ 52436 h 5013196"/>
              <a:gd name="connsiteX215" fmla="*/ 2875381 w 12192000"/>
              <a:gd name="connsiteY215" fmla="*/ 48221 h 5013196"/>
              <a:gd name="connsiteX216" fmla="*/ 2895139 w 12192000"/>
              <a:gd name="connsiteY216" fmla="*/ 37404 h 5013196"/>
              <a:gd name="connsiteX217" fmla="*/ 2900232 w 12192000"/>
              <a:gd name="connsiteY217" fmla="*/ 37736 h 5013196"/>
              <a:gd name="connsiteX218" fmla="*/ 2932205 w 12192000"/>
              <a:gd name="connsiteY218" fmla="*/ 25091 h 5013196"/>
              <a:gd name="connsiteX219" fmla="*/ 2933310 w 12192000"/>
              <a:gd name="connsiteY219" fmla="*/ 26034 h 5013196"/>
              <a:gd name="connsiteX220" fmla="*/ 2945218 w 12192000"/>
              <a:gd name="connsiteY220" fmla="*/ 27359 h 5013196"/>
              <a:gd name="connsiteX221" fmla="*/ 2966465 w 12192000"/>
              <a:gd name="connsiteY221" fmla="*/ 27335 h 5013196"/>
              <a:gd name="connsiteX222" fmla="*/ 3023668 w 12192000"/>
              <a:gd name="connsiteY222" fmla="*/ 41123 h 5013196"/>
              <a:gd name="connsiteX223" fmla="*/ 3057077 w 12192000"/>
              <a:gd name="connsiteY223" fmla="*/ 28063 h 5013196"/>
              <a:gd name="connsiteX224" fmla="*/ 3151915 w 12192000"/>
              <a:gd name="connsiteY224" fmla="*/ 24461 h 5013196"/>
              <a:gd name="connsiteX225" fmla="*/ 3251671 w 12192000"/>
              <a:gd name="connsiteY225" fmla="*/ 44793 h 5013196"/>
              <a:gd name="connsiteX226" fmla="*/ 3351400 w 12192000"/>
              <a:gd name="connsiteY226" fmla="*/ 45905 h 5013196"/>
              <a:gd name="connsiteX227" fmla="*/ 3387481 w 12192000"/>
              <a:gd name="connsiteY227" fmla="*/ 44661 h 5013196"/>
              <a:gd name="connsiteX228" fmla="*/ 3451923 w 12192000"/>
              <a:gd name="connsiteY228" fmla="*/ 49700 h 5013196"/>
              <a:gd name="connsiteX229" fmla="*/ 3481520 w 12192000"/>
              <a:gd name="connsiteY229" fmla="*/ 56505 h 5013196"/>
              <a:gd name="connsiteX230" fmla="*/ 3482804 w 12192000"/>
              <a:gd name="connsiteY230" fmla="*/ 56030 h 5013196"/>
              <a:gd name="connsiteX231" fmla="*/ 3485495 w 12192000"/>
              <a:gd name="connsiteY231" fmla="*/ 59139 h 5013196"/>
              <a:gd name="connsiteX232" fmla="*/ 3490972 w 12192000"/>
              <a:gd name="connsiteY232" fmla="*/ 60504 h 5013196"/>
              <a:gd name="connsiteX233" fmla="*/ 3505835 w 12192000"/>
              <a:gd name="connsiteY233" fmla="*/ 59295 h 5013196"/>
              <a:gd name="connsiteX234" fmla="*/ 3511410 w 12192000"/>
              <a:gd name="connsiteY234" fmla="*/ 58026 h 5013196"/>
              <a:gd name="connsiteX235" fmla="*/ 3519598 w 12192000"/>
              <a:gd name="connsiteY235" fmla="*/ 57901 h 5013196"/>
              <a:gd name="connsiteX236" fmla="*/ 3519807 w 12192000"/>
              <a:gd name="connsiteY236" fmla="*/ 58156 h 5013196"/>
              <a:gd name="connsiteX237" fmla="*/ 3527466 w 12192000"/>
              <a:gd name="connsiteY237" fmla="*/ 57534 h 5013196"/>
              <a:gd name="connsiteX238" fmla="*/ 3564889 w 12192000"/>
              <a:gd name="connsiteY238" fmla="*/ 51208 h 5013196"/>
              <a:gd name="connsiteX239" fmla="*/ 3614922 w 12192000"/>
              <a:gd name="connsiteY239" fmla="*/ 75022 h 5013196"/>
              <a:gd name="connsiteX240" fmla="*/ 3635506 w 12192000"/>
              <a:gd name="connsiteY240" fmla="*/ 78936 h 5013196"/>
              <a:gd name="connsiteX241" fmla="*/ 3646525 w 12192000"/>
              <a:gd name="connsiteY241" fmla="*/ 82411 h 5013196"/>
              <a:gd name="connsiteX242" fmla="*/ 3647224 w 12192000"/>
              <a:gd name="connsiteY242" fmla="*/ 83521 h 5013196"/>
              <a:gd name="connsiteX243" fmla="*/ 3683100 w 12192000"/>
              <a:gd name="connsiteY243" fmla="*/ 77327 h 5013196"/>
              <a:gd name="connsiteX244" fmla="*/ 3687901 w 12192000"/>
              <a:gd name="connsiteY244" fmla="*/ 78590 h 5013196"/>
              <a:gd name="connsiteX245" fmla="*/ 3711234 w 12192000"/>
              <a:gd name="connsiteY245" fmla="*/ 71883 h 5013196"/>
              <a:gd name="connsiteX246" fmla="*/ 3723318 w 12192000"/>
              <a:gd name="connsiteY246" fmla="*/ 69843 h 5013196"/>
              <a:gd name="connsiteX247" fmla="*/ 3726677 w 12192000"/>
              <a:gd name="connsiteY247" fmla="*/ 66330 h 5013196"/>
              <a:gd name="connsiteX248" fmla="*/ 3744535 w 12192000"/>
              <a:gd name="connsiteY248" fmla="*/ 64808 h 5013196"/>
              <a:gd name="connsiteX249" fmla="*/ 3746608 w 12192000"/>
              <a:gd name="connsiteY249" fmla="*/ 65740 h 5013196"/>
              <a:gd name="connsiteX250" fmla="*/ 3761262 w 12192000"/>
              <a:gd name="connsiteY250" fmla="*/ 60365 h 5013196"/>
              <a:gd name="connsiteX251" fmla="*/ 3773451 w 12192000"/>
              <a:gd name="connsiteY251" fmla="*/ 50884 h 5013196"/>
              <a:gd name="connsiteX252" fmla="*/ 3925626 w 12192000"/>
              <a:gd name="connsiteY252" fmla="*/ 53519 h 5013196"/>
              <a:gd name="connsiteX253" fmla="*/ 4056184 w 12192000"/>
              <a:gd name="connsiteY253" fmla="*/ 12503 h 5013196"/>
              <a:gd name="connsiteX254" fmla="*/ 4142196 w 12192000"/>
              <a:gd name="connsiteY254" fmla="*/ 33 h 50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5013196">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CE0431-3416-3B07-EFCA-323F4294114C}"/>
              </a:ext>
            </a:extLst>
          </p:cNvPr>
          <p:cNvGraphicFramePr>
            <a:graphicFrameLocks noGrp="1"/>
          </p:cNvGraphicFramePr>
          <p:nvPr>
            <p:ph idx="1"/>
            <p:extLst>
              <p:ext uri="{D42A27DB-BD31-4B8C-83A1-F6EECF244321}">
                <p14:modId xmlns:p14="http://schemas.microsoft.com/office/powerpoint/2010/main" val="2586319681"/>
              </p:ext>
            </p:extLst>
          </p:nvPr>
        </p:nvGraphicFramePr>
        <p:xfrm>
          <a:off x="1050925" y="2504941"/>
          <a:ext cx="9810750" cy="374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08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7EC3A-982B-3FB2-824F-8B552DDBB250}"/>
              </a:ext>
            </a:extLst>
          </p:cNvPr>
          <p:cNvSpPr>
            <a:spLocks noGrp="1"/>
          </p:cNvSpPr>
          <p:nvPr>
            <p:ph type="title"/>
          </p:nvPr>
        </p:nvSpPr>
        <p:spPr>
          <a:xfrm>
            <a:off x="1050879" y="609600"/>
            <a:ext cx="4173942" cy="5644775"/>
          </a:xfrm>
        </p:spPr>
        <p:txBody>
          <a:bodyPr>
            <a:normAutofit/>
          </a:bodyPr>
          <a:lstStyle/>
          <a:p>
            <a:r>
              <a:rPr lang="en-US" dirty="0">
                <a:ea typeface="Batang"/>
              </a:rPr>
              <a:t>What is the role of the assistant practitioner in ensuring a safe working environment?</a:t>
            </a:r>
            <a:endParaRPr lang="en-US" dirty="0"/>
          </a:p>
        </p:txBody>
      </p:sp>
      <p:graphicFrame>
        <p:nvGraphicFramePr>
          <p:cNvPr id="5" name="Content Placeholder 2">
            <a:extLst>
              <a:ext uri="{FF2B5EF4-FFF2-40B4-BE49-F238E27FC236}">
                <a16:creationId xmlns:a16="http://schemas.microsoft.com/office/drawing/2014/main" id="{70EAA6FF-9B36-6D11-46D9-14A67E6C51D6}"/>
              </a:ext>
            </a:extLst>
          </p:cNvPr>
          <p:cNvGraphicFramePr>
            <a:graphicFrameLocks noGrp="1"/>
          </p:cNvGraphicFramePr>
          <p:nvPr>
            <p:ph idx="1"/>
            <p:extLst>
              <p:ext uri="{D42A27DB-BD31-4B8C-83A1-F6EECF244321}">
                <p14:modId xmlns:p14="http://schemas.microsoft.com/office/powerpoint/2010/main" val="50707755"/>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20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9D44C-7174-527B-8977-66486474FBBC}"/>
              </a:ext>
            </a:extLst>
          </p:cNvPr>
          <p:cNvSpPr>
            <a:spLocks noGrp="1"/>
          </p:cNvSpPr>
          <p:nvPr>
            <p:ph type="title"/>
          </p:nvPr>
        </p:nvSpPr>
        <p:spPr>
          <a:xfrm>
            <a:off x="1050879" y="609600"/>
            <a:ext cx="4173942" cy="5644775"/>
          </a:xfrm>
        </p:spPr>
        <p:txBody>
          <a:bodyPr>
            <a:normAutofit/>
          </a:bodyPr>
          <a:lstStyle/>
          <a:p>
            <a:r>
              <a:rPr lang="en-US" dirty="0">
                <a:ea typeface="Batang"/>
              </a:rPr>
              <a:t>progression</a:t>
            </a:r>
            <a:endParaRPr lang="en-US" dirty="0"/>
          </a:p>
        </p:txBody>
      </p:sp>
      <p:graphicFrame>
        <p:nvGraphicFramePr>
          <p:cNvPr id="5" name="Content Placeholder 2">
            <a:extLst>
              <a:ext uri="{FF2B5EF4-FFF2-40B4-BE49-F238E27FC236}">
                <a16:creationId xmlns:a16="http://schemas.microsoft.com/office/drawing/2014/main" id="{6A8BE0AE-172F-25E6-8F29-3CF17F379C0A}"/>
              </a:ext>
            </a:extLst>
          </p:cNvPr>
          <p:cNvGraphicFramePr>
            <a:graphicFrameLocks noGrp="1"/>
          </p:cNvGraphicFramePr>
          <p:nvPr>
            <p:ph idx="1"/>
            <p:extLst>
              <p:ext uri="{D42A27DB-BD31-4B8C-83A1-F6EECF244321}">
                <p14:modId xmlns:p14="http://schemas.microsoft.com/office/powerpoint/2010/main" val="2193260374"/>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43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4875D4-02F9-F21B-1A5E-9FF79E4BA0AE}"/>
              </a:ext>
            </a:extLst>
          </p:cNvPr>
          <p:cNvSpPr>
            <a:spLocks noGrp="1"/>
          </p:cNvSpPr>
          <p:nvPr>
            <p:ph type="title"/>
          </p:nvPr>
        </p:nvSpPr>
        <p:spPr>
          <a:xfrm>
            <a:off x="1050879" y="609601"/>
            <a:ext cx="9810604" cy="1216024"/>
          </a:xfrm>
        </p:spPr>
        <p:txBody>
          <a:bodyPr>
            <a:normAutofit/>
          </a:bodyPr>
          <a:lstStyle/>
          <a:p>
            <a:r>
              <a:rPr lang="en-US" dirty="0">
                <a:ea typeface="Batang"/>
              </a:rPr>
              <a:t>WHERE DO YOU SEE THE ROLE GOING?</a:t>
            </a:r>
            <a:endParaRPr lang="en-US" dirty="0"/>
          </a:p>
        </p:txBody>
      </p:sp>
      <p:graphicFrame>
        <p:nvGraphicFramePr>
          <p:cNvPr id="5" name="Content Placeholder 2">
            <a:extLst>
              <a:ext uri="{FF2B5EF4-FFF2-40B4-BE49-F238E27FC236}">
                <a16:creationId xmlns:a16="http://schemas.microsoft.com/office/drawing/2014/main" id="{A519CF25-A37D-97A1-DCB8-A1B572D7F1B7}"/>
              </a:ext>
            </a:extLst>
          </p:cNvPr>
          <p:cNvGraphicFramePr>
            <a:graphicFrameLocks noGrp="1"/>
          </p:cNvGraphicFramePr>
          <p:nvPr>
            <p:ph idx="1"/>
            <p:extLst>
              <p:ext uri="{D42A27DB-BD31-4B8C-83A1-F6EECF244321}">
                <p14:modId xmlns:p14="http://schemas.microsoft.com/office/powerpoint/2010/main" val="824014082"/>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91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Picture 4">
            <a:extLst>
              <a:ext uri="{FF2B5EF4-FFF2-40B4-BE49-F238E27FC236}">
                <a16:creationId xmlns:a16="http://schemas.microsoft.com/office/drawing/2014/main" id="{AEF9178E-B642-AA59-ED67-84CCE8F5FD2D}"/>
              </a:ext>
            </a:extLst>
          </p:cNvPr>
          <p:cNvPicPr>
            <a:picLocks noGrp="1" noChangeAspect="1"/>
          </p:cNvPicPr>
          <p:nvPr>
            <p:ph idx="1"/>
          </p:nvPr>
        </p:nvPicPr>
        <p:blipFill rotWithShape="1">
          <a:blip r:embed="rId5"/>
          <a:srcRect/>
          <a:stretch/>
        </p:blipFill>
        <p:spPr>
          <a:xfrm>
            <a:off x="-2" y="10"/>
            <a:ext cx="12191999" cy="6857989"/>
          </a:xfrm>
          <a:prstGeom prst="rect">
            <a:avLst/>
          </a:prstGeom>
        </p:spPr>
      </p:pic>
      <p:sp useBgFill="1">
        <p:nvSpPr>
          <p:cNvPr id="15" name="Freeform: Shape 14">
            <a:extLst>
              <a:ext uri="{FF2B5EF4-FFF2-40B4-BE49-F238E27FC236}">
                <a16:creationId xmlns:a16="http://schemas.microsoft.com/office/drawing/2014/main" id="{F6EE1C8D-9233-4EBC-9B68-862FDCA2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906504"/>
            <a:ext cx="12192002"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8F92359-2883-4C1D-972D-BF52F3F41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FD698-FFA4-F3A6-8FE3-3E7615A3C43F}"/>
              </a:ext>
            </a:extLst>
          </p:cNvPr>
          <p:cNvSpPr>
            <a:spLocks noGrp="1"/>
          </p:cNvSpPr>
          <p:nvPr>
            <p:ph type="title"/>
          </p:nvPr>
        </p:nvSpPr>
        <p:spPr>
          <a:xfrm>
            <a:off x="723900" y="5430741"/>
            <a:ext cx="10750253" cy="632588"/>
          </a:xfrm>
        </p:spPr>
        <p:txBody>
          <a:bodyPr vert="horz" lIns="91440" tIns="45720" rIns="91440" bIns="45720" rtlCol="0" anchor="b">
            <a:normAutofit/>
          </a:bodyPr>
          <a:lstStyle/>
          <a:p>
            <a:pPr algn="ctr"/>
            <a:r>
              <a:rPr lang="en-US"/>
              <a:t>THANK YOU FOR YOUR ATTENTION TODAY</a:t>
            </a:r>
          </a:p>
        </p:txBody>
      </p:sp>
    </p:spTree>
    <p:extLst>
      <p:ext uri="{BB962C8B-B14F-4D97-AF65-F5344CB8AC3E}">
        <p14:creationId xmlns:p14="http://schemas.microsoft.com/office/powerpoint/2010/main" val="304097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C836CD-47B2-4287-AE51-D866B8697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50CAC8-10E2-4E31-9995-4EF17051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B6FEA-145C-B246-8021-B0EECBE11347}"/>
              </a:ext>
            </a:extLst>
          </p:cNvPr>
          <p:cNvSpPr>
            <a:spLocks noGrp="1"/>
          </p:cNvSpPr>
          <p:nvPr>
            <p:ph type="title"/>
          </p:nvPr>
        </p:nvSpPr>
        <p:spPr>
          <a:xfrm>
            <a:off x="797442" y="1371600"/>
            <a:ext cx="3870251" cy="4114800"/>
          </a:xfrm>
        </p:spPr>
        <p:txBody>
          <a:bodyPr anchor="ctr">
            <a:normAutofit/>
          </a:bodyPr>
          <a:lstStyle/>
          <a:p>
            <a:pPr algn="ctr"/>
            <a:r>
              <a:rPr lang="en-GB">
                <a:solidFill>
                  <a:schemeClr val="bg1"/>
                </a:solidFill>
              </a:rPr>
              <a:t>What is it? </a:t>
            </a:r>
          </a:p>
        </p:txBody>
      </p:sp>
      <p:sp>
        <p:nvSpPr>
          <p:cNvPr id="3" name="Content Placeholder 2">
            <a:extLst>
              <a:ext uri="{FF2B5EF4-FFF2-40B4-BE49-F238E27FC236}">
                <a16:creationId xmlns:a16="http://schemas.microsoft.com/office/drawing/2014/main" id="{B357DE72-0275-274E-B3C6-503474688B23}"/>
              </a:ext>
            </a:extLst>
          </p:cNvPr>
          <p:cNvSpPr>
            <a:spLocks noGrp="1"/>
          </p:cNvSpPr>
          <p:nvPr>
            <p:ph idx="1"/>
          </p:nvPr>
        </p:nvSpPr>
        <p:spPr>
          <a:xfrm>
            <a:off x="6096000" y="568842"/>
            <a:ext cx="5426845" cy="5773479"/>
          </a:xfrm>
        </p:spPr>
        <p:txBody>
          <a:bodyPr anchor="ctr">
            <a:normAutofit/>
          </a:bodyPr>
          <a:lstStyle/>
          <a:p>
            <a:r>
              <a:rPr lang="en-GB" dirty="0"/>
              <a:t>Nursing and Midwifery Council (NMC) (2018a) “nurses provide leadership by acting as a role model for best practice in the delivery of nursing care”.</a:t>
            </a:r>
          </a:p>
          <a:p>
            <a:r>
              <a:rPr lang="en-GB" dirty="0"/>
              <a:t>Northouse (2007) “leadership is a process whereby an individual influences a group of people to achieve the common goal”.</a:t>
            </a:r>
          </a:p>
          <a:p>
            <a:r>
              <a:rPr lang="en-GB" dirty="0" err="1"/>
              <a:t>Drath</a:t>
            </a:r>
            <a:r>
              <a:rPr lang="en-GB" dirty="0"/>
              <a:t> (2008) identified dialogue, shared direction and commitment to aligned goals as leadership he says we know it when we see it</a:t>
            </a:r>
          </a:p>
          <a:p>
            <a:endParaRPr lang="en-GB" dirty="0"/>
          </a:p>
        </p:txBody>
      </p:sp>
    </p:spTree>
    <p:extLst>
      <p:ext uri="{BB962C8B-B14F-4D97-AF65-F5344CB8AC3E}">
        <p14:creationId xmlns:p14="http://schemas.microsoft.com/office/powerpoint/2010/main" val="129739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73147-02BF-B246-A7D4-8CE4A300FB4F}"/>
              </a:ext>
            </a:extLst>
          </p:cNvPr>
          <p:cNvSpPr>
            <a:spLocks noGrp="1"/>
          </p:cNvSpPr>
          <p:nvPr>
            <p:ph type="title"/>
          </p:nvPr>
        </p:nvSpPr>
        <p:spPr>
          <a:xfrm>
            <a:off x="685800" y="1371600"/>
            <a:ext cx="2742028" cy="4114800"/>
          </a:xfrm>
        </p:spPr>
        <p:txBody>
          <a:bodyPr anchor="ctr">
            <a:normAutofit/>
          </a:bodyPr>
          <a:lstStyle/>
          <a:p>
            <a:pPr algn="ctr"/>
            <a:r>
              <a:rPr lang="en-GB" sz="2700">
                <a:solidFill>
                  <a:schemeClr val="bg2"/>
                </a:solidFill>
              </a:rPr>
              <a:t>What is Leadership?</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7A913C-8EF8-0240-9296-2C493C7CC1A8}"/>
              </a:ext>
            </a:extLst>
          </p:cNvPr>
          <p:cNvSpPr>
            <a:spLocks noGrp="1"/>
          </p:cNvSpPr>
          <p:nvPr>
            <p:ph idx="1"/>
          </p:nvPr>
        </p:nvSpPr>
        <p:spPr>
          <a:xfrm>
            <a:off x="5310963" y="1270591"/>
            <a:ext cx="5631357" cy="4364666"/>
          </a:xfrm>
        </p:spPr>
        <p:txBody>
          <a:bodyPr anchor="ctr">
            <a:normAutofit/>
          </a:bodyPr>
          <a:lstStyle/>
          <a:p>
            <a:r>
              <a:rPr lang="en-GB" sz="2000"/>
              <a:t>Hulks et al (2017) argued for organisations to move to systems leadership, which requires a change from a pace setting model</a:t>
            </a:r>
            <a:r>
              <a:rPr lang="en-GB" sz="2000" b="1"/>
              <a:t> - where the leader leads from the front</a:t>
            </a:r>
            <a:r>
              <a:rPr lang="en-GB" sz="2000"/>
              <a:t> to one that fosters participative and facilitative ways of working. Systems leadership is a form of leadership that considers alignment and dialogue across boundaries, organisations and systems.</a:t>
            </a:r>
          </a:p>
          <a:p>
            <a:r>
              <a:rPr lang="en-GB" sz="2000"/>
              <a:t>there is no definitive answer as to which model works best in healthcare settings (Cameron et al 2012, Maxwell 2017).</a:t>
            </a:r>
          </a:p>
        </p:txBody>
      </p:sp>
    </p:spTree>
    <p:extLst>
      <p:ext uri="{BB962C8B-B14F-4D97-AF65-F5344CB8AC3E}">
        <p14:creationId xmlns:p14="http://schemas.microsoft.com/office/powerpoint/2010/main" val="49420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C9256-E815-BA41-B347-0EDB1DBCEB94}"/>
              </a:ext>
            </a:extLst>
          </p:cNvPr>
          <p:cNvSpPr>
            <a:spLocks noGrp="1"/>
          </p:cNvSpPr>
          <p:nvPr>
            <p:ph type="title"/>
          </p:nvPr>
        </p:nvSpPr>
        <p:spPr>
          <a:xfrm>
            <a:off x="1371600" y="1371600"/>
            <a:ext cx="2705100" cy="4114800"/>
          </a:xfrm>
        </p:spPr>
        <p:txBody>
          <a:bodyPr anchor="ctr">
            <a:normAutofit/>
          </a:bodyPr>
          <a:lstStyle/>
          <a:p>
            <a:pPr algn="ctr"/>
            <a:r>
              <a:rPr lang="en-GB" sz="2700">
                <a:solidFill>
                  <a:schemeClr val="bg2"/>
                </a:solidFill>
              </a:rPr>
              <a:t>Types of leadership </a:t>
            </a:r>
          </a:p>
        </p:txBody>
      </p:sp>
      <p:graphicFrame>
        <p:nvGraphicFramePr>
          <p:cNvPr id="5" name="Content Placeholder 2">
            <a:extLst>
              <a:ext uri="{FF2B5EF4-FFF2-40B4-BE49-F238E27FC236}">
                <a16:creationId xmlns:a16="http://schemas.microsoft.com/office/drawing/2014/main" id="{7BA78FC6-23DB-4158-AAB5-F6546BB775FA}"/>
              </a:ext>
            </a:extLst>
          </p:cNvPr>
          <p:cNvGraphicFramePr>
            <a:graphicFrameLocks noGrp="1"/>
          </p:cNvGraphicFramePr>
          <p:nvPr>
            <p:ph idx="1"/>
            <p:extLst>
              <p:ext uri="{D42A27DB-BD31-4B8C-83A1-F6EECF244321}">
                <p14:modId xmlns:p14="http://schemas.microsoft.com/office/powerpoint/2010/main" val="241042487"/>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24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068E68-BAF9-A945-8F92-B209C79A4C4E}"/>
              </a:ext>
            </a:extLst>
          </p:cNvPr>
          <p:cNvSpPr>
            <a:spLocks noGrp="1"/>
          </p:cNvSpPr>
          <p:nvPr>
            <p:ph type="title"/>
          </p:nvPr>
        </p:nvSpPr>
        <p:spPr>
          <a:xfrm>
            <a:off x="4762500" y="942449"/>
            <a:ext cx="6096000" cy="936840"/>
          </a:xfrm>
        </p:spPr>
        <p:txBody>
          <a:bodyPr>
            <a:normAutofit/>
          </a:bodyPr>
          <a:lstStyle/>
          <a:p>
            <a:pPr algn="ctr"/>
            <a:r>
              <a:rPr lang="en-GB" sz="2000" dirty="0"/>
              <a:t>Types of leadership Transactional and transformational</a:t>
            </a:r>
          </a:p>
        </p:txBody>
      </p:sp>
      <p:pic>
        <p:nvPicPr>
          <p:cNvPr id="5" name="Picture 4" descr="Arrows pointing towards light">
            <a:extLst>
              <a:ext uri="{FF2B5EF4-FFF2-40B4-BE49-F238E27FC236}">
                <a16:creationId xmlns:a16="http://schemas.microsoft.com/office/drawing/2014/main" id="{66255DAA-16E5-4C2B-ADC9-5E8C9D2BA326}"/>
              </a:ext>
            </a:extLst>
          </p:cNvPr>
          <p:cNvPicPr>
            <a:picLocks noChangeAspect="1"/>
          </p:cNvPicPr>
          <p:nvPr/>
        </p:nvPicPr>
        <p:blipFill rotWithShape="1">
          <a:blip r:embed="rId2"/>
          <a:srcRect l="13634" r="53361"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F980FF6-D5C0-214E-9E5B-EAA5226386AE}"/>
              </a:ext>
            </a:extLst>
          </p:cNvPr>
          <p:cNvSpPr>
            <a:spLocks noGrp="1"/>
          </p:cNvSpPr>
          <p:nvPr>
            <p:ph idx="1"/>
          </p:nvPr>
        </p:nvSpPr>
        <p:spPr>
          <a:xfrm>
            <a:off x="4672977" y="2135938"/>
            <a:ext cx="6247233" cy="3535585"/>
          </a:xfrm>
        </p:spPr>
        <p:txBody>
          <a:bodyPr>
            <a:normAutofit/>
          </a:bodyPr>
          <a:lstStyle/>
          <a:p>
            <a:pPr>
              <a:lnSpc>
                <a:spcPct val="90000"/>
              </a:lnSpc>
            </a:pPr>
            <a:r>
              <a:rPr lang="en-GB" dirty="0"/>
              <a:t>A  transactional leader will set goals and expectations and clarify responsibilities, which is the foundation for a strong relationship. A transformational leader will add to this by developing people and encouraging their motivation to continue to improve. Transformational leadership enables leaders to provide and set a vision and motivate followers to carry it out through a process of inspiration and leading through example (Northouse 2007). </a:t>
            </a:r>
            <a:endParaRPr lang="en-GB"/>
          </a:p>
        </p:txBody>
      </p:sp>
    </p:spTree>
    <p:extLst>
      <p:ext uri="{BB962C8B-B14F-4D97-AF65-F5344CB8AC3E}">
        <p14:creationId xmlns:p14="http://schemas.microsoft.com/office/powerpoint/2010/main" val="25542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AFB18-54B0-D047-B9BD-5CD47A5CB7DA}"/>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2800" kern="1200" cap="all" spc="300" baseline="0">
                <a:solidFill>
                  <a:schemeClr val="bg2"/>
                </a:solidFill>
                <a:latin typeface="+mj-lt"/>
                <a:ea typeface="+mj-ea"/>
                <a:cs typeface="+mj-cs"/>
              </a:rPr>
              <a:t>Situational leadership </a:t>
            </a:r>
          </a:p>
        </p:txBody>
      </p:sp>
      <p:pic>
        <p:nvPicPr>
          <p:cNvPr id="5" name="Content Placeholder 4" descr="Diagram&#10;&#10;Description automatically generated">
            <a:extLst>
              <a:ext uri="{FF2B5EF4-FFF2-40B4-BE49-F238E27FC236}">
                <a16:creationId xmlns:a16="http://schemas.microsoft.com/office/drawing/2014/main" id="{38962FD2-76DA-D54A-8C9D-0C35DCE7B438}"/>
              </a:ext>
            </a:extLst>
          </p:cNvPr>
          <p:cNvPicPr>
            <a:picLocks noGrp="1" noChangeAspect="1"/>
          </p:cNvPicPr>
          <p:nvPr>
            <p:ph idx="1"/>
          </p:nvPr>
        </p:nvPicPr>
        <p:blipFill>
          <a:blip r:embed="rId2"/>
          <a:stretch>
            <a:fillRect/>
          </a:stretch>
        </p:blipFill>
        <p:spPr>
          <a:xfrm>
            <a:off x="5644662" y="685801"/>
            <a:ext cx="5627075" cy="5486399"/>
          </a:xfrm>
          <a:prstGeom prst="rect">
            <a:avLst/>
          </a:prstGeom>
        </p:spPr>
      </p:pic>
      <p:sp>
        <p:nvSpPr>
          <p:cNvPr id="6" name="TextBox 5">
            <a:extLst>
              <a:ext uri="{FF2B5EF4-FFF2-40B4-BE49-F238E27FC236}">
                <a16:creationId xmlns:a16="http://schemas.microsoft.com/office/drawing/2014/main" id="{74536B62-12F9-7F4B-B6A3-15AE31B95635}"/>
              </a:ext>
            </a:extLst>
          </p:cNvPr>
          <p:cNvSpPr txBox="1"/>
          <p:nvPr/>
        </p:nvSpPr>
        <p:spPr>
          <a:xfrm>
            <a:off x="5644662" y="6172200"/>
            <a:ext cx="2498889" cy="369332"/>
          </a:xfrm>
          <a:prstGeom prst="rect">
            <a:avLst/>
          </a:prstGeom>
          <a:noFill/>
        </p:spPr>
        <p:txBody>
          <a:bodyPr wrap="none" rtlCol="0">
            <a:spAutoFit/>
          </a:bodyPr>
          <a:lstStyle/>
          <a:p>
            <a:r>
              <a:rPr lang="en-GB" dirty="0"/>
              <a:t>Hersey &amp; Blanchard1977</a:t>
            </a:r>
          </a:p>
        </p:txBody>
      </p:sp>
    </p:spTree>
    <p:extLst>
      <p:ext uri="{BB962C8B-B14F-4D97-AF65-F5344CB8AC3E}">
        <p14:creationId xmlns:p14="http://schemas.microsoft.com/office/powerpoint/2010/main" val="387366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F4A56-3914-7045-847C-40B42656A628}"/>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2500" kern="1200" cap="all" spc="300" baseline="0" dirty="0">
                <a:solidFill>
                  <a:schemeClr val="bg2"/>
                </a:solidFill>
                <a:latin typeface="+mj-lt"/>
                <a:ea typeface="+mj-ea"/>
                <a:cs typeface="+mj-cs"/>
              </a:rPr>
              <a:t>Management </a:t>
            </a:r>
            <a:r>
              <a:rPr lang="en-US" sz="2500" dirty="0">
                <a:solidFill>
                  <a:schemeClr val="bg2"/>
                </a:solidFill>
              </a:rPr>
              <a:t>And </a:t>
            </a:r>
            <a:r>
              <a:rPr lang="en-US" sz="2500" kern="1200" cap="all" spc="300" baseline="0" dirty="0">
                <a:solidFill>
                  <a:schemeClr val="bg2"/>
                </a:solidFill>
                <a:latin typeface="+mj-lt"/>
                <a:ea typeface="+mj-ea"/>
                <a:cs typeface="+mj-cs"/>
              </a:rPr>
              <a:t>Leadership</a:t>
            </a:r>
            <a:br>
              <a:rPr lang="en-US" sz="2500" kern="1200" cap="all" spc="300" baseline="0" dirty="0">
                <a:solidFill>
                  <a:schemeClr val="bg2"/>
                </a:solidFill>
                <a:latin typeface="+mj-lt"/>
                <a:ea typeface="+mj-ea"/>
                <a:cs typeface="+mj-cs"/>
              </a:rPr>
            </a:br>
            <a:r>
              <a:rPr lang="en-US" sz="2500" kern="1200" cap="all" spc="300" baseline="0" dirty="0">
                <a:solidFill>
                  <a:schemeClr val="bg2"/>
                </a:solidFill>
                <a:latin typeface="+mj-lt"/>
                <a:ea typeface="+mj-ea"/>
                <a:cs typeface="+mj-cs"/>
              </a:rPr>
              <a:t> </a:t>
            </a:r>
            <a:br>
              <a:rPr lang="en-US" sz="2500" kern="1200" cap="all" spc="300" baseline="0" dirty="0">
                <a:solidFill>
                  <a:schemeClr val="bg2"/>
                </a:solidFill>
                <a:latin typeface="+mj-lt"/>
                <a:ea typeface="+mj-ea"/>
                <a:cs typeface="+mj-cs"/>
              </a:rPr>
            </a:br>
            <a:endParaRPr lang="en-US" sz="2500" kern="1200" cap="all" spc="300" baseline="0" dirty="0">
              <a:solidFill>
                <a:schemeClr val="bg2"/>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6776D894-CA29-5549-8354-8004F1D41EA0}"/>
              </a:ext>
            </a:extLst>
          </p:cNvPr>
          <p:cNvGraphicFramePr>
            <a:graphicFrameLocks noGrp="1"/>
          </p:cNvGraphicFramePr>
          <p:nvPr>
            <p:ph idx="1"/>
            <p:extLst>
              <p:ext uri="{D42A27DB-BD31-4B8C-83A1-F6EECF244321}">
                <p14:modId xmlns:p14="http://schemas.microsoft.com/office/powerpoint/2010/main" val="3512559800"/>
              </p:ext>
            </p:extLst>
          </p:nvPr>
        </p:nvGraphicFramePr>
        <p:xfrm>
          <a:off x="5410200" y="1595139"/>
          <a:ext cx="6096001" cy="3667726"/>
        </p:xfrm>
        <a:graphic>
          <a:graphicData uri="http://schemas.openxmlformats.org/drawingml/2006/table">
            <a:tbl>
              <a:tblPr firstRow="1" firstCol="1" bandRow="1">
                <a:tableStyleId>{5C22544A-7EE6-4342-B048-85BDC9FD1C3A}</a:tableStyleId>
              </a:tblPr>
              <a:tblGrid>
                <a:gridCol w="2574952">
                  <a:extLst>
                    <a:ext uri="{9D8B030D-6E8A-4147-A177-3AD203B41FA5}">
                      <a16:colId xmlns:a16="http://schemas.microsoft.com/office/drawing/2014/main" val="3998735799"/>
                    </a:ext>
                  </a:extLst>
                </a:gridCol>
                <a:gridCol w="3521049">
                  <a:extLst>
                    <a:ext uri="{9D8B030D-6E8A-4147-A177-3AD203B41FA5}">
                      <a16:colId xmlns:a16="http://schemas.microsoft.com/office/drawing/2014/main" val="79489547"/>
                    </a:ext>
                  </a:extLst>
                </a:gridCol>
              </a:tblGrid>
              <a:tr h="358674">
                <a:tc>
                  <a:txBody>
                    <a:bodyPr/>
                    <a:lstStyle/>
                    <a:p>
                      <a:r>
                        <a:rPr lang="en-GB" sz="1900">
                          <a:effectLst/>
                        </a:rPr>
                        <a:t>Management</a:t>
                      </a:r>
                      <a:endParaRPr lang="en-GB" sz="1900" b="1">
                        <a:solidFill>
                          <a:srgbClr val="00000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Leadership</a:t>
                      </a:r>
                      <a:endParaRPr lang="en-GB" sz="1900" b="1">
                        <a:solidFill>
                          <a:srgbClr val="00000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2695042426"/>
                  </a:ext>
                </a:extLst>
              </a:tr>
              <a:tr h="358674">
                <a:tc>
                  <a:txBody>
                    <a:bodyPr/>
                    <a:lstStyle/>
                    <a:p>
                      <a:r>
                        <a:rPr lang="en-GB" sz="1900">
                          <a:effectLst/>
                        </a:rPr>
                        <a:t>Sets direction</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Develops a vision</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3605122693"/>
                  </a:ext>
                </a:extLst>
              </a:tr>
              <a:tr h="647926">
                <a:tc>
                  <a:txBody>
                    <a:bodyPr/>
                    <a:lstStyle/>
                    <a:p>
                      <a:r>
                        <a:rPr lang="en-GB" sz="1900">
                          <a:effectLst/>
                        </a:rPr>
                        <a:t>Allocates resources</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Develops an environment for success </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3997452231"/>
                  </a:ext>
                </a:extLst>
              </a:tr>
              <a:tr h="647926">
                <a:tc>
                  <a:txBody>
                    <a:bodyPr/>
                    <a:lstStyle/>
                    <a:p>
                      <a:r>
                        <a:rPr lang="en-GB" sz="1900">
                          <a:effectLst/>
                        </a:rPr>
                        <a:t>Monitors results</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Focuses on results through problem-solving approaches</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1615310906"/>
                  </a:ext>
                </a:extLst>
              </a:tr>
              <a:tr h="358674">
                <a:tc>
                  <a:txBody>
                    <a:bodyPr/>
                    <a:lstStyle/>
                    <a:p>
                      <a:r>
                        <a:rPr lang="en-GB" sz="1900">
                          <a:effectLst/>
                        </a:rPr>
                        <a:t>Manages staff</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Develops people</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2291166262"/>
                  </a:ext>
                </a:extLst>
              </a:tr>
              <a:tr h="647926">
                <a:tc>
                  <a:txBody>
                    <a:bodyPr/>
                    <a:lstStyle/>
                    <a:p>
                      <a:r>
                        <a:rPr lang="en-GB" sz="1900">
                          <a:effectLst/>
                        </a:rPr>
                        <a:t>Promotes order and consistency</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a:effectLst/>
                        </a:rPr>
                        <a:t>Strives for improvement and change</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4087689714"/>
                  </a:ext>
                </a:extLst>
              </a:tr>
              <a:tr h="647926">
                <a:tc>
                  <a:txBody>
                    <a:bodyPr/>
                    <a:lstStyle/>
                    <a:p>
                      <a:r>
                        <a:rPr lang="en-GB" sz="1900">
                          <a:effectLst/>
                        </a:rPr>
                        <a:t>Is in a position of authority</a:t>
                      </a:r>
                      <a:endParaRPr lang="en-GB" sz="190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tc>
                  <a:txBody>
                    <a:bodyPr/>
                    <a:lstStyle/>
                    <a:p>
                      <a:r>
                        <a:rPr lang="en-GB" sz="1900" dirty="0">
                          <a:effectLst/>
                        </a:rPr>
                        <a:t>May not be in a position of authority</a:t>
                      </a:r>
                      <a:endParaRPr lang="en-GB" sz="1900" dirty="0">
                        <a:solidFill>
                          <a:srgbClr val="404040"/>
                        </a:solidFill>
                        <a:effectLst/>
                        <a:latin typeface="Arial Narrow" panose="020B0604020202020204" pitchFamily="34" charset="0"/>
                        <a:ea typeface="Calibri" panose="020F0502020204030204" pitchFamily="34" charset="0"/>
                        <a:cs typeface="Times New Roman (Body CS)"/>
                      </a:endParaRPr>
                    </a:p>
                  </a:txBody>
                  <a:tcPr marL="130164" marR="130164" marT="0" marB="0"/>
                </a:tc>
                <a:extLst>
                  <a:ext uri="{0D108BD9-81ED-4DB2-BD59-A6C34878D82A}">
                    <a16:rowId xmlns:a16="http://schemas.microsoft.com/office/drawing/2014/main" val="1815038688"/>
                  </a:ext>
                </a:extLst>
              </a:tr>
            </a:tbl>
          </a:graphicData>
        </a:graphic>
      </p:graphicFrame>
      <p:sp>
        <p:nvSpPr>
          <p:cNvPr id="5" name="TextBox 4">
            <a:extLst>
              <a:ext uri="{FF2B5EF4-FFF2-40B4-BE49-F238E27FC236}">
                <a16:creationId xmlns:a16="http://schemas.microsoft.com/office/drawing/2014/main" id="{95C4FBDC-9196-544C-92BD-82990D2FCE52}"/>
              </a:ext>
            </a:extLst>
          </p:cNvPr>
          <p:cNvSpPr txBox="1"/>
          <p:nvPr/>
        </p:nvSpPr>
        <p:spPr>
          <a:xfrm>
            <a:off x="5410200" y="5909733"/>
            <a:ext cx="1508490" cy="369332"/>
          </a:xfrm>
          <a:prstGeom prst="rect">
            <a:avLst/>
          </a:prstGeom>
          <a:noFill/>
        </p:spPr>
        <p:txBody>
          <a:bodyPr wrap="none" rtlCol="0">
            <a:spAutoFit/>
          </a:bodyPr>
          <a:lstStyle/>
          <a:p>
            <a:r>
              <a:rPr lang="en-GB" dirty="0"/>
              <a:t>Richards 2020</a:t>
            </a:r>
          </a:p>
        </p:txBody>
      </p:sp>
    </p:spTree>
    <p:extLst>
      <p:ext uri="{BB962C8B-B14F-4D97-AF65-F5344CB8AC3E}">
        <p14:creationId xmlns:p14="http://schemas.microsoft.com/office/powerpoint/2010/main" val="402196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643F1B-9BA3-4FE1-A4CC-1CDC3B47E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standing in a kitchen&#10;&#10;Description automatically generated">
            <a:extLst>
              <a:ext uri="{FF2B5EF4-FFF2-40B4-BE49-F238E27FC236}">
                <a16:creationId xmlns:a16="http://schemas.microsoft.com/office/drawing/2014/main" id="{6F62D3C5-A478-E543-AFD7-65E7D36A8FAE}"/>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2" name="Title 1">
            <a:extLst>
              <a:ext uri="{FF2B5EF4-FFF2-40B4-BE49-F238E27FC236}">
                <a16:creationId xmlns:a16="http://schemas.microsoft.com/office/drawing/2014/main" id="{4902318F-1A55-744F-9107-A4DDE030700D}"/>
              </a:ext>
            </a:extLst>
          </p:cNvPr>
          <p:cNvSpPr>
            <a:spLocks noGrp="1"/>
          </p:cNvSpPr>
          <p:nvPr>
            <p:ph type="title"/>
          </p:nvPr>
        </p:nvSpPr>
        <p:spPr>
          <a:xfrm>
            <a:off x="1371600" y="4114799"/>
            <a:ext cx="9486900" cy="1125111"/>
          </a:xfrm>
        </p:spPr>
        <p:txBody>
          <a:bodyPr vert="horz" lIns="91440" tIns="45720" rIns="91440" bIns="45720" rtlCol="0" anchor="b">
            <a:normAutofit/>
          </a:bodyPr>
          <a:lstStyle/>
          <a:p>
            <a:pPr algn="ctr"/>
            <a:r>
              <a:rPr lang="en-US" kern="1200" cap="all" spc="300" baseline="0">
                <a:solidFill>
                  <a:srgbClr val="FFFFFF"/>
                </a:solidFill>
                <a:latin typeface="+mj-lt"/>
                <a:ea typeface="+mj-ea"/>
                <a:cs typeface="+mj-cs"/>
              </a:rPr>
              <a:t>What are the current issues for staff? </a:t>
            </a:r>
          </a:p>
        </p:txBody>
      </p:sp>
    </p:spTree>
    <p:extLst>
      <p:ext uri="{BB962C8B-B14F-4D97-AF65-F5344CB8AC3E}">
        <p14:creationId xmlns:p14="http://schemas.microsoft.com/office/powerpoint/2010/main" val="56401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812935-D1A5-4260-88DB-6076AB073F34}"/>
              </a:ext>
            </a:extLst>
          </p:cNvPr>
          <p:cNvSpPr>
            <a:spLocks noGrp="1"/>
          </p:cNvSpPr>
          <p:nvPr>
            <p:ph type="title"/>
          </p:nvPr>
        </p:nvSpPr>
        <p:spPr>
          <a:xfrm>
            <a:off x="1050879" y="609601"/>
            <a:ext cx="9810604" cy="1216024"/>
          </a:xfrm>
        </p:spPr>
        <p:txBody>
          <a:bodyPr>
            <a:normAutofit/>
          </a:bodyPr>
          <a:lstStyle/>
          <a:p>
            <a:r>
              <a:rPr lang="en-US" dirty="0" err="1">
                <a:ea typeface="Batang"/>
              </a:rPr>
              <a:t>NUmber</a:t>
            </a:r>
            <a:r>
              <a:rPr lang="en-US" dirty="0">
                <a:ea typeface="Batang"/>
              </a:rPr>
              <a:t> of nurses </a:t>
            </a:r>
            <a:endParaRPr lang="en-US" dirty="0"/>
          </a:p>
        </p:txBody>
      </p:sp>
      <p:graphicFrame>
        <p:nvGraphicFramePr>
          <p:cNvPr id="5" name="Content Placeholder 2">
            <a:extLst>
              <a:ext uri="{FF2B5EF4-FFF2-40B4-BE49-F238E27FC236}">
                <a16:creationId xmlns:a16="http://schemas.microsoft.com/office/drawing/2014/main" id="{2E99BE0E-537C-4113-8FD6-BCFBE9978789}"/>
              </a:ext>
            </a:extLst>
          </p:cNvPr>
          <p:cNvGraphicFramePr>
            <a:graphicFrameLocks noGrp="1"/>
          </p:cNvGraphicFramePr>
          <p:nvPr>
            <p:ph idx="1"/>
            <p:extLst>
              <p:ext uri="{D42A27DB-BD31-4B8C-83A1-F6EECF244321}">
                <p14:modId xmlns:p14="http://schemas.microsoft.com/office/powerpoint/2010/main" val="697085327"/>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599415"/>
      </p:ext>
    </p:extLst>
  </p:cSld>
  <p:clrMapOvr>
    <a:masterClrMapping/>
  </p:clrMapOvr>
</p:sld>
</file>

<file path=ppt/theme/theme1.xml><?xml version="1.0" encoding="utf-8"?>
<a:theme xmlns:a="http://schemas.openxmlformats.org/drawingml/2006/main" name="SketchLines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ClassicFrameVTI">
  <a:themeElements>
    <a:clrScheme name="AnalogousFromLightSeed_2SEEDS">
      <a:dk1>
        <a:srgbClr val="000000"/>
      </a:dk1>
      <a:lt1>
        <a:srgbClr val="FFFFFF"/>
      </a:lt1>
      <a:dk2>
        <a:srgbClr val="243641"/>
      </a:dk2>
      <a:lt2>
        <a:srgbClr val="E2E7E8"/>
      </a:lt2>
      <a:accent1>
        <a:srgbClr val="BA877F"/>
      </a:accent1>
      <a:accent2>
        <a:srgbClr val="C696A3"/>
      </a:accent2>
      <a:accent3>
        <a:srgbClr val="B9A07E"/>
      </a:accent3>
      <a:accent4>
        <a:srgbClr val="75ACA9"/>
      </a:accent4>
      <a:accent5>
        <a:srgbClr val="85A9BD"/>
      </a:accent5>
      <a:accent6>
        <a:srgbClr val="7F8CBA"/>
      </a:accent6>
      <a:hlink>
        <a:srgbClr val="5A8C94"/>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3.xml><?xml version="1.0" encoding="utf-8"?>
<a:theme xmlns:a="http://schemas.openxmlformats.org/drawingml/2006/main" name="ArchiveVTI">
  <a:themeElements>
    <a:clrScheme name="AnalogousFromLightSeedRightStep">
      <a:dk1>
        <a:srgbClr val="000000"/>
      </a:dk1>
      <a:lt1>
        <a:srgbClr val="FFFFFF"/>
      </a:lt1>
      <a:dk2>
        <a:srgbClr val="2F2441"/>
      </a:dk2>
      <a:lt2>
        <a:srgbClr val="E8E8E2"/>
      </a:lt2>
      <a:accent1>
        <a:srgbClr val="7178EC"/>
      </a:accent1>
      <a:accent2>
        <a:srgbClr val="8751E8"/>
      </a:accent2>
      <a:accent3>
        <a:srgbClr val="D071EC"/>
      </a:accent3>
      <a:accent4>
        <a:srgbClr val="E851CA"/>
      </a:accent4>
      <a:accent5>
        <a:srgbClr val="EC71A1"/>
      </a:accent5>
      <a:accent6>
        <a:srgbClr val="E85551"/>
      </a:accent6>
      <a:hlink>
        <a:srgbClr val="888552"/>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SketchLinesVTI</vt:lpstr>
      <vt:lpstr>ClassicFrameVTI</vt:lpstr>
      <vt:lpstr>ArchiveVTI</vt:lpstr>
      <vt:lpstr>Clinical Leadership and Progression Routes for Assistant Practitioners</vt:lpstr>
      <vt:lpstr>What is it? </vt:lpstr>
      <vt:lpstr>What is Leadership?</vt:lpstr>
      <vt:lpstr>Types of leadership </vt:lpstr>
      <vt:lpstr>Types of leadership Transactional and transformational</vt:lpstr>
      <vt:lpstr>Situational leadership </vt:lpstr>
      <vt:lpstr>Management And Leadership   </vt:lpstr>
      <vt:lpstr>What are the current issues for staff? </vt:lpstr>
      <vt:lpstr>NUmber of nurses </vt:lpstr>
      <vt:lpstr>Current picture of nurses in NHS</vt:lpstr>
      <vt:lpstr>Richards review into Diagnostics 2020</vt:lpstr>
      <vt:lpstr>Richards review cont</vt:lpstr>
      <vt:lpstr>Recommendations on expansion of workforce</vt:lpstr>
      <vt:lpstr>What is the role of the assistant practitioner in ensuring a safe working environment?</vt:lpstr>
      <vt:lpstr>progression</vt:lpstr>
      <vt:lpstr>WHERE DO YOU SEE THE ROLE GOING?</vt:lpstr>
      <vt:lpstr>THANK YOU FOR YOUR ATTENTION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127</cp:revision>
  <dcterms:created xsi:type="dcterms:W3CDTF">2022-06-22T08:36:08Z</dcterms:created>
  <dcterms:modified xsi:type="dcterms:W3CDTF">2023-06-21T16:09:31Z</dcterms:modified>
</cp:coreProperties>
</file>