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11" r:id="rId2"/>
  </p:sldMasterIdLst>
  <p:notesMasterIdLst>
    <p:notesMasterId r:id="rId14"/>
  </p:notesMasterIdLst>
  <p:sldIdLst>
    <p:sldId id="380" r:id="rId3"/>
    <p:sldId id="2147376133" r:id="rId4"/>
    <p:sldId id="2147376132" r:id="rId5"/>
    <p:sldId id="2147376134" r:id="rId6"/>
    <p:sldId id="2147376135" r:id="rId7"/>
    <p:sldId id="2147376136" r:id="rId8"/>
    <p:sldId id="2147376137" r:id="rId9"/>
    <p:sldId id="2147376140" r:id="rId10"/>
    <p:sldId id="2147376139" r:id="rId11"/>
    <p:sldId id="2147376138" r:id="rId12"/>
    <p:sldId id="21473761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7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45"/>
  </p:normalViewPr>
  <p:slideViewPr>
    <p:cSldViewPr snapToGrid="0">
      <p:cViewPr varScale="1">
        <p:scale>
          <a:sx n="81" d="100"/>
          <a:sy n="81" d="100"/>
        </p:scale>
        <p:origin x="763" y="62"/>
      </p:cViewPr>
      <p:guideLst>
        <p:guide pos="257"/>
        <p:guide pos="7423"/>
        <p:guide orient="horz" pos="2160"/>
      </p:guideLst>
    </p:cSldViewPr>
  </p:slideViewPr>
  <p:notesTextViewPr>
    <p:cViewPr>
      <p:scale>
        <a:sx n="1" d="1"/>
        <a:sy n="1" d="1"/>
      </p:scale>
      <p:origin x="0" y="-984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BBFAC-BA4D-4DEC-9279-4A499910D2FD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35932-D927-4673-8F0D-82D2AE6B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7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Prehabilitation</a:t>
            </a:r>
            <a:r>
              <a:rPr lang="en-GB" dirty="0"/>
              <a:t> enables people with cancer to prepare for treatment through promoting healthy behaviours in order to maximise resilience to treatment and improve long term health. </a:t>
            </a:r>
            <a:r>
              <a:rPr lang="en-GB" dirty="0" err="1"/>
              <a:t>Prehabilitation</a:t>
            </a:r>
            <a:r>
              <a:rPr lang="en-GB" dirty="0"/>
              <a:t> empowers people with cancer to enhance their own physical and mental health and well-being and thereby support them to live life as fully as they can</a:t>
            </a:r>
          </a:p>
          <a:p>
            <a:pPr marL="228600" indent="-228600">
              <a:buAutoNum type="arabicPeriod"/>
            </a:pPr>
            <a:r>
              <a:rPr lang="en-GB" dirty="0"/>
              <a:t>People are less vulnerable to the side effects of cancer treatment if they are as healthy as possible, physically and psychologically. People with cancer who have poor physical and/or mental health are known to have less treatment options available, to be more vulnerable to the adverse effects of cancer treatments and to have poor long-term health prospects irrespective of cancer type and stage of disease.</a:t>
            </a:r>
          </a:p>
          <a:p>
            <a:pPr marL="228600" indent="-228600">
              <a:buAutoNum type="arabicPeriod"/>
            </a:pPr>
            <a:r>
              <a:rPr lang="en-GB" dirty="0"/>
              <a:t>Appropriately targeted interventions aimed at improving physical and/or mental health (exercise, nutrition, psychological interventions) along with behavioural change are safe50, accepted and welcomed by people with cancer and promote quality of life. A growing body of evidence suggests that they may also reduce side effects of treatment. </a:t>
            </a:r>
            <a:r>
              <a:rPr lang="en-GB" dirty="0" err="1"/>
              <a:t>Prehabilitation</a:t>
            </a:r>
            <a:r>
              <a:rPr lang="en-GB" dirty="0"/>
              <a:t> may, in some cases, allow people with cancer to access treatments that were not previously available to them.</a:t>
            </a:r>
          </a:p>
          <a:p>
            <a:pPr marL="228600" indent="-228600">
              <a:buAutoNum type="arabicPeriod"/>
            </a:pPr>
            <a:r>
              <a:rPr lang="en-GB" dirty="0" err="1"/>
              <a:t>Prehabilitation</a:t>
            </a:r>
            <a:r>
              <a:rPr lang="en-GB"/>
              <a:t> sits within a broader context of health improvement for people with cancer including smoking and alcohol cessation, medication review, and management of long-term conditions, that will not be considered within the scope of this guidance.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35932-D927-4673-8F0D-82D2AE6BFE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8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C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isplay, screenshot&#10;&#10;Description automatically generated">
            <a:extLst>
              <a:ext uri="{FF2B5EF4-FFF2-40B4-BE49-F238E27FC236}">
                <a16:creationId xmlns:a16="http://schemas.microsoft.com/office/drawing/2014/main" id="{788BB931-D502-9248-9C4B-9F4D58439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90" y="-14220"/>
            <a:ext cx="12193200" cy="6860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00EF8-4A82-8A4C-96A0-D78EBD9E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81" y="868491"/>
            <a:ext cx="5032135" cy="3328606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2A1BD-6EA5-5148-AC97-A6CE1E268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561" y="4833673"/>
            <a:ext cx="7199050" cy="13155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339FCD-98B7-FB4E-9081-C6F79664FA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174998" y="1915438"/>
            <a:ext cx="6476934" cy="3238467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DCFC91C-3E9B-794B-A3EB-E5911FC3A5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242" y="691459"/>
            <a:ext cx="1451113" cy="122550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EEC1571-0040-DF49-953C-EBDC03AF6D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8755685" y="4324358"/>
            <a:ext cx="1315560" cy="1907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F7B84-E332-2D4E-8D31-62C1E83228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940795" y="797202"/>
            <a:ext cx="1451113" cy="6167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2CFFF0-7BDF-0949-ADE5-78FEC4D4F0BD}"/>
              </a:ext>
            </a:extLst>
          </p:cNvPr>
          <p:cNvSpPr txBox="1"/>
          <p:nvPr userDrawn="1"/>
        </p:nvSpPr>
        <p:spPr>
          <a:xfrm>
            <a:off x="7399230" y="5958618"/>
            <a:ext cx="4028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Joining the dots across health and care</a:t>
            </a:r>
          </a:p>
        </p:txBody>
      </p:sp>
    </p:spTree>
    <p:extLst>
      <p:ext uri="{BB962C8B-B14F-4D97-AF65-F5344CB8AC3E}">
        <p14:creationId xmlns:p14="http://schemas.microsoft.com/office/powerpoint/2010/main" val="5147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464C6A-C608-794B-8A6C-09CDB825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4A4120-0160-F448-8A6D-47C24B4A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582383"/>
            <a:ext cx="5400000" cy="416319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35DEC5-1C31-FC47-AF58-9B518D2C4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8DE395-B230-F345-BA50-812FCADAD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099C3D2-ABCC-F243-A07C-FED810E0A19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571" y="1583957"/>
            <a:ext cx="5400000" cy="4169722"/>
          </a:xfrm>
          <a:solidFill>
            <a:schemeClr val="tx1"/>
          </a:solidFill>
        </p:spPr>
        <p:txBody>
          <a:bodyPr lIns="216000" tIns="216000" rIns="216000" bIns="21600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9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13B5104-82F1-1949-AC88-B14CFB2977A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17736" y="432908"/>
            <a:ext cx="3538835" cy="53126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A811F2-7E54-D14E-ABAB-86343648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7354914" cy="939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1C55C8-CE44-C644-AC5F-10F16CD37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582383"/>
            <a:ext cx="7354914" cy="416319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4BCAE9-ABDB-CD42-B52B-573C13D6E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AED8A3-B862-B949-87E6-B21D6FFD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F65846F-E907-4E4F-8AEF-89CEA85E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99" y="432908"/>
            <a:ext cx="6573383" cy="53126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EDDB9A-7500-7247-9408-71B88817C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6544" y="1798668"/>
            <a:ext cx="4340026" cy="39469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245F212-25E5-924E-9DAB-C0185A80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543" y="432908"/>
            <a:ext cx="4340027" cy="939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B77C0EA-D33F-F942-BAD3-A872D5B26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EB2816B-4E69-F849-BF7A-6EC8B1FBC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725A4-343D-DE40-9490-0E72C00FD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99" y="434716"/>
            <a:ext cx="11324571" cy="531085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8F16EE-ADAE-F043-9E47-E7D2CD869C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10882" y="3231414"/>
            <a:ext cx="5400000" cy="2085896"/>
          </a:xfrm>
          <a:solidFill>
            <a:schemeClr val="tx1"/>
          </a:solidFill>
        </p:spPr>
        <p:txBody>
          <a:bodyPr lIns="216000" tIns="216000" rIns="216000" bIns="216000"/>
          <a:lstStyle>
            <a:lvl1pPr>
              <a:buClr>
                <a:schemeClr val="accent3"/>
              </a:buClr>
              <a:defRPr b="0" i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b="0" i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accent3"/>
              </a:buCl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accent3"/>
              </a:buCl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accent3"/>
              </a:buClr>
              <a:defRPr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6A293C-6D87-2849-B398-4B56CD4AD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8715FB5-2B51-1A41-AFE1-18F7A52BA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AB7457E5-D9DD-4648-A183-7A3670856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582384"/>
            <a:ext cx="11324771" cy="416319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C39079-1A52-A14A-B615-79FB69A79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50E194-C8D6-C749-8463-F0A03F330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587791"/>
            <a:ext cx="5400000" cy="41455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AB7457E5-D9DD-4648-A183-7A3670856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582384"/>
            <a:ext cx="5400199" cy="416319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28F409-F0A3-4045-BCE0-B7065D115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E4335F4-5CC4-1246-8B19-8BEABF49E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BB9050EB-BB0B-7E4A-A871-D2BE8C87C8A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1800" y="1582383"/>
            <a:ext cx="11325225" cy="416319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EDCD72-0A44-1F4D-B9A5-BAB072D9F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C03D25-2113-2D40-82E0-5F79E7215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587790"/>
            <a:ext cx="5400000" cy="4145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1516621-653E-5240-A9B8-B0209CDF9BD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1800" y="1582383"/>
            <a:ext cx="5400675" cy="416319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F38277-82A0-A442-A295-47E66E2AD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E21624-B2C5-8E47-8E9A-F151AE1BA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6A37-2F30-534E-ABA5-4020BB4B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F09B2-39B5-124C-BE87-A561B82C1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6854-1C92-454F-8282-D4FEBFFE2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F16CF8-24C0-5A4D-B4CE-28A59697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EA895-337A-5646-AFC9-C3F26BFC1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0EF8-4A82-8A4C-96A0-D78EBD9E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239" y="2432440"/>
            <a:ext cx="8510791" cy="1563354"/>
          </a:xfrm>
        </p:spPr>
        <p:txBody>
          <a:bodyPr anchor="ctr" anchorCtr="0"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19AC4D2-AC9E-6E44-ADA1-7F566D9CB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945" y="707938"/>
            <a:ext cx="3457658" cy="501235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92E22D-59C8-2E4E-B3E8-E674BDD16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1873057-E384-CD4F-9FEF-6DC8050EB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DA287F-1276-8D46-A3CD-E867DA868BCD}"/>
              </a:ext>
            </a:extLst>
          </p:cNvPr>
          <p:cNvSpPr txBox="1">
            <a:spLocks/>
          </p:cNvSpPr>
          <p:nvPr userDrawn="1"/>
        </p:nvSpPr>
        <p:spPr>
          <a:xfrm>
            <a:off x="3174239" y="3112040"/>
            <a:ext cx="8510791" cy="2446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85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26954C5-3747-B948-A205-98456F9280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B12F6A0-5187-6546-91D6-169D28ED2044}"/>
              </a:ext>
            </a:extLst>
          </p:cNvPr>
          <p:cNvSpPr txBox="1">
            <a:spLocks/>
          </p:cNvSpPr>
          <p:nvPr userDrawn="1"/>
        </p:nvSpPr>
        <p:spPr>
          <a:xfrm>
            <a:off x="0" y="5962679"/>
            <a:ext cx="12192000" cy="512194"/>
          </a:xfrm>
          <a:prstGeom prst="rect">
            <a:avLst/>
          </a:prstGeom>
        </p:spPr>
        <p:txBody>
          <a:bodyPr wrap="square" bIns="18720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contact@scwcsu.nhs.uk  |  scwcsu.nhs.uk  |  </a:t>
            </a:r>
            <a:r>
              <a:rPr lang="en-GB" sz="20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@NHSscw</a:t>
            </a:r>
            <a:endParaRPr lang="en-GB" sz="2000" b="0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AE3AF56-148C-004F-82EE-B4949F139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2442" y="976344"/>
            <a:ext cx="5087115" cy="429622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12814EF-8ABA-6840-B243-76B414B61008}"/>
              </a:ext>
            </a:extLst>
          </p:cNvPr>
          <p:cNvSpPr txBox="1">
            <a:spLocks/>
          </p:cNvSpPr>
          <p:nvPr userDrawn="1"/>
        </p:nvSpPr>
        <p:spPr>
          <a:xfrm>
            <a:off x="425945" y="6422572"/>
            <a:ext cx="384937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b="1" i="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7164D7-9B6A-1C43-ACF7-FB85B36CD2B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7566E3-0CC6-0141-912F-1D7DFC852DF3}"/>
              </a:ext>
            </a:extLst>
          </p:cNvPr>
          <p:cNvSpPr/>
          <p:nvPr userDrawn="1"/>
        </p:nvSpPr>
        <p:spPr>
          <a:xfrm>
            <a:off x="0" y="6422572"/>
            <a:ext cx="12192000" cy="4354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CW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11F7C0-69A7-5342-B021-D2083E113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6" y="9481"/>
            <a:ext cx="12188388" cy="6839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36" y="2850380"/>
            <a:ext cx="4967633" cy="115724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3733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636" y="5257344"/>
            <a:ext cx="4967633" cy="35093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867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03" y="933505"/>
            <a:ext cx="11470581" cy="5292348"/>
          </a:xfrm>
        </p:spPr>
        <p:txBody>
          <a:bodyPr tIns="36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C2C25A-95DC-9245-BC62-D55B0E57F070}"/>
              </a:ext>
            </a:extLst>
          </p:cNvPr>
          <p:cNvCxnSpPr>
            <a:cxnSpLocks/>
          </p:cNvCxnSpPr>
          <p:nvPr userDrawn="1"/>
        </p:nvCxnSpPr>
        <p:spPr>
          <a:xfrm>
            <a:off x="358003" y="814317"/>
            <a:ext cx="11470581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2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CA7DF6-5CE7-7D3F-F3AD-1B8F9A05C2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03" y="933505"/>
            <a:ext cx="11470581" cy="5292351"/>
          </a:xfrm>
        </p:spPr>
        <p:txBody>
          <a:bodyPr tIns="3600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63A7E3-C1D0-8B4E-A01E-858242E02456}"/>
              </a:ext>
            </a:extLst>
          </p:cNvPr>
          <p:cNvCxnSpPr>
            <a:cxnSpLocks/>
          </p:cNvCxnSpPr>
          <p:nvPr userDrawn="1"/>
        </p:nvCxnSpPr>
        <p:spPr>
          <a:xfrm>
            <a:off x="358003" y="814317"/>
            <a:ext cx="11470581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DBC2703-7479-BF5A-716F-63BCBEEA9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55" y="5683623"/>
            <a:ext cx="1406423" cy="10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003" y="933506"/>
            <a:ext cx="5661797" cy="5321193"/>
          </a:xfrm>
        </p:spPr>
        <p:txBody>
          <a:bodyPr tIns="3600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33506"/>
            <a:ext cx="5656384" cy="5321193"/>
          </a:xfrm>
        </p:spPr>
        <p:txBody>
          <a:bodyPr tIns="3600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358003" y="814317"/>
            <a:ext cx="11470581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1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025112-B212-7672-C698-B4CED763BD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003" y="933506"/>
            <a:ext cx="5661797" cy="5321193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33506"/>
            <a:ext cx="5656384" cy="5321193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358003" y="814317"/>
            <a:ext cx="11470581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763BEBF-E099-F422-D3A0-5072D0CA1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55" y="5683623"/>
            <a:ext cx="1406423" cy="10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9CBD2-227F-FE8F-B955-E13A43B33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0319E1-1ABB-EF91-4276-301B206D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C3B2D44-0223-6B9F-8836-27F38F898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133" y="6088564"/>
            <a:ext cx="687158" cy="576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993D1-E702-B14D-E4A2-35CD63E86C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9" y="6349453"/>
            <a:ext cx="3439447" cy="2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71ACF246-0B3A-9B6F-E4E5-99BF5008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10" y="119189"/>
            <a:ext cx="11470581" cy="66627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_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0A9ADC-BE73-1265-2F49-E428B43225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2686C44-ACC3-5D0E-CB4C-425500FF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10" y="119189"/>
            <a:ext cx="11470581" cy="66627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1CE8597-E15B-C2AC-B465-A037A01CF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55" y="5683623"/>
            <a:ext cx="1406423" cy="10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26954C5-3747-B948-A205-98456F9280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B12F6A0-5187-6546-91D6-169D28ED2044}"/>
              </a:ext>
            </a:extLst>
          </p:cNvPr>
          <p:cNvSpPr txBox="1">
            <a:spLocks/>
          </p:cNvSpPr>
          <p:nvPr userDrawn="1"/>
        </p:nvSpPr>
        <p:spPr>
          <a:xfrm>
            <a:off x="0" y="5962679"/>
            <a:ext cx="12192000" cy="512194"/>
          </a:xfrm>
          <a:prstGeom prst="rect">
            <a:avLst/>
          </a:prstGeom>
        </p:spPr>
        <p:txBody>
          <a:bodyPr wrap="square" bIns="18720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contact.scwcsu@nhs.net</a:t>
            </a:r>
            <a:r>
              <a:rPr lang="en-GB" sz="2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|  scwcsu.nhs.uk  |  </a:t>
            </a:r>
            <a:r>
              <a:rPr lang="en-GB" sz="20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@NHSscw</a:t>
            </a:r>
            <a:endParaRPr lang="en-GB" sz="2000" b="0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AE3AF56-148C-004F-82EE-B4949F139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5334" y="2180750"/>
            <a:ext cx="1781333" cy="1504389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12814EF-8ABA-6840-B243-76B414B61008}"/>
              </a:ext>
            </a:extLst>
          </p:cNvPr>
          <p:cNvSpPr txBox="1">
            <a:spLocks/>
          </p:cNvSpPr>
          <p:nvPr userDrawn="1"/>
        </p:nvSpPr>
        <p:spPr>
          <a:xfrm>
            <a:off x="425946" y="6422573"/>
            <a:ext cx="384937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b="1" i="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7164D7-9B6A-1C43-ACF7-FB85B36CD2BA}" type="slidenum">
              <a:rPr lang="en-US" sz="1051" smtClean="0">
                <a:solidFill>
                  <a:schemeClr val="tx1"/>
                </a:solidFill>
              </a:rPr>
              <a:pPr/>
              <a:t>‹#›</a:t>
            </a:fld>
            <a:endParaRPr lang="en-US" sz="105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7566E3-0CC6-0141-912F-1D7DFC852DF3}"/>
              </a:ext>
            </a:extLst>
          </p:cNvPr>
          <p:cNvSpPr/>
          <p:nvPr userDrawn="1"/>
        </p:nvSpPr>
        <p:spPr>
          <a:xfrm>
            <a:off x="0" y="6422573"/>
            <a:ext cx="12192000" cy="4354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98215E-3C31-CA4A-A727-C61D58800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19AC4D2-AC9E-6E44-ADA1-7F566D9CB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945" y="707938"/>
            <a:ext cx="3457658" cy="50123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735E8B-9819-3D44-98F7-D6124C9ADB73}"/>
              </a:ext>
            </a:extLst>
          </p:cNvPr>
          <p:cNvSpPr/>
          <p:nvPr userDrawn="1"/>
        </p:nvSpPr>
        <p:spPr>
          <a:xfrm>
            <a:off x="0" y="6162261"/>
            <a:ext cx="12192000" cy="6957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68DB8B1-FF3E-1148-93D3-F82A40EAA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E9683C4-0C58-8C49-9A24-64CC823A6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CF05FB-9F8E-144F-A1FA-220D197625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687777" y="6422570"/>
            <a:ext cx="1342735" cy="16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09CABC-11B0-1B45-B5DA-8A3A415C47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31999" y="6266438"/>
            <a:ext cx="596784" cy="50400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D4BDB1E-D865-DD4E-BCB5-E324ADD3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239" y="2432440"/>
            <a:ext cx="8510791" cy="1563354"/>
          </a:xfrm>
        </p:spPr>
        <p:txBody>
          <a:bodyPr anchor="ctr" anchorCtr="0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7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DAB47-0420-D34A-B7B9-FB79811A28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49" y="1507761"/>
            <a:ext cx="690429" cy="690429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3F4FB0-94BD-0E44-8BC6-DC1D8A2A5A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0614" y="1507763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DFAD0DE-FFE8-6944-A8C7-71C5075A08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995" y="2403312"/>
            <a:ext cx="690429" cy="690429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4106D543-EB49-7C4D-A7D6-6A80B0E1F50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0160" y="2403314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46B078E-76A5-1848-9490-B3166E8964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4995" y="3298861"/>
            <a:ext cx="690429" cy="690429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F1EEE885-F881-0645-BC7E-0C940F931A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80160" y="3298863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F170E4E-CB85-9048-9315-33D04CAB2A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999" y="4194408"/>
            <a:ext cx="690429" cy="690429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EC1BD389-E6BF-774F-9232-9FEEB9ABE19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287164" y="4194410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41D617C-24D8-CC47-8696-BFEB12E614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999" y="5089953"/>
            <a:ext cx="690429" cy="690429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0D79B8C8-9088-2347-8ACA-500575872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87164" y="5089955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C04ECEF-A0E7-3F4E-8538-59E67588AC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2257" y="1507759"/>
            <a:ext cx="690429" cy="690429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39" name="Content Placeholder 10">
            <a:extLst>
              <a:ext uri="{FF2B5EF4-FFF2-40B4-BE49-F238E27FC236}">
                <a16:creationId xmlns:a16="http://schemas.microsoft.com/office/drawing/2014/main" id="{B1089F06-03DD-5D4B-9236-A2D1A5CE7ED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27422" y="1507761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869BDCD-FF37-1047-BA78-BCCFD22CC5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1803" y="2403310"/>
            <a:ext cx="690429" cy="690429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7</a:t>
            </a:r>
          </a:p>
        </p:txBody>
      </p:sp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id="{A32A3BDD-F256-B245-AD82-599135B292C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126968" y="2403312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B402C61F-09E2-1748-863C-A11750C946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1803" y="3298859"/>
            <a:ext cx="690429" cy="690429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8</a:t>
            </a:r>
          </a:p>
        </p:txBody>
      </p:sp>
      <p:sp>
        <p:nvSpPr>
          <p:cNvPr id="43" name="Content Placeholder 10">
            <a:extLst>
              <a:ext uri="{FF2B5EF4-FFF2-40B4-BE49-F238E27FC236}">
                <a16:creationId xmlns:a16="http://schemas.microsoft.com/office/drawing/2014/main" id="{331BD173-6BEC-C444-8714-7A396BF4F28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126968" y="3298861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351B81C6-28C6-474C-AA03-19C17ADBA4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8807" y="4194406"/>
            <a:ext cx="690429" cy="690429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9</a:t>
            </a:r>
          </a:p>
        </p:txBody>
      </p: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ADC43E21-7DF7-4F42-85AE-B3E7C095254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133972" y="4194408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3E8B2F18-BC94-8643-B9B7-CBB721B44FB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8807" y="5089951"/>
            <a:ext cx="690429" cy="690429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10</a:t>
            </a:r>
          </a:p>
        </p:txBody>
      </p:sp>
      <p:sp>
        <p:nvSpPr>
          <p:cNvPr id="47" name="Content Placeholder 10">
            <a:extLst>
              <a:ext uri="{FF2B5EF4-FFF2-40B4-BE49-F238E27FC236}">
                <a16:creationId xmlns:a16="http://schemas.microsoft.com/office/drawing/2014/main" id="{449D04EC-77BA-6C40-BD0D-63014489D37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133972" y="5089953"/>
            <a:ext cx="4629149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68787385-B443-744D-8F4C-F1C83384D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DDF80B7-CB5E-5241-A69F-D06CCD872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7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AD2CE70-10C8-784E-8065-F54024820B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49" y="1507764"/>
            <a:ext cx="690429" cy="690429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ED310422-FA5E-914A-8A20-098CA9FA46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0614" y="1507766"/>
            <a:ext cx="10476411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6F59FB8-E7E7-3E41-8B74-906E86ECB2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995" y="2403315"/>
            <a:ext cx="690429" cy="690429"/>
          </a:xfrm>
          <a:prstGeom prst="ellipse">
            <a:avLst/>
          </a:prstGeom>
          <a:solidFill>
            <a:schemeClr val="accent3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AFDF00D4-67C4-8748-B049-15BAC7D0B45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0160" y="2403317"/>
            <a:ext cx="10476411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8B0F472-A4FD-C94E-AA9F-1E77924DC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4995" y="3298864"/>
            <a:ext cx="690429" cy="690429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253E3B06-C907-D447-8D94-C28224CCFD3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80160" y="3298866"/>
            <a:ext cx="10476411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EC2ED9BE-F1B1-AF4D-9B03-F76D94516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999" y="4194411"/>
            <a:ext cx="690429" cy="690429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68D5A7A5-6863-024F-9774-BA99394C761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287164" y="4194413"/>
            <a:ext cx="10476411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7EC7546-2528-5641-911D-BD8485301F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999" y="5089956"/>
            <a:ext cx="690429" cy="690429"/>
          </a:xfrm>
          <a:prstGeom prst="ellipse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293CB3C1-4CF0-DC44-BC58-F947EB8D9BF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87164" y="5089958"/>
            <a:ext cx="10476411" cy="690427"/>
          </a:xfrm>
        </p:spPr>
        <p:txBody>
          <a:bodyPr anchor="ctr" anchorCtr="0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4F6FEE9-D9AE-6E4F-86EF-82CF0CBA7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8B7F87-5F9B-A849-BB03-CBF44510D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582383"/>
            <a:ext cx="11324572" cy="4175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5755B6-3E6E-7F4A-9C96-99EE70849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C1778E-BE9D-CB4B-95D9-037E6BC01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582383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E038F-054E-0B4F-A5EE-E86784A74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582383"/>
            <a:ext cx="5400000" cy="41697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2818EB-8840-194F-A4B1-80B04E87B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5B4249-A204-FF48-96F5-6DB5987B0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4E950D-906C-5E49-BC59-CE693AD9A9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582383"/>
            <a:ext cx="11324572" cy="4175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B62D3E-F8B5-874C-A6B0-B8B80DF9EF5B}"/>
              </a:ext>
            </a:extLst>
          </p:cNvPr>
          <p:cNvSpPr/>
          <p:nvPr userDrawn="1"/>
        </p:nvSpPr>
        <p:spPr>
          <a:xfrm>
            <a:off x="0" y="6162261"/>
            <a:ext cx="12192000" cy="6957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1EE6713-7F06-B74C-B6F1-2B2AB5B97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711ABEE-A1BC-C340-9FB2-989186C04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7263F3-C704-4E43-AA8F-901AB3771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7687777" y="6422570"/>
            <a:ext cx="1342735" cy="16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DCAAE7-738E-314F-8FCA-1C3FF2908D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999" y="6266438"/>
            <a:ext cx="596784" cy="5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141919-32BD-D44C-83A6-2CDDFFFB4A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583957"/>
            <a:ext cx="5400000" cy="4169722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E038F-054E-0B4F-A5EE-E86784A74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583957"/>
            <a:ext cx="5400000" cy="4169722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C64F4-CC75-F149-932B-C36055E65DAB}"/>
              </a:ext>
            </a:extLst>
          </p:cNvPr>
          <p:cNvSpPr/>
          <p:nvPr userDrawn="1"/>
        </p:nvSpPr>
        <p:spPr>
          <a:xfrm>
            <a:off x="0" y="6162261"/>
            <a:ext cx="12192000" cy="6957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C59DCF8-6EF9-A24F-8906-74A5D92AD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020043-4A2C-9247-B473-03876E40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6BA8A4-6C88-DF4F-A400-81E6C5B53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7687777" y="6422570"/>
            <a:ext cx="1342735" cy="16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CFB5E8-16B7-0540-9BBB-F4FE45F748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999" y="6266438"/>
            <a:ext cx="596784" cy="5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A42A08-A30C-7A49-AE0E-14525EA02804}"/>
              </a:ext>
            </a:extLst>
          </p:cNvPr>
          <p:cNvSpPr/>
          <p:nvPr userDrawn="1"/>
        </p:nvSpPr>
        <p:spPr>
          <a:xfrm>
            <a:off x="0" y="6162261"/>
            <a:ext cx="12192000" cy="695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5116C-1837-6348-81E3-EEEBD9B5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7B532-5097-4646-B1CE-1DCCCB5D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714" y="1582383"/>
            <a:ext cx="11324572" cy="41631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E4747-DC81-7040-907E-2165DDBCB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4424" y="6274487"/>
            <a:ext cx="2769219" cy="432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Joining the dots across health and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C461-81C3-0843-97D5-9A134303A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5893" y="627196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782CF5-7052-B745-B36B-B324C443A52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flipV="1">
            <a:off x="7687777" y="6422570"/>
            <a:ext cx="1342735" cy="1620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BE0A571-FE3C-EF46-99BD-864E99771B0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31999" y="6266438"/>
            <a:ext cx="596784" cy="50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b="0" i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b="0" i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000" b="0" i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710" y="119189"/>
            <a:ext cx="11470581" cy="666271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003" y="904648"/>
            <a:ext cx="11470581" cy="532842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404255-6E90-A775-FB9B-D4668924B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95437" y="6241571"/>
            <a:ext cx="795712" cy="580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73B4A7-2891-928B-C211-53F89D40E0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85000" y="5529832"/>
            <a:ext cx="1771141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67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333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067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neck@nhs.ne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D9B37D6-0E1F-67A1-DAF2-CE2A3A966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7FE703-DA15-0515-B7FE-1A54DD18941E}"/>
              </a:ext>
            </a:extLst>
          </p:cNvPr>
          <p:cNvSpPr txBox="1">
            <a:spLocks/>
          </p:cNvSpPr>
          <p:nvPr/>
        </p:nvSpPr>
        <p:spPr>
          <a:xfrm>
            <a:off x="709741" y="1955581"/>
            <a:ext cx="6109407" cy="1674304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</a:rPr>
              <a:t>Principles of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Prehabilitation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b="0" dirty="0">
                <a:solidFill>
                  <a:schemeClr val="bg1"/>
                </a:solidFill>
              </a:rPr>
              <a:t>Evidence &amp; Practice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8F3EF01-0A8E-6DF9-DE95-860300CD4A8F}"/>
              </a:ext>
            </a:extLst>
          </p:cNvPr>
          <p:cNvSpPr txBox="1">
            <a:spLocks/>
          </p:cNvSpPr>
          <p:nvPr/>
        </p:nvSpPr>
        <p:spPr>
          <a:xfrm>
            <a:off x="646240" y="4700401"/>
            <a:ext cx="7602564" cy="179339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33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33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67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Catherine Neck</a:t>
            </a:r>
            <a:b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Programme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 Lead: Cancer &amp; Long-Term Conditions - Clinical </a:t>
            </a:r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Programme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Catherine.neck@nhs.net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9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E2A32D-25FB-1AB8-F004-6A3444CBD0D0}"/>
              </a:ext>
            </a:extLst>
          </p:cNvPr>
          <p:cNvSpPr/>
          <p:nvPr/>
        </p:nvSpPr>
        <p:spPr>
          <a:xfrm>
            <a:off x="0" y="-1"/>
            <a:ext cx="12192000" cy="5961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4B6992-2B06-27F2-B411-138040D8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51685"/>
            <a:ext cx="11470581" cy="66627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The Future for </a:t>
            </a:r>
            <a:r>
              <a:rPr lang="en-GB" sz="3600" dirty="0" err="1">
                <a:solidFill>
                  <a:schemeClr val="bg1"/>
                </a:solidFill>
              </a:rPr>
              <a:t>Prehabilitation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DA684F-A306-095A-16A7-FC635F8D8213}"/>
              </a:ext>
            </a:extLst>
          </p:cNvPr>
          <p:cNvSpPr txBox="1">
            <a:spLocks/>
          </p:cNvSpPr>
          <p:nvPr/>
        </p:nvSpPr>
        <p:spPr>
          <a:xfrm>
            <a:off x="1786214" y="1129886"/>
            <a:ext cx="10405786" cy="4478845"/>
          </a:xfrm>
          <a:prstGeom prst="rect">
            <a:avLst/>
          </a:prstGeom>
        </p:spPr>
        <p:txBody>
          <a:bodyPr lIns="7200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33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33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67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450"/>
              </a:spcAft>
              <a:buClr>
                <a:schemeClr val="accent4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Need to agree a minimum dataset for standardised collection of outcomes in practice 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450"/>
              </a:spcAft>
              <a:buClr>
                <a:schemeClr val="accent4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Relevance to Integrated Care Systems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– improving population based health across the whole health &amp; care system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450"/>
              </a:spcAft>
              <a:buClr>
                <a:schemeClr val="accent4"/>
              </a:buClr>
              <a:buSzPct val="140000"/>
            </a:pPr>
            <a:r>
              <a:rPr lang="en-GB" sz="2400" dirty="0" err="1">
                <a:solidFill>
                  <a:schemeClr val="bg1"/>
                </a:solidFill>
              </a:rPr>
              <a:t>Prehabilitation</a:t>
            </a:r>
            <a:r>
              <a:rPr lang="en-GB" sz="2400" dirty="0">
                <a:solidFill>
                  <a:schemeClr val="bg1"/>
                </a:solidFill>
              </a:rPr>
              <a:t> to rehabilitation approach can be applied to wider patient cohorts:</a:t>
            </a:r>
          </a:p>
          <a:p>
            <a:pPr marL="552594" indent="-300594" defTabSz="1022377">
              <a:lnSpc>
                <a:spcPct val="80000"/>
              </a:lnSpc>
              <a:spcBef>
                <a:spcPts val="0"/>
              </a:spcBef>
              <a:spcAft>
                <a:spcPts val="1450"/>
              </a:spcAft>
              <a:buClr>
                <a:schemeClr val="accent4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Non-surgical cancer treatments</a:t>
            </a:r>
          </a:p>
          <a:p>
            <a:pPr marL="552594" indent="-300594" defTabSz="1022377">
              <a:lnSpc>
                <a:spcPct val="80000"/>
              </a:lnSpc>
              <a:spcBef>
                <a:spcPts val="0"/>
              </a:spcBef>
              <a:spcAft>
                <a:spcPts val="1450"/>
              </a:spcAft>
              <a:buClr>
                <a:schemeClr val="accent4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Non-cancer elective surgery</a:t>
            </a:r>
          </a:p>
          <a:p>
            <a:pPr marL="552594" indent="-300594" defTabSz="1022377">
              <a:lnSpc>
                <a:spcPct val="80000"/>
              </a:lnSpc>
              <a:spcBef>
                <a:spcPts val="0"/>
              </a:spcBef>
              <a:spcAft>
                <a:spcPts val="1450"/>
              </a:spcAft>
              <a:buClr>
                <a:schemeClr val="accent4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Long-term conditions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endParaRPr lang="en-GB" sz="2400" dirty="0">
              <a:solidFill>
                <a:schemeClr val="bg1"/>
              </a:solidFill>
            </a:endParaRP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endParaRPr lang="en-GB" sz="2400" dirty="0">
              <a:solidFill>
                <a:schemeClr val="bg1"/>
              </a:solidFill>
            </a:endParaRP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B0AD6C-5D78-8D32-2CA2-5AFBF5458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E2A32D-25FB-1AB8-F004-6A3444CBD0D0}"/>
              </a:ext>
            </a:extLst>
          </p:cNvPr>
          <p:cNvSpPr/>
          <p:nvPr/>
        </p:nvSpPr>
        <p:spPr>
          <a:xfrm>
            <a:off x="0" y="-1"/>
            <a:ext cx="12192000" cy="60105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4B6992-2B06-27F2-B411-138040D8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51685"/>
            <a:ext cx="11470581" cy="666271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bg1"/>
                </a:solidFill>
              </a:rPr>
              <a:t>Prehabilitation</a:t>
            </a:r>
            <a:r>
              <a:rPr lang="en-GB" sz="36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DFBB0B-20C2-7D67-66CC-FDA4275CF5A4}"/>
              </a:ext>
            </a:extLst>
          </p:cNvPr>
          <p:cNvSpPr txBox="1">
            <a:spLocks/>
          </p:cNvSpPr>
          <p:nvPr/>
        </p:nvSpPr>
        <p:spPr>
          <a:xfrm>
            <a:off x="1689453" y="1024807"/>
            <a:ext cx="9004566" cy="3743202"/>
          </a:xfrm>
          <a:prstGeom prst="rect">
            <a:avLst/>
          </a:prstGeom>
        </p:spPr>
        <p:txBody>
          <a:bodyPr lIns="7200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33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33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67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r>
              <a:rPr lang="en-GB" sz="2800" dirty="0">
                <a:solidFill>
                  <a:schemeClr val="bg1"/>
                </a:solidFill>
              </a:rPr>
              <a:t>enables people with cancer to prepare for treatment through promoting </a:t>
            </a:r>
            <a:r>
              <a:rPr lang="en-GB" sz="2800" b="1" dirty="0">
                <a:solidFill>
                  <a:schemeClr val="bg1"/>
                </a:solidFill>
              </a:rPr>
              <a:t>healthy behaviours </a:t>
            </a:r>
            <a:r>
              <a:rPr lang="en-GB" sz="2800" dirty="0">
                <a:solidFill>
                  <a:schemeClr val="bg1"/>
                </a:solidFill>
              </a:rPr>
              <a:t>and through needs based prescribing of </a:t>
            </a:r>
            <a:r>
              <a:rPr lang="en-GB" sz="2800" b="1" dirty="0">
                <a:solidFill>
                  <a:schemeClr val="bg1"/>
                </a:solidFill>
              </a:rPr>
              <a:t>exercise, nutrition and psychological interventions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r>
              <a:rPr lang="en-GB" sz="2800" dirty="0">
                <a:solidFill>
                  <a:schemeClr val="bg1"/>
                </a:solidFill>
              </a:rPr>
              <a:t>is part of a </a:t>
            </a:r>
            <a:r>
              <a:rPr lang="en-GB" sz="2800" b="1" dirty="0">
                <a:solidFill>
                  <a:schemeClr val="bg1"/>
                </a:solidFill>
              </a:rPr>
              <a:t>continuum</a:t>
            </a:r>
            <a:r>
              <a:rPr lang="en-GB" sz="2800" dirty="0">
                <a:solidFill>
                  <a:schemeClr val="bg1"/>
                </a:solidFill>
              </a:rPr>
              <a:t> to rehabilitation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r>
              <a:rPr lang="en-GB" sz="2800" dirty="0">
                <a:solidFill>
                  <a:schemeClr val="bg1"/>
                </a:solidFill>
              </a:rPr>
              <a:t>Aims to empower patients to </a:t>
            </a:r>
            <a:r>
              <a:rPr lang="en-GB" sz="2800" b="1" dirty="0">
                <a:solidFill>
                  <a:schemeClr val="bg1"/>
                </a:solidFill>
              </a:rPr>
              <a:t>maximise resilience to treatment </a:t>
            </a:r>
            <a:r>
              <a:rPr lang="en-GB" sz="2800" dirty="0">
                <a:solidFill>
                  <a:schemeClr val="bg1"/>
                </a:solidFill>
              </a:rPr>
              <a:t>and </a:t>
            </a:r>
            <a:r>
              <a:rPr lang="en-GB" sz="2800" b="1" dirty="0">
                <a:solidFill>
                  <a:schemeClr val="bg1"/>
                </a:solidFill>
              </a:rPr>
              <a:t>improve long-term health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23E5DB-B252-01AF-6E20-F48973C0F2C1}"/>
              </a:ext>
            </a:extLst>
          </p:cNvPr>
          <p:cNvSpPr txBox="1">
            <a:spLocks/>
          </p:cNvSpPr>
          <p:nvPr/>
        </p:nvSpPr>
        <p:spPr>
          <a:xfrm>
            <a:off x="1948069" y="4932905"/>
            <a:ext cx="9727096" cy="982061"/>
          </a:xfrm>
          <a:prstGeom prst="rect">
            <a:avLst/>
          </a:prstGeom>
        </p:spPr>
        <p:txBody>
          <a:bodyPr lIns="7200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33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33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67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SzPct val="140000"/>
              <a:buNone/>
            </a:pPr>
            <a:r>
              <a:rPr lang="en-GB" sz="2400" i="1" dirty="0">
                <a:solidFill>
                  <a:schemeClr val="bg1"/>
                </a:solidFill>
              </a:rPr>
              <a:t>(Macmillan, RCOA, NIHR: Principles and guidance for </a:t>
            </a:r>
            <a:r>
              <a:rPr lang="en-GB" sz="2400" i="1" dirty="0" err="1">
                <a:solidFill>
                  <a:schemeClr val="bg1"/>
                </a:solidFill>
              </a:rPr>
              <a:t>prehabilitation</a:t>
            </a:r>
            <a:r>
              <a:rPr lang="en-GB" sz="2400" i="1" dirty="0">
                <a:solidFill>
                  <a:schemeClr val="bg1"/>
                </a:solidFill>
              </a:rPr>
              <a:t> within the management and support of cancer)</a:t>
            </a:r>
          </a:p>
          <a:p>
            <a:pPr marL="0" indent="0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SzPct val="140000"/>
              <a:buNone/>
            </a:pP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4B6992-2B06-27F2-B411-138040D8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20" y="341447"/>
            <a:ext cx="11470581" cy="66627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5"/>
                </a:solidFill>
              </a:rPr>
              <a:t>Principles of </a:t>
            </a:r>
            <a:r>
              <a:rPr lang="en-GB" sz="3600" dirty="0" err="1">
                <a:solidFill>
                  <a:schemeClr val="accent5"/>
                </a:solidFill>
              </a:rPr>
              <a:t>Prehabilitation</a:t>
            </a:r>
            <a:endParaRPr lang="en-GB" sz="3600" dirty="0">
              <a:solidFill>
                <a:schemeClr val="accent5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AE8E27-02DB-2BB8-8D9F-4033F395C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43" y="1561816"/>
            <a:ext cx="11868146" cy="399084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394C142-257F-EF80-4D3D-CB368E43BC14}"/>
              </a:ext>
            </a:extLst>
          </p:cNvPr>
          <p:cNvSpPr/>
          <p:nvPr/>
        </p:nvSpPr>
        <p:spPr>
          <a:xfrm>
            <a:off x="371063" y="2023819"/>
            <a:ext cx="2040835" cy="16817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Preparation for treatment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85BFA6-0A8A-B2F3-525A-294E79993CC3}"/>
              </a:ext>
            </a:extLst>
          </p:cNvPr>
          <p:cNvSpPr/>
          <p:nvPr/>
        </p:nvSpPr>
        <p:spPr>
          <a:xfrm>
            <a:off x="3485322" y="2165827"/>
            <a:ext cx="2040835" cy="16817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adverse effects of treatment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2EAD1D-7894-F992-5625-D0F46284230D}"/>
              </a:ext>
            </a:extLst>
          </p:cNvPr>
          <p:cNvSpPr/>
          <p:nvPr/>
        </p:nvSpPr>
        <p:spPr>
          <a:xfrm>
            <a:off x="6626087" y="2063574"/>
            <a:ext cx="2040835" cy="19895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Interventions are safe, accepted and welcomed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0C70119-9C6F-596B-28A6-CC98126A7F6C}"/>
              </a:ext>
            </a:extLst>
          </p:cNvPr>
          <p:cNvSpPr/>
          <p:nvPr/>
        </p:nvSpPr>
        <p:spPr>
          <a:xfrm>
            <a:off x="9727096" y="2323526"/>
            <a:ext cx="2040835" cy="16817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Supports wider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improvement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E2A32D-25FB-1AB8-F004-6A3444CBD0D0}"/>
              </a:ext>
            </a:extLst>
          </p:cNvPr>
          <p:cNvSpPr/>
          <p:nvPr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4B6992-2B06-27F2-B411-138040D8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09" y="163510"/>
            <a:ext cx="11470581" cy="66627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Improving Cancer Care before treatment even starts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8C2274-CA5A-F0C9-1A43-70930862CF2C}"/>
              </a:ext>
            </a:extLst>
          </p:cNvPr>
          <p:cNvGrpSpPr/>
          <p:nvPr/>
        </p:nvGrpSpPr>
        <p:grpSpPr>
          <a:xfrm>
            <a:off x="0" y="977576"/>
            <a:ext cx="12192000" cy="5072343"/>
            <a:chOff x="0" y="1126438"/>
            <a:chExt cx="12192000" cy="5072343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4E841A1E-EF88-E96A-13CE-9870AA4FEA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" t="14487" b="28532"/>
            <a:stretch/>
          </p:blipFill>
          <p:spPr bwMode="auto">
            <a:xfrm>
              <a:off x="0" y="1126438"/>
              <a:ext cx="12192000" cy="4903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306304-B95D-CD04-0FBF-8709E7CAAFEE}"/>
                </a:ext>
              </a:extLst>
            </p:cNvPr>
            <p:cNvSpPr/>
            <p:nvPr/>
          </p:nvSpPr>
          <p:spPr>
            <a:xfrm>
              <a:off x="360709" y="6029740"/>
              <a:ext cx="2967282" cy="169041"/>
            </a:xfrm>
            <a:prstGeom prst="rect">
              <a:avLst/>
            </a:prstGeom>
            <a:solidFill>
              <a:srgbClr val="5B2A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3F2FDB-4990-A576-8034-A375AB178C95}"/>
                </a:ext>
              </a:extLst>
            </p:cNvPr>
            <p:cNvSpPr/>
            <p:nvPr/>
          </p:nvSpPr>
          <p:spPr>
            <a:xfrm>
              <a:off x="3316560" y="6029740"/>
              <a:ext cx="5944398" cy="1690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1465F9-8F33-997D-3416-4DE268F30507}"/>
                </a:ext>
              </a:extLst>
            </p:cNvPr>
            <p:cNvSpPr/>
            <p:nvPr/>
          </p:nvSpPr>
          <p:spPr>
            <a:xfrm>
              <a:off x="9260958" y="6029740"/>
              <a:ext cx="2931042" cy="16904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41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E2A32D-25FB-1AB8-F004-6A3444CBD0D0}"/>
              </a:ext>
            </a:extLst>
          </p:cNvPr>
          <p:cNvSpPr/>
          <p:nvPr/>
        </p:nvSpPr>
        <p:spPr>
          <a:xfrm>
            <a:off x="0" y="-1"/>
            <a:ext cx="12192000" cy="57779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17F046B8-0301-5438-BDA6-C9284C010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939" y="959708"/>
            <a:ext cx="3737114" cy="4818240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3A2DFAEF-0582-EA91-9BB3-EFFD42109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33" y="1001937"/>
            <a:ext cx="5194853" cy="47760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3CFF20-1B05-39FA-5B09-C15F6461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09" y="184778"/>
            <a:ext cx="11470581" cy="66627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Improving Cancer Care before treatment even starts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B62A34D-BEE5-458D-0BC4-CC5A55402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1001937"/>
            <a:ext cx="3710609" cy="47760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0C9B5E-3A08-4C33-F07E-756730DBB673}"/>
              </a:ext>
            </a:extLst>
          </p:cNvPr>
          <p:cNvSpPr txBox="1"/>
          <p:nvPr/>
        </p:nvSpPr>
        <p:spPr>
          <a:xfrm>
            <a:off x="373961" y="1331474"/>
            <a:ext cx="293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Preventative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(diagnosis)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0892F9-407D-E6BE-2A2D-90A4F45E0771}"/>
              </a:ext>
            </a:extLst>
          </p:cNvPr>
          <p:cNvSpPr txBox="1"/>
          <p:nvPr/>
        </p:nvSpPr>
        <p:spPr>
          <a:xfrm>
            <a:off x="3994267" y="1331474"/>
            <a:ext cx="405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Restorative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(treatment and recovery)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771E03-FDBB-42DB-7315-C623A39D6897}"/>
              </a:ext>
            </a:extLst>
          </p:cNvPr>
          <p:cNvSpPr txBox="1"/>
          <p:nvPr/>
        </p:nvSpPr>
        <p:spPr>
          <a:xfrm>
            <a:off x="8759687" y="1331474"/>
            <a:ext cx="317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Supportive and/or Palliative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(living with and beyond care)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967F42-4E83-87C9-BDA6-61994BD8F9A5}"/>
              </a:ext>
            </a:extLst>
          </p:cNvPr>
          <p:cNvSpPr txBox="1"/>
          <p:nvPr/>
        </p:nvSpPr>
        <p:spPr>
          <a:xfrm>
            <a:off x="3819091" y="2370225"/>
            <a:ext cx="4439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Prehabilitation</a:t>
            </a:r>
            <a:r>
              <a:rPr lang="en-US" sz="1200" dirty="0">
                <a:solidFill>
                  <a:schemeClr val="bg1"/>
                </a:solidFill>
              </a:rPr>
              <a:t> can significantly improve the patient’s ability to cope with effects of treatment of all kinds, including surgery, chemotherapy, radiotherapy, immunotherapy and treatment for palliative care.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People with treatable but not curable cancer may also benefit, It can help reduce the amount of time spent in hospital and lead to better quality of life.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Following treatment, the focus is restorative. Ideally, the patient will have an outcome assessment and will continue smoothly into rehabilitation and beyond.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By giving all patients, including people with treatable but not curable cancer a head-start, we can optimize their recovery from the effects of the treatment.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866DA5-AE1D-508A-FE4C-4420847C4B19}"/>
              </a:ext>
            </a:extLst>
          </p:cNvPr>
          <p:cNvSpPr txBox="1"/>
          <p:nvPr/>
        </p:nvSpPr>
        <p:spPr>
          <a:xfrm>
            <a:off x="289084" y="2370225"/>
            <a:ext cx="30902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Prehabilitation</a:t>
            </a:r>
            <a:r>
              <a:rPr lang="en-US" sz="1200" dirty="0">
                <a:solidFill>
                  <a:schemeClr val="bg1"/>
                </a:solidFill>
              </a:rPr>
              <a:t> includes screening, assessment and, where appropriate, the development of a </a:t>
            </a:r>
            <a:r>
              <a:rPr lang="en-US" sz="1200" dirty="0" err="1">
                <a:solidFill>
                  <a:schemeClr val="bg1"/>
                </a:solidFill>
              </a:rPr>
              <a:t>Personalised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Prehabilitation</a:t>
            </a:r>
            <a:r>
              <a:rPr lang="en-US" sz="1200" dirty="0">
                <a:solidFill>
                  <a:schemeClr val="bg1"/>
                </a:solidFill>
              </a:rPr>
              <a:t> Care Plan (PPCP) as part of an overall care plan.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This includes exercise, nutrition and psychological support interventions based on need, with continual monitoring and evaluation. The patient may go through this stage several times in preparation for different treatments.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64523-8497-E404-D7B7-A109B26FF806}"/>
              </a:ext>
            </a:extLst>
          </p:cNvPr>
          <p:cNvSpPr txBox="1"/>
          <p:nvPr/>
        </p:nvSpPr>
        <p:spPr>
          <a:xfrm>
            <a:off x="8773865" y="2370225"/>
            <a:ext cx="309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At this stage, we continue to reinforce the core principles of the </a:t>
            </a:r>
            <a:r>
              <a:rPr lang="en-US" sz="1200" dirty="0" err="1">
                <a:solidFill>
                  <a:schemeClr val="bg1"/>
                </a:solidFill>
              </a:rPr>
              <a:t>programme</a:t>
            </a:r>
            <a:r>
              <a:rPr lang="en-US" sz="1200" dirty="0">
                <a:solidFill>
                  <a:schemeClr val="bg1"/>
                </a:solidFill>
              </a:rPr>
              <a:t>, with health and wellbeing activities and cancer care reviews.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The patient can enjoy lifelong benefits from </a:t>
            </a:r>
            <a:r>
              <a:rPr lang="en-US" sz="1200" dirty="0" err="1">
                <a:solidFill>
                  <a:schemeClr val="bg1"/>
                </a:solidFill>
              </a:rPr>
              <a:t>behaviours</a:t>
            </a:r>
            <a:r>
              <a:rPr lang="en-US" sz="1200" dirty="0">
                <a:solidFill>
                  <a:schemeClr val="bg1"/>
                </a:solidFill>
              </a:rPr>
              <a:t> learned earlier. If there is further treatment, the patient goes through the cycle again.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D45EB84-663A-9319-D799-1B26F5FD7494}"/>
              </a:ext>
            </a:extLst>
          </p:cNvPr>
          <p:cNvSpPr txBox="1">
            <a:spLocks/>
          </p:cNvSpPr>
          <p:nvPr/>
        </p:nvSpPr>
        <p:spPr>
          <a:xfrm>
            <a:off x="411558" y="202967"/>
            <a:ext cx="11470581" cy="666271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</a:rPr>
              <a:t>Prehabilitation</a:t>
            </a:r>
            <a:r>
              <a:rPr lang="en-GB" sz="3600" dirty="0">
                <a:solidFill>
                  <a:schemeClr val="accent5"/>
                </a:solidFill>
              </a:rPr>
              <a:t> jigsaw</a:t>
            </a:r>
          </a:p>
        </p:txBody>
      </p:sp>
      <p:pic>
        <p:nvPicPr>
          <p:cNvPr id="5" name="Picture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89ED7485-8FC4-FC07-2127-D561D6480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429" y="951314"/>
            <a:ext cx="5771935" cy="5771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777310-8E93-02A7-90F5-ACB1BAA5D599}"/>
              </a:ext>
            </a:extLst>
          </p:cNvPr>
          <p:cNvSpPr txBox="1">
            <a:spLocks/>
          </p:cNvSpPr>
          <p:nvPr/>
        </p:nvSpPr>
        <p:spPr>
          <a:xfrm>
            <a:off x="7394838" y="1563597"/>
            <a:ext cx="1745152" cy="1489084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Dietary advice/ modifications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27E02-D97E-3C84-453E-35BD102EC574}"/>
              </a:ext>
            </a:extLst>
          </p:cNvPr>
          <p:cNvSpPr txBox="1">
            <a:spLocks/>
          </p:cNvSpPr>
          <p:nvPr/>
        </p:nvSpPr>
        <p:spPr>
          <a:xfrm>
            <a:off x="7300250" y="4549861"/>
            <a:ext cx="1934329" cy="1489084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Lifestyle: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Alcohol advice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cessation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Sleep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ygiene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53DD8-0A54-C0CC-ED86-A217A80AE6B0}"/>
              </a:ext>
            </a:extLst>
          </p:cNvPr>
          <p:cNvSpPr txBox="1">
            <a:spLocks/>
          </p:cNvSpPr>
          <p:nvPr/>
        </p:nvSpPr>
        <p:spPr>
          <a:xfrm>
            <a:off x="4138093" y="4181291"/>
            <a:ext cx="2060691" cy="1725395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Stress Management: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Relaxation strategies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 reduction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C57BF3-DFA5-544B-66D3-AC12F73E0926}"/>
              </a:ext>
            </a:extLst>
          </p:cNvPr>
          <p:cNvSpPr txBox="1">
            <a:spLocks/>
          </p:cNvSpPr>
          <p:nvPr/>
        </p:nvSpPr>
        <p:spPr>
          <a:xfrm>
            <a:off x="4095561" y="1654718"/>
            <a:ext cx="2306440" cy="1461239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Functional: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b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Optimisation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4B6992-2B06-27F2-B411-138040D8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20" y="341447"/>
            <a:ext cx="11470581" cy="666271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accent5"/>
                </a:solidFill>
              </a:rPr>
              <a:t>Prehabilitation</a:t>
            </a:r>
            <a:r>
              <a:rPr lang="en-GB" sz="3600" dirty="0">
                <a:solidFill>
                  <a:schemeClr val="accent5"/>
                </a:solidFill>
              </a:rPr>
              <a:t> Interventions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F58AAF9-7343-F536-796D-6281A0ADC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7" y="1175690"/>
            <a:ext cx="11910518" cy="4957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D1A984-A750-110B-41F2-9207660D01A4}"/>
              </a:ext>
            </a:extLst>
          </p:cNvPr>
          <p:cNvSpPr txBox="1"/>
          <p:nvPr/>
        </p:nvSpPr>
        <p:spPr>
          <a:xfrm>
            <a:off x="3891516" y="1454192"/>
            <a:ext cx="7538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Applicable to people with cancer who have complex acute/chronic needs, severe impairment and/or disability and for those with low functioning levels, unstable or stable cardiac/respiratory issues,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low confidence, very </a:t>
            </a:r>
            <a:r>
              <a:rPr lang="en-US" dirty="0" err="1">
                <a:solidFill>
                  <a:schemeClr val="bg1"/>
                </a:solidFill>
              </a:rPr>
              <a:t>sedatory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0F5B9-4398-CF3C-4287-A96748017BEB}"/>
              </a:ext>
            </a:extLst>
          </p:cNvPr>
          <p:cNvSpPr txBox="1"/>
          <p:nvPr/>
        </p:nvSpPr>
        <p:spPr>
          <a:xfrm>
            <a:off x="4214503" y="3142879"/>
            <a:ext cx="753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Applicable to people with a cancer with acute chronic or latent adverse effects of disease or treatment and/or other long-term conditions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903D87-8591-EE0F-34D5-FC6E20656C10}"/>
              </a:ext>
            </a:extLst>
          </p:cNvPr>
          <p:cNvSpPr txBox="1"/>
          <p:nvPr/>
        </p:nvSpPr>
        <p:spPr>
          <a:xfrm>
            <a:off x="4711698" y="4862177"/>
            <a:ext cx="715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Applicable to anyone with cancer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29D572-19FC-FA15-6B1F-4EF33359699B}"/>
              </a:ext>
            </a:extLst>
          </p:cNvPr>
          <p:cNvSpPr txBox="1"/>
          <p:nvPr/>
        </p:nvSpPr>
        <p:spPr>
          <a:xfrm>
            <a:off x="2106723" y="2359287"/>
            <a:ext cx="130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Specialist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3AF6A-2661-1372-4234-B1B03B17DA82}"/>
              </a:ext>
            </a:extLst>
          </p:cNvPr>
          <p:cNvSpPr txBox="1"/>
          <p:nvPr/>
        </p:nvSpPr>
        <p:spPr>
          <a:xfrm>
            <a:off x="1488558" y="3389388"/>
            <a:ext cx="240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Targeted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D40E89-2FA6-42F7-5F33-456208F9C6F8}"/>
              </a:ext>
            </a:extLst>
          </p:cNvPr>
          <p:cNvSpPr txBox="1"/>
          <p:nvPr/>
        </p:nvSpPr>
        <p:spPr>
          <a:xfrm>
            <a:off x="634408" y="4862177"/>
            <a:ext cx="410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Universal</a:t>
            </a:r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3AF626A-8D41-FEE8-F560-E80C4B640107}"/>
              </a:ext>
            </a:extLst>
          </p:cNvPr>
          <p:cNvSpPr/>
          <p:nvPr/>
        </p:nvSpPr>
        <p:spPr>
          <a:xfrm>
            <a:off x="2901716" y="2727214"/>
            <a:ext cx="449179" cy="207443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479C25AD-5FEB-6BF9-8227-254A2A22D4E8}"/>
              </a:ext>
            </a:extLst>
          </p:cNvPr>
          <p:cNvSpPr/>
          <p:nvPr/>
        </p:nvSpPr>
        <p:spPr>
          <a:xfrm rot="10800000">
            <a:off x="2041218" y="2934657"/>
            <a:ext cx="449179" cy="207443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805135EE-ECC3-FCE9-C958-533035C49572}"/>
              </a:ext>
            </a:extLst>
          </p:cNvPr>
          <p:cNvSpPr/>
          <p:nvPr/>
        </p:nvSpPr>
        <p:spPr>
          <a:xfrm>
            <a:off x="2960923" y="4152877"/>
            <a:ext cx="449179" cy="207443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A8B3B95D-615D-89D8-75D4-71C5F1B38152}"/>
              </a:ext>
            </a:extLst>
          </p:cNvPr>
          <p:cNvSpPr/>
          <p:nvPr/>
        </p:nvSpPr>
        <p:spPr>
          <a:xfrm rot="10800000">
            <a:off x="2041218" y="4366768"/>
            <a:ext cx="449179" cy="207443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372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E2A32D-25FB-1AB8-F004-6A3444CBD0D0}"/>
              </a:ext>
            </a:extLst>
          </p:cNvPr>
          <p:cNvSpPr/>
          <p:nvPr/>
        </p:nvSpPr>
        <p:spPr>
          <a:xfrm>
            <a:off x="0" y="-1"/>
            <a:ext cx="12192000" cy="60105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4B6992-2B06-27F2-B411-138040D8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51685"/>
            <a:ext cx="11470581" cy="66627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Evidence – a mixed picture…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DFBB0B-20C2-7D67-66CC-FDA4275CF5A4}"/>
              </a:ext>
            </a:extLst>
          </p:cNvPr>
          <p:cNvSpPr txBox="1">
            <a:spLocks/>
          </p:cNvSpPr>
          <p:nvPr/>
        </p:nvSpPr>
        <p:spPr>
          <a:xfrm>
            <a:off x="407989" y="1231840"/>
            <a:ext cx="5906548" cy="4478845"/>
          </a:xfrm>
          <a:prstGeom prst="rect">
            <a:avLst/>
          </a:prstGeom>
        </p:spPr>
        <p:txBody>
          <a:bodyPr lIns="7200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33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33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67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  <a:buNone/>
            </a:pPr>
            <a:r>
              <a:rPr lang="en-GB" sz="2800" b="1" dirty="0">
                <a:solidFill>
                  <a:schemeClr val="bg1"/>
                </a:solidFill>
              </a:rPr>
              <a:t>Positives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r>
              <a:rPr lang="en-GB" sz="2400" dirty="0" err="1">
                <a:solidFill>
                  <a:schemeClr val="bg1"/>
                </a:solidFill>
              </a:rPr>
              <a:t>Prehabilitation</a:t>
            </a:r>
            <a:r>
              <a:rPr lang="en-GB" sz="2400" dirty="0">
                <a:solidFill>
                  <a:schemeClr val="bg1"/>
                </a:solidFill>
              </a:rPr>
              <a:t> research developing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at pace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Community of international researchers – UK, Canada, Netherlands, Germany, Italy…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Supported by EBPOM, </a:t>
            </a:r>
            <a:r>
              <a:rPr lang="en-GB" sz="2400" dirty="0" err="1">
                <a:solidFill>
                  <a:schemeClr val="bg1"/>
                </a:solidFill>
              </a:rPr>
              <a:t>iPOETTS</a:t>
            </a:r>
            <a:endParaRPr lang="en-GB" sz="2400" dirty="0">
              <a:solidFill>
                <a:schemeClr val="bg1"/>
              </a:solidFill>
            </a:endParaRP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World Prehab Conference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– London 2023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DA684F-A306-095A-16A7-FC635F8D8213}"/>
              </a:ext>
            </a:extLst>
          </p:cNvPr>
          <p:cNvSpPr txBox="1">
            <a:spLocks/>
          </p:cNvSpPr>
          <p:nvPr/>
        </p:nvSpPr>
        <p:spPr>
          <a:xfrm>
            <a:off x="6239446" y="1231840"/>
            <a:ext cx="5906548" cy="4478845"/>
          </a:xfrm>
          <a:prstGeom prst="rect">
            <a:avLst/>
          </a:prstGeom>
        </p:spPr>
        <p:txBody>
          <a:bodyPr lIns="7200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133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67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33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67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  <a:buNone/>
            </a:pPr>
            <a:r>
              <a:rPr lang="en-GB" sz="2800" b="1" dirty="0">
                <a:solidFill>
                  <a:schemeClr val="bg1"/>
                </a:solidFill>
              </a:rPr>
              <a:t>Challenges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Multi-modal </a:t>
            </a:r>
            <a:r>
              <a:rPr lang="en-GB" sz="2400" dirty="0" err="1">
                <a:solidFill>
                  <a:schemeClr val="bg1"/>
                </a:solidFill>
              </a:rPr>
              <a:t>prehabilitation</a:t>
            </a:r>
            <a:r>
              <a:rPr lang="en-GB" sz="2400" dirty="0">
                <a:solidFill>
                  <a:schemeClr val="bg1"/>
                </a:solidFill>
              </a:rPr>
              <a:t> interventions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Large range of cancers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Surgery most commonly researched, however other cancer treatments to consider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Variety of outcome measures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r>
              <a:rPr lang="en-GB" sz="2400" dirty="0">
                <a:solidFill>
                  <a:schemeClr val="bg1"/>
                </a:solidFill>
              </a:rPr>
              <a:t>Study design variation</a:t>
            </a: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endParaRPr lang="en-GB" sz="2400" dirty="0">
              <a:solidFill>
                <a:schemeClr val="bg1"/>
              </a:solidFill>
            </a:endParaRPr>
          </a:p>
          <a:p>
            <a:pPr marL="300594" indent="-300594" defTabSz="1022377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40000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E2A32D-25FB-1AB8-F004-6A3444CBD0D0}"/>
              </a:ext>
            </a:extLst>
          </p:cNvPr>
          <p:cNvSpPr/>
          <p:nvPr/>
        </p:nvSpPr>
        <p:spPr>
          <a:xfrm>
            <a:off x="0" y="-1"/>
            <a:ext cx="12192000" cy="57779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3CFF20-1B05-39FA-5B09-C15F6461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09" y="184778"/>
            <a:ext cx="11470581" cy="666271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bg1"/>
                </a:solidFill>
              </a:rPr>
              <a:t>Prehabilitation</a:t>
            </a:r>
            <a:r>
              <a:rPr lang="en-GB" sz="3600" dirty="0">
                <a:solidFill>
                  <a:schemeClr val="bg1"/>
                </a:solidFill>
              </a:rPr>
              <a:t> in practice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5D4ECDE-22F9-6699-B262-1DFC7D69B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1242" r="839" b="5648"/>
          <a:stretch/>
        </p:blipFill>
        <p:spPr>
          <a:xfrm>
            <a:off x="2628278" y="1035828"/>
            <a:ext cx="8155740" cy="508557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632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 SCW">
  <a:themeElements>
    <a:clrScheme name="SCW">
      <a:dk1>
        <a:srgbClr val="1C345E"/>
      </a:dk1>
      <a:lt1>
        <a:srgbClr val="FFFFFF"/>
      </a:lt1>
      <a:dk2>
        <a:srgbClr val="000000"/>
      </a:dk2>
      <a:lt2>
        <a:srgbClr val="FFFFFF"/>
      </a:lt2>
      <a:accent1>
        <a:srgbClr val="033F85"/>
      </a:accent1>
      <a:accent2>
        <a:srgbClr val="0069B3"/>
      </a:accent2>
      <a:accent3>
        <a:srgbClr val="00A8D7"/>
      </a:accent3>
      <a:accent4>
        <a:srgbClr val="65B32E"/>
      </a:accent4>
      <a:accent5>
        <a:srgbClr val="009F98"/>
      </a:accent5>
      <a:accent6>
        <a:srgbClr val="614590"/>
      </a:accent6>
      <a:hlink>
        <a:srgbClr val="0069B3"/>
      </a:hlink>
      <a:folHlink>
        <a:srgbClr val="0069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SCW Brand Colours 2020">
      <a:dk1>
        <a:srgbClr val="1C345E"/>
      </a:dk1>
      <a:lt1>
        <a:srgbClr val="FFFFFF"/>
      </a:lt1>
      <a:dk2>
        <a:srgbClr val="8597A3"/>
      </a:dk2>
      <a:lt2>
        <a:srgbClr val="FFFFFF"/>
      </a:lt2>
      <a:accent1>
        <a:srgbClr val="033F85"/>
      </a:accent1>
      <a:accent2>
        <a:srgbClr val="0069B3"/>
      </a:accent2>
      <a:accent3>
        <a:srgbClr val="00A8D7"/>
      </a:accent3>
      <a:accent4>
        <a:srgbClr val="65B32E"/>
      </a:accent4>
      <a:accent5>
        <a:srgbClr val="009F98"/>
      </a:accent5>
      <a:accent6>
        <a:srgbClr val="614590"/>
      </a:accent6>
      <a:hlink>
        <a:srgbClr val="0069B3"/>
      </a:hlink>
      <a:folHlink>
        <a:srgbClr val="0069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857</Words>
  <Application>Microsoft Office PowerPoint</Application>
  <PresentationFormat>Widescreen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Theme SCW</vt:lpstr>
      <vt:lpstr>2_Office Theme</vt:lpstr>
      <vt:lpstr>PowerPoint Presentation</vt:lpstr>
      <vt:lpstr>Prehabilitation:</vt:lpstr>
      <vt:lpstr>Principles of Prehabilitation</vt:lpstr>
      <vt:lpstr>Improving Cancer Care before treatment even starts</vt:lpstr>
      <vt:lpstr>Improving Cancer Care before treatment even starts</vt:lpstr>
      <vt:lpstr>PowerPoint Presentation</vt:lpstr>
      <vt:lpstr>Prehabilitation Interventions</vt:lpstr>
      <vt:lpstr>Evidence – a mixed picture…</vt:lpstr>
      <vt:lpstr>Prehabilitation in practice</vt:lpstr>
      <vt:lpstr>The Future for Prehabilitation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 Prehab4Cancer Independent Evaluation</dc:title>
  <dc:creator>NECK, Catherine (NHS SOUTH, CENTRAL AND WEST COMMISSIONING SUPPORT UNIT)</dc:creator>
  <cp:lastModifiedBy>NECK, Catherine (NHS SOUTH, CENTRAL AND WEST COMMISSIONING SUPPORT UNIT)</cp:lastModifiedBy>
  <cp:revision>39</cp:revision>
  <dcterms:created xsi:type="dcterms:W3CDTF">2022-08-16T14:53:02Z</dcterms:created>
  <dcterms:modified xsi:type="dcterms:W3CDTF">2023-04-12T14:22:39Z</dcterms:modified>
</cp:coreProperties>
</file>