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60" r:id="rId4"/>
    <p:sldId id="265" r:id="rId5"/>
    <p:sldId id="261" r:id="rId6"/>
    <p:sldId id="267" r:id="rId7"/>
    <p:sldId id="262" r:id="rId8"/>
    <p:sldId id="268" r:id="rId9"/>
    <p:sldId id="276" r:id="rId10"/>
    <p:sldId id="263" r:id="rId11"/>
    <p:sldId id="269" r:id="rId12"/>
    <p:sldId id="264" r:id="rId13"/>
    <p:sldId id="270" r:id="rId14"/>
    <p:sldId id="258" r:id="rId15"/>
    <p:sldId id="273" r:id="rId16"/>
    <p:sldId id="271" r:id="rId17"/>
    <p:sldId id="266" r:id="rId18"/>
    <p:sldId id="275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B79"/>
    <a:srgbClr val="FFD579"/>
    <a:srgbClr val="FF7E79"/>
    <a:srgbClr val="73FDD6"/>
    <a:srgbClr val="FF85FF"/>
    <a:srgbClr val="00FA00"/>
    <a:srgbClr val="0432FF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39"/>
    <p:restoredTop sz="66588"/>
  </p:normalViewPr>
  <p:slideViewPr>
    <p:cSldViewPr snapToGrid="0" showGuides="1">
      <p:cViewPr varScale="1">
        <p:scale>
          <a:sx n="70" d="100"/>
          <a:sy n="70" d="100"/>
        </p:scale>
        <p:origin x="13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3EDA7-0F8F-3A4E-B487-60293CFCC33B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4D3A6D-8253-8F49-8ADB-A22DBA002034}">
      <dgm:prSet phldrT="[Text]" custT="1"/>
      <dgm:spPr>
        <a:solidFill>
          <a:srgbClr val="73FDD6"/>
        </a:solidFill>
      </dgm:spPr>
      <dgm:t>
        <a:bodyPr/>
        <a:lstStyle/>
        <a:p>
          <a:r>
            <a:rPr lang="en-GB" sz="1350" b="1" dirty="0">
              <a:solidFill>
                <a:schemeClr val="tx1"/>
              </a:solidFill>
            </a:rPr>
            <a:t>Pharmacology in ICYP</a:t>
          </a:r>
        </a:p>
      </dgm:t>
    </dgm:pt>
    <dgm:pt modelId="{57BFB2EE-5764-2D4D-B272-82B6A5C7CBF5}" type="parTrans" cxnId="{68C8466F-9C71-FF4E-BAB1-8BBDC8EDFEC5}">
      <dgm:prSet/>
      <dgm:spPr/>
      <dgm:t>
        <a:bodyPr/>
        <a:lstStyle/>
        <a:p>
          <a:endParaRPr lang="en-GB" sz="1400"/>
        </a:p>
      </dgm:t>
    </dgm:pt>
    <dgm:pt modelId="{D1FDEBF8-6D6A-3C41-BE88-300564FADC57}" type="sibTrans" cxnId="{68C8466F-9C71-FF4E-BAB1-8BBDC8EDFEC5}">
      <dgm:prSet custT="1"/>
      <dgm:spPr/>
      <dgm:t>
        <a:bodyPr/>
        <a:lstStyle/>
        <a:p>
          <a:endParaRPr lang="en-GB" sz="1400" dirty="0"/>
        </a:p>
      </dgm:t>
    </dgm:pt>
    <dgm:pt modelId="{122E35F8-8B54-644D-A290-989BB6310132}">
      <dgm:prSet phldrT="[Text]" custT="1"/>
      <dgm:spPr>
        <a:solidFill>
          <a:srgbClr val="FF7E79"/>
        </a:solidFill>
      </dgm:spPr>
      <dgm:t>
        <a:bodyPr/>
        <a:lstStyle/>
        <a:p>
          <a:r>
            <a:rPr lang="en-GB" sz="1400" b="1" dirty="0"/>
            <a:t>Litigation &amp; Risks</a:t>
          </a:r>
        </a:p>
      </dgm:t>
    </dgm:pt>
    <dgm:pt modelId="{400A6393-B531-D240-9ACC-C06A8937618D}" type="parTrans" cxnId="{4141B9B0-1558-B147-825E-63DF090DA51C}">
      <dgm:prSet/>
      <dgm:spPr/>
      <dgm:t>
        <a:bodyPr/>
        <a:lstStyle/>
        <a:p>
          <a:endParaRPr lang="en-GB" sz="1400"/>
        </a:p>
      </dgm:t>
    </dgm:pt>
    <dgm:pt modelId="{6C5F9A1A-8F49-6947-BCCF-82600AEC3412}" type="sibTrans" cxnId="{4141B9B0-1558-B147-825E-63DF090DA51C}">
      <dgm:prSet custT="1"/>
      <dgm:spPr/>
      <dgm:t>
        <a:bodyPr/>
        <a:lstStyle/>
        <a:p>
          <a:endParaRPr lang="en-GB" sz="1400" dirty="0"/>
        </a:p>
      </dgm:t>
    </dgm:pt>
    <dgm:pt modelId="{69F9B188-E5D6-654B-8B3A-6FB0031C8538}">
      <dgm:prSet phldrT="[Text]" custT="1"/>
      <dgm:spPr>
        <a:solidFill>
          <a:srgbClr val="FFFD78"/>
        </a:solidFill>
      </dgm:spPr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Sustainability</a:t>
          </a:r>
        </a:p>
      </dgm:t>
    </dgm:pt>
    <dgm:pt modelId="{3268B564-9CF6-844A-96BF-03E0767045E0}" type="parTrans" cxnId="{1891D27D-634E-0B4F-8905-1AFD6EAC9E21}">
      <dgm:prSet/>
      <dgm:spPr/>
      <dgm:t>
        <a:bodyPr/>
        <a:lstStyle/>
        <a:p>
          <a:endParaRPr lang="en-GB" sz="1400"/>
        </a:p>
      </dgm:t>
    </dgm:pt>
    <dgm:pt modelId="{EA255F6C-3F8E-9C44-B063-5D6B7B837513}" type="sibTrans" cxnId="{1891D27D-634E-0B4F-8905-1AFD6EAC9E21}">
      <dgm:prSet custT="1"/>
      <dgm:spPr/>
      <dgm:t>
        <a:bodyPr/>
        <a:lstStyle/>
        <a:p>
          <a:endParaRPr lang="en-GB" sz="1400" dirty="0"/>
        </a:p>
      </dgm:t>
    </dgm:pt>
    <dgm:pt modelId="{C9851F8C-B55F-4E4E-9965-B9327054E537}">
      <dgm:prSet phldrT="[Text]" custT="1"/>
      <dgm:spPr>
        <a:solidFill>
          <a:srgbClr val="00FA00"/>
        </a:solidFill>
      </dgm:spPr>
      <dgm:t>
        <a:bodyPr/>
        <a:lstStyle/>
        <a:p>
          <a:r>
            <a:rPr lang="en-GB" sz="1300" b="1" dirty="0">
              <a:solidFill>
                <a:schemeClr val="tx1"/>
              </a:solidFill>
            </a:rPr>
            <a:t>New advancements</a:t>
          </a:r>
        </a:p>
      </dgm:t>
    </dgm:pt>
    <dgm:pt modelId="{52998A88-CBC9-764B-899A-290ED5C3D4C3}" type="parTrans" cxnId="{D719EA6A-7B92-6A4F-816F-D986DA9F9492}">
      <dgm:prSet/>
      <dgm:spPr/>
      <dgm:t>
        <a:bodyPr/>
        <a:lstStyle/>
        <a:p>
          <a:endParaRPr lang="en-GB" sz="1400"/>
        </a:p>
      </dgm:t>
    </dgm:pt>
    <dgm:pt modelId="{2C0C127B-EF8E-D64F-9F6F-98672E5E58FF}" type="sibTrans" cxnId="{D719EA6A-7B92-6A4F-816F-D986DA9F9492}">
      <dgm:prSet custT="1"/>
      <dgm:spPr/>
      <dgm:t>
        <a:bodyPr/>
        <a:lstStyle/>
        <a:p>
          <a:endParaRPr lang="en-GB" sz="1400" dirty="0"/>
        </a:p>
      </dgm:t>
    </dgm:pt>
    <dgm:pt modelId="{929E68A0-78FF-154A-A709-8998D187CF82}">
      <dgm:prSet custT="1"/>
      <dgm:spPr>
        <a:solidFill>
          <a:srgbClr val="0432FF"/>
        </a:solidFill>
      </dgm:spPr>
      <dgm:t>
        <a:bodyPr/>
        <a:lstStyle/>
        <a:p>
          <a:r>
            <a:rPr lang="en-GB" sz="1400" b="1" dirty="0"/>
            <a:t>Decision-making &amp; adherence</a:t>
          </a:r>
        </a:p>
      </dgm:t>
    </dgm:pt>
    <dgm:pt modelId="{79AD0090-8299-A649-A878-2A2B2C0FA634}" type="parTrans" cxnId="{69A7AFD9-3DE5-2144-B97E-54EF07414998}">
      <dgm:prSet/>
      <dgm:spPr/>
      <dgm:t>
        <a:bodyPr/>
        <a:lstStyle/>
        <a:p>
          <a:endParaRPr lang="en-GB" sz="1400"/>
        </a:p>
      </dgm:t>
    </dgm:pt>
    <dgm:pt modelId="{0E574859-B2C1-E841-AD5E-A0637C025F57}" type="sibTrans" cxnId="{69A7AFD9-3DE5-2144-B97E-54EF07414998}">
      <dgm:prSet custT="1"/>
      <dgm:spPr/>
      <dgm:t>
        <a:bodyPr/>
        <a:lstStyle/>
        <a:p>
          <a:endParaRPr lang="en-GB" sz="1400" dirty="0"/>
        </a:p>
      </dgm:t>
    </dgm:pt>
    <dgm:pt modelId="{72F8B9E5-0AC7-DB40-8459-3992B2774262}">
      <dgm:prSet custT="1"/>
      <dgm:spPr>
        <a:solidFill>
          <a:srgbClr val="FF85FF"/>
        </a:solidFill>
      </dgm:spPr>
      <dgm:t>
        <a:bodyPr/>
        <a:lstStyle/>
        <a:p>
          <a:r>
            <a:rPr lang="en-GB" sz="1350" b="1" dirty="0">
              <a:solidFill>
                <a:schemeClr val="tx1"/>
              </a:solidFill>
            </a:rPr>
            <a:t>ISP Responsibilities</a:t>
          </a:r>
        </a:p>
      </dgm:t>
    </dgm:pt>
    <dgm:pt modelId="{C301DBEE-23B0-9A4A-8908-B4D78ADF6F05}" type="parTrans" cxnId="{3BEDD63D-2594-C545-B890-024DCDE6727E}">
      <dgm:prSet/>
      <dgm:spPr/>
      <dgm:t>
        <a:bodyPr/>
        <a:lstStyle/>
        <a:p>
          <a:endParaRPr lang="en-GB" sz="1400"/>
        </a:p>
      </dgm:t>
    </dgm:pt>
    <dgm:pt modelId="{1E0E74A5-E42F-6D44-BE39-78BDF5ABCC42}" type="sibTrans" cxnId="{3BEDD63D-2594-C545-B890-024DCDE6727E}">
      <dgm:prSet custT="1"/>
      <dgm:spPr/>
      <dgm:t>
        <a:bodyPr/>
        <a:lstStyle/>
        <a:p>
          <a:endParaRPr lang="en-GB" sz="1400" dirty="0"/>
        </a:p>
      </dgm:t>
    </dgm:pt>
    <dgm:pt modelId="{BE3B8C23-22CF-D841-B7EB-A848FFFF72C9}" type="pres">
      <dgm:prSet presAssocID="{26F3EDA7-0F8F-3A4E-B487-60293CFCC33B}" presName="cycle" presStyleCnt="0">
        <dgm:presLayoutVars>
          <dgm:dir/>
          <dgm:resizeHandles val="exact"/>
        </dgm:presLayoutVars>
      </dgm:prSet>
      <dgm:spPr/>
    </dgm:pt>
    <dgm:pt modelId="{B91138EF-31C0-4548-9871-4D5248BF98DB}" type="pres">
      <dgm:prSet presAssocID="{904D3A6D-8253-8F49-8ADB-A22DBA002034}" presName="node" presStyleLbl="node1" presStyleIdx="0" presStyleCnt="6" custRadScaleRad="76598">
        <dgm:presLayoutVars>
          <dgm:bulletEnabled val="1"/>
        </dgm:presLayoutVars>
      </dgm:prSet>
      <dgm:spPr/>
    </dgm:pt>
    <dgm:pt modelId="{BEE701A2-A3DE-2943-9AEE-87CD7F29E748}" type="pres">
      <dgm:prSet presAssocID="{D1FDEBF8-6D6A-3C41-BE88-300564FADC57}" presName="sibTrans" presStyleLbl="sibTrans2D1" presStyleIdx="0" presStyleCnt="6" custAng="5869523"/>
      <dgm:spPr>
        <a:prstGeom prst="upDownArrow">
          <a:avLst/>
        </a:prstGeom>
      </dgm:spPr>
    </dgm:pt>
    <dgm:pt modelId="{3C847810-C8A2-8D4E-87C7-9E51BB31A052}" type="pres">
      <dgm:prSet presAssocID="{D1FDEBF8-6D6A-3C41-BE88-300564FADC57}" presName="connectorText" presStyleLbl="sibTrans2D1" presStyleIdx="0" presStyleCnt="6"/>
      <dgm:spPr/>
    </dgm:pt>
    <dgm:pt modelId="{7222C41D-CCD0-C540-83EB-2ECC1E560C27}" type="pres">
      <dgm:prSet presAssocID="{122E35F8-8B54-644D-A290-989BB6310132}" presName="node" presStyleLbl="node1" presStyleIdx="1" presStyleCnt="6">
        <dgm:presLayoutVars>
          <dgm:bulletEnabled val="1"/>
        </dgm:presLayoutVars>
      </dgm:prSet>
      <dgm:spPr/>
    </dgm:pt>
    <dgm:pt modelId="{381BB209-0048-0F44-BE3C-6DC3DD2D1EC0}" type="pres">
      <dgm:prSet presAssocID="{6C5F9A1A-8F49-6947-BCCF-82600AEC3412}" presName="sibTrans" presStyleLbl="sibTrans2D1" presStyleIdx="1" presStyleCnt="6" custAng="5400000"/>
      <dgm:spPr>
        <a:prstGeom prst="upDownArrow">
          <a:avLst/>
        </a:prstGeom>
      </dgm:spPr>
    </dgm:pt>
    <dgm:pt modelId="{743ABADC-E992-A04A-AC5B-9ED3260911CB}" type="pres">
      <dgm:prSet presAssocID="{6C5F9A1A-8F49-6947-BCCF-82600AEC3412}" presName="connectorText" presStyleLbl="sibTrans2D1" presStyleIdx="1" presStyleCnt="6"/>
      <dgm:spPr/>
    </dgm:pt>
    <dgm:pt modelId="{4BC104AC-75EE-944B-A924-D0A4C5537E96}" type="pres">
      <dgm:prSet presAssocID="{69F9B188-E5D6-654B-8B3A-6FB0031C8538}" presName="node" presStyleLbl="node1" presStyleIdx="2" presStyleCnt="6">
        <dgm:presLayoutVars>
          <dgm:bulletEnabled val="1"/>
        </dgm:presLayoutVars>
      </dgm:prSet>
      <dgm:spPr/>
    </dgm:pt>
    <dgm:pt modelId="{82551563-A388-184E-893C-94946DED8D79}" type="pres">
      <dgm:prSet presAssocID="{EA255F6C-3F8E-9C44-B063-5D6B7B837513}" presName="sibTrans" presStyleLbl="sibTrans2D1" presStyleIdx="2" presStyleCnt="6" custAng="5519452"/>
      <dgm:spPr>
        <a:prstGeom prst="upDownArrow">
          <a:avLst/>
        </a:prstGeom>
      </dgm:spPr>
    </dgm:pt>
    <dgm:pt modelId="{D11BF8DE-4BBC-BE4B-9D74-3742994F5A21}" type="pres">
      <dgm:prSet presAssocID="{EA255F6C-3F8E-9C44-B063-5D6B7B837513}" presName="connectorText" presStyleLbl="sibTrans2D1" presStyleIdx="2" presStyleCnt="6"/>
      <dgm:spPr/>
    </dgm:pt>
    <dgm:pt modelId="{94CBCBA6-1A66-4645-999B-FB8756BCE4D6}" type="pres">
      <dgm:prSet presAssocID="{C9851F8C-B55F-4E4E-9965-B9327054E537}" presName="node" presStyleLbl="node1" presStyleIdx="3" presStyleCnt="6" custRadScaleRad="90800">
        <dgm:presLayoutVars>
          <dgm:bulletEnabled val="1"/>
        </dgm:presLayoutVars>
      </dgm:prSet>
      <dgm:spPr/>
    </dgm:pt>
    <dgm:pt modelId="{EB76F4B2-E330-B04A-A4E7-785A708C138D}" type="pres">
      <dgm:prSet presAssocID="{2C0C127B-EF8E-D64F-9F6F-98672E5E58FF}" presName="sibTrans" presStyleLbl="sibTrans2D1" presStyleIdx="3" presStyleCnt="6" custAng="5723414"/>
      <dgm:spPr>
        <a:prstGeom prst="upDownArrow">
          <a:avLst/>
        </a:prstGeom>
      </dgm:spPr>
    </dgm:pt>
    <dgm:pt modelId="{6330F710-C4DE-B841-89E0-23752BFB4D1F}" type="pres">
      <dgm:prSet presAssocID="{2C0C127B-EF8E-D64F-9F6F-98672E5E58FF}" presName="connectorText" presStyleLbl="sibTrans2D1" presStyleIdx="3" presStyleCnt="6"/>
      <dgm:spPr/>
    </dgm:pt>
    <dgm:pt modelId="{D4C9231C-F4CF-8D46-9294-50214E549CB6}" type="pres">
      <dgm:prSet presAssocID="{929E68A0-78FF-154A-A709-8998D187CF82}" presName="node" presStyleLbl="node1" presStyleIdx="4" presStyleCnt="6">
        <dgm:presLayoutVars>
          <dgm:bulletEnabled val="1"/>
        </dgm:presLayoutVars>
      </dgm:prSet>
      <dgm:spPr/>
    </dgm:pt>
    <dgm:pt modelId="{44A0D587-D7B5-9F4A-B4A2-7B243C2CDD07}" type="pres">
      <dgm:prSet presAssocID="{0E574859-B2C1-E841-AD5E-A0637C025F57}" presName="sibTrans" presStyleLbl="sibTrans2D1" presStyleIdx="4" presStyleCnt="6" custAng="5653859"/>
      <dgm:spPr>
        <a:prstGeom prst="upDownArrow">
          <a:avLst/>
        </a:prstGeom>
      </dgm:spPr>
    </dgm:pt>
    <dgm:pt modelId="{204EBAB0-FAFE-7147-9E0C-9585DF467928}" type="pres">
      <dgm:prSet presAssocID="{0E574859-B2C1-E841-AD5E-A0637C025F57}" presName="connectorText" presStyleLbl="sibTrans2D1" presStyleIdx="4" presStyleCnt="6"/>
      <dgm:spPr/>
    </dgm:pt>
    <dgm:pt modelId="{ADB042D4-7551-2B4C-8E25-20D2B1F6EFA3}" type="pres">
      <dgm:prSet presAssocID="{72F8B9E5-0AC7-DB40-8459-3992B2774262}" presName="node" presStyleLbl="node1" presStyleIdx="5" presStyleCnt="6">
        <dgm:presLayoutVars>
          <dgm:bulletEnabled val="1"/>
        </dgm:presLayoutVars>
      </dgm:prSet>
      <dgm:spPr/>
    </dgm:pt>
    <dgm:pt modelId="{29172C6D-94A3-A147-AFB4-C6DE23DEF10E}" type="pres">
      <dgm:prSet presAssocID="{1E0E74A5-E42F-6D44-BE39-78BDF5ABCC42}" presName="sibTrans" presStyleLbl="sibTrans2D1" presStyleIdx="5" presStyleCnt="6" custAng="5534714"/>
      <dgm:spPr>
        <a:prstGeom prst="upDownArrow">
          <a:avLst/>
        </a:prstGeom>
      </dgm:spPr>
    </dgm:pt>
    <dgm:pt modelId="{5086C555-B5EE-9B4A-98AF-71B02FAA9908}" type="pres">
      <dgm:prSet presAssocID="{1E0E74A5-E42F-6D44-BE39-78BDF5ABCC42}" presName="connectorText" presStyleLbl="sibTrans2D1" presStyleIdx="5" presStyleCnt="6"/>
      <dgm:spPr/>
    </dgm:pt>
  </dgm:ptLst>
  <dgm:cxnLst>
    <dgm:cxn modelId="{B5379510-1317-574E-9FB5-E62AB2C3EBA7}" type="presOf" srcId="{72F8B9E5-0AC7-DB40-8459-3992B2774262}" destId="{ADB042D4-7551-2B4C-8E25-20D2B1F6EFA3}" srcOrd="0" destOrd="0" presId="urn:microsoft.com/office/officeart/2005/8/layout/cycle2"/>
    <dgm:cxn modelId="{DAEC7521-CA7A-CA44-B192-92E977266AC6}" type="presOf" srcId="{26F3EDA7-0F8F-3A4E-B487-60293CFCC33B}" destId="{BE3B8C23-22CF-D841-B7EB-A848FFFF72C9}" srcOrd="0" destOrd="0" presId="urn:microsoft.com/office/officeart/2005/8/layout/cycle2"/>
    <dgm:cxn modelId="{0E850624-AFFD-D748-9F33-25B9D4D87D8B}" type="presOf" srcId="{1E0E74A5-E42F-6D44-BE39-78BDF5ABCC42}" destId="{29172C6D-94A3-A147-AFB4-C6DE23DEF10E}" srcOrd="0" destOrd="0" presId="urn:microsoft.com/office/officeart/2005/8/layout/cycle2"/>
    <dgm:cxn modelId="{4BBAC32B-E30F-0043-803F-50E1CC8446D5}" type="presOf" srcId="{D1FDEBF8-6D6A-3C41-BE88-300564FADC57}" destId="{3C847810-C8A2-8D4E-87C7-9E51BB31A052}" srcOrd="1" destOrd="0" presId="urn:microsoft.com/office/officeart/2005/8/layout/cycle2"/>
    <dgm:cxn modelId="{C8826830-CB91-7F43-8FD3-29EC0EC98EF3}" type="presOf" srcId="{1E0E74A5-E42F-6D44-BE39-78BDF5ABCC42}" destId="{5086C555-B5EE-9B4A-98AF-71B02FAA9908}" srcOrd="1" destOrd="0" presId="urn:microsoft.com/office/officeart/2005/8/layout/cycle2"/>
    <dgm:cxn modelId="{B94DFC3A-9D72-E349-97FF-656FBEFC0BA5}" type="presOf" srcId="{69F9B188-E5D6-654B-8B3A-6FB0031C8538}" destId="{4BC104AC-75EE-944B-A924-D0A4C5537E96}" srcOrd="0" destOrd="0" presId="urn:microsoft.com/office/officeart/2005/8/layout/cycle2"/>
    <dgm:cxn modelId="{3BEDD63D-2594-C545-B890-024DCDE6727E}" srcId="{26F3EDA7-0F8F-3A4E-B487-60293CFCC33B}" destId="{72F8B9E5-0AC7-DB40-8459-3992B2774262}" srcOrd="5" destOrd="0" parTransId="{C301DBEE-23B0-9A4A-8908-B4D78ADF6F05}" sibTransId="{1E0E74A5-E42F-6D44-BE39-78BDF5ABCC42}"/>
    <dgm:cxn modelId="{05FA3842-60B3-F442-91A4-F50AF46EA3B7}" type="presOf" srcId="{2C0C127B-EF8E-D64F-9F6F-98672E5E58FF}" destId="{EB76F4B2-E330-B04A-A4E7-785A708C138D}" srcOrd="0" destOrd="0" presId="urn:microsoft.com/office/officeart/2005/8/layout/cycle2"/>
    <dgm:cxn modelId="{72B3FD47-2469-2C4B-9D3E-5B593EA68B8C}" type="presOf" srcId="{EA255F6C-3F8E-9C44-B063-5D6B7B837513}" destId="{82551563-A388-184E-893C-94946DED8D79}" srcOrd="0" destOrd="0" presId="urn:microsoft.com/office/officeart/2005/8/layout/cycle2"/>
    <dgm:cxn modelId="{6B626F5E-09E6-D54E-ACCB-3684391EB395}" type="presOf" srcId="{6C5F9A1A-8F49-6947-BCCF-82600AEC3412}" destId="{381BB209-0048-0F44-BE3C-6DC3DD2D1EC0}" srcOrd="0" destOrd="0" presId="urn:microsoft.com/office/officeart/2005/8/layout/cycle2"/>
    <dgm:cxn modelId="{D719EA6A-7B92-6A4F-816F-D986DA9F9492}" srcId="{26F3EDA7-0F8F-3A4E-B487-60293CFCC33B}" destId="{C9851F8C-B55F-4E4E-9965-B9327054E537}" srcOrd="3" destOrd="0" parTransId="{52998A88-CBC9-764B-899A-290ED5C3D4C3}" sibTransId="{2C0C127B-EF8E-D64F-9F6F-98672E5E58FF}"/>
    <dgm:cxn modelId="{68C8466F-9C71-FF4E-BAB1-8BBDC8EDFEC5}" srcId="{26F3EDA7-0F8F-3A4E-B487-60293CFCC33B}" destId="{904D3A6D-8253-8F49-8ADB-A22DBA002034}" srcOrd="0" destOrd="0" parTransId="{57BFB2EE-5764-2D4D-B272-82B6A5C7CBF5}" sibTransId="{D1FDEBF8-6D6A-3C41-BE88-300564FADC57}"/>
    <dgm:cxn modelId="{1891D27D-634E-0B4F-8905-1AFD6EAC9E21}" srcId="{26F3EDA7-0F8F-3A4E-B487-60293CFCC33B}" destId="{69F9B188-E5D6-654B-8B3A-6FB0031C8538}" srcOrd="2" destOrd="0" parTransId="{3268B564-9CF6-844A-96BF-03E0767045E0}" sibTransId="{EA255F6C-3F8E-9C44-B063-5D6B7B837513}"/>
    <dgm:cxn modelId="{BDB29986-29AE-9B4C-9F66-D6649B0AE233}" type="presOf" srcId="{122E35F8-8B54-644D-A290-989BB6310132}" destId="{7222C41D-CCD0-C540-83EB-2ECC1E560C27}" srcOrd="0" destOrd="0" presId="urn:microsoft.com/office/officeart/2005/8/layout/cycle2"/>
    <dgm:cxn modelId="{D19D4287-F765-0D4D-A0C5-F02A88A34D43}" type="presOf" srcId="{EA255F6C-3F8E-9C44-B063-5D6B7B837513}" destId="{D11BF8DE-4BBC-BE4B-9D74-3742994F5A21}" srcOrd="1" destOrd="0" presId="urn:microsoft.com/office/officeart/2005/8/layout/cycle2"/>
    <dgm:cxn modelId="{CA42268A-873D-C541-9930-0C006EE8A2CE}" type="presOf" srcId="{2C0C127B-EF8E-D64F-9F6F-98672E5E58FF}" destId="{6330F710-C4DE-B841-89E0-23752BFB4D1F}" srcOrd="1" destOrd="0" presId="urn:microsoft.com/office/officeart/2005/8/layout/cycle2"/>
    <dgm:cxn modelId="{B059AF8D-9386-0942-A23A-CFF196C8369B}" type="presOf" srcId="{0E574859-B2C1-E841-AD5E-A0637C025F57}" destId="{44A0D587-D7B5-9F4A-B4A2-7B243C2CDD07}" srcOrd="0" destOrd="0" presId="urn:microsoft.com/office/officeart/2005/8/layout/cycle2"/>
    <dgm:cxn modelId="{78005DA2-83B3-0A41-A124-E41F6148D630}" type="presOf" srcId="{0E574859-B2C1-E841-AD5E-A0637C025F57}" destId="{204EBAB0-FAFE-7147-9E0C-9585DF467928}" srcOrd="1" destOrd="0" presId="urn:microsoft.com/office/officeart/2005/8/layout/cycle2"/>
    <dgm:cxn modelId="{4141B9B0-1558-B147-825E-63DF090DA51C}" srcId="{26F3EDA7-0F8F-3A4E-B487-60293CFCC33B}" destId="{122E35F8-8B54-644D-A290-989BB6310132}" srcOrd="1" destOrd="0" parTransId="{400A6393-B531-D240-9ACC-C06A8937618D}" sibTransId="{6C5F9A1A-8F49-6947-BCCF-82600AEC3412}"/>
    <dgm:cxn modelId="{9935D0B8-32D9-E648-B00E-B6D02EB46D62}" type="presOf" srcId="{929E68A0-78FF-154A-A709-8998D187CF82}" destId="{D4C9231C-F4CF-8D46-9294-50214E549CB6}" srcOrd="0" destOrd="0" presId="urn:microsoft.com/office/officeart/2005/8/layout/cycle2"/>
    <dgm:cxn modelId="{FA1125D2-3505-D344-A8EB-2FE886793AC7}" type="presOf" srcId="{6C5F9A1A-8F49-6947-BCCF-82600AEC3412}" destId="{743ABADC-E992-A04A-AC5B-9ED3260911CB}" srcOrd="1" destOrd="0" presId="urn:microsoft.com/office/officeart/2005/8/layout/cycle2"/>
    <dgm:cxn modelId="{69A7AFD9-3DE5-2144-B97E-54EF07414998}" srcId="{26F3EDA7-0F8F-3A4E-B487-60293CFCC33B}" destId="{929E68A0-78FF-154A-A709-8998D187CF82}" srcOrd="4" destOrd="0" parTransId="{79AD0090-8299-A649-A878-2A2B2C0FA634}" sibTransId="{0E574859-B2C1-E841-AD5E-A0637C025F57}"/>
    <dgm:cxn modelId="{10D764DA-5DFC-1C47-8A81-5B30D34FF362}" type="presOf" srcId="{D1FDEBF8-6D6A-3C41-BE88-300564FADC57}" destId="{BEE701A2-A3DE-2943-9AEE-87CD7F29E748}" srcOrd="0" destOrd="0" presId="urn:microsoft.com/office/officeart/2005/8/layout/cycle2"/>
    <dgm:cxn modelId="{CB3597EC-B00A-624E-84BC-15435625160E}" type="presOf" srcId="{904D3A6D-8253-8F49-8ADB-A22DBA002034}" destId="{B91138EF-31C0-4548-9871-4D5248BF98DB}" srcOrd="0" destOrd="0" presId="urn:microsoft.com/office/officeart/2005/8/layout/cycle2"/>
    <dgm:cxn modelId="{B55BE3EC-EA5F-544A-991C-B620B30E4E79}" type="presOf" srcId="{C9851F8C-B55F-4E4E-9965-B9327054E537}" destId="{94CBCBA6-1A66-4645-999B-FB8756BCE4D6}" srcOrd="0" destOrd="0" presId="urn:microsoft.com/office/officeart/2005/8/layout/cycle2"/>
    <dgm:cxn modelId="{F2162FC4-4178-304F-8293-FA0B850DC225}" type="presParOf" srcId="{BE3B8C23-22CF-D841-B7EB-A848FFFF72C9}" destId="{B91138EF-31C0-4548-9871-4D5248BF98DB}" srcOrd="0" destOrd="0" presId="urn:microsoft.com/office/officeart/2005/8/layout/cycle2"/>
    <dgm:cxn modelId="{ACCE8319-87DB-914C-B768-1960507FC30F}" type="presParOf" srcId="{BE3B8C23-22CF-D841-B7EB-A848FFFF72C9}" destId="{BEE701A2-A3DE-2943-9AEE-87CD7F29E748}" srcOrd="1" destOrd="0" presId="urn:microsoft.com/office/officeart/2005/8/layout/cycle2"/>
    <dgm:cxn modelId="{8109CCE2-662F-5B4C-AF23-0232BB785977}" type="presParOf" srcId="{BEE701A2-A3DE-2943-9AEE-87CD7F29E748}" destId="{3C847810-C8A2-8D4E-87C7-9E51BB31A052}" srcOrd="0" destOrd="0" presId="urn:microsoft.com/office/officeart/2005/8/layout/cycle2"/>
    <dgm:cxn modelId="{A927F6CD-6C87-BC48-B96A-DE05E1F4562F}" type="presParOf" srcId="{BE3B8C23-22CF-D841-B7EB-A848FFFF72C9}" destId="{7222C41D-CCD0-C540-83EB-2ECC1E560C27}" srcOrd="2" destOrd="0" presId="urn:microsoft.com/office/officeart/2005/8/layout/cycle2"/>
    <dgm:cxn modelId="{9683BBDA-DC9E-384F-873C-327B73B1F0F4}" type="presParOf" srcId="{BE3B8C23-22CF-D841-B7EB-A848FFFF72C9}" destId="{381BB209-0048-0F44-BE3C-6DC3DD2D1EC0}" srcOrd="3" destOrd="0" presId="urn:microsoft.com/office/officeart/2005/8/layout/cycle2"/>
    <dgm:cxn modelId="{2253643A-3CB2-D140-9C14-8153B47939B6}" type="presParOf" srcId="{381BB209-0048-0F44-BE3C-6DC3DD2D1EC0}" destId="{743ABADC-E992-A04A-AC5B-9ED3260911CB}" srcOrd="0" destOrd="0" presId="urn:microsoft.com/office/officeart/2005/8/layout/cycle2"/>
    <dgm:cxn modelId="{8070C318-B2D9-9A49-ADC3-DEEFE1A8EE21}" type="presParOf" srcId="{BE3B8C23-22CF-D841-B7EB-A848FFFF72C9}" destId="{4BC104AC-75EE-944B-A924-D0A4C5537E96}" srcOrd="4" destOrd="0" presId="urn:microsoft.com/office/officeart/2005/8/layout/cycle2"/>
    <dgm:cxn modelId="{FA44153C-FD83-1A46-A31F-F0E54BAABC2C}" type="presParOf" srcId="{BE3B8C23-22CF-D841-B7EB-A848FFFF72C9}" destId="{82551563-A388-184E-893C-94946DED8D79}" srcOrd="5" destOrd="0" presId="urn:microsoft.com/office/officeart/2005/8/layout/cycle2"/>
    <dgm:cxn modelId="{79448F44-12B4-B946-B868-8D4AB6231419}" type="presParOf" srcId="{82551563-A388-184E-893C-94946DED8D79}" destId="{D11BF8DE-4BBC-BE4B-9D74-3742994F5A21}" srcOrd="0" destOrd="0" presId="urn:microsoft.com/office/officeart/2005/8/layout/cycle2"/>
    <dgm:cxn modelId="{7A95F497-4C59-A64A-8990-46F553ED7FEE}" type="presParOf" srcId="{BE3B8C23-22CF-D841-B7EB-A848FFFF72C9}" destId="{94CBCBA6-1A66-4645-999B-FB8756BCE4D6}" srcOrd="6" destOrd="0" presId="urn:microsoft.com/office/officeart/2005/8/layout/cycle2"/>
    <dgm:cxn modelId="{DB44F5F8-3AA8-0245-9B8E-779B61E6594B}" type="presParOf" srcId="{BE3B8C23-22CF-D841-B7EB-A848FFFF72C9}" destId="{EB76F4B2-E330-B04A-A4E7-785A708C138D}" srcOrd="7" destOrd="0" presId="urn:microsoft.com/office/officeart/2005/8/layout/cycle2"/>
    <dgm:cxn modelId="{2EBE17C9-DD78-2C49-8A24-1E911E2F6D3A}" type="presParOf" srcId="{EB76F4B2-E330-B04A-A4E7-785A708C138D}" destId="{6330F710-C4DE-B841-89E0-23752BFB4D1F}" srcOrd="0" destOrd="0" presId="urn:microsoft.com/office/officeart/2005/8/layout/cycle2"/>
    <dgm:cxn modelId="{D73A0EE7-9DED-0B45-9222-EA95166F0D48}" type="presParOf" srcId="{BE3B8C23-22CF-D841-B7EB-A848FFFF72C9}" destId="{D4C9231C-F4CF-8D46-9294-50214E549CB6}" srcOrd="8" destOrd="0" presId="urn:microsoft.com/office/officeart/2005/8/layout/cycle2"/>
    <dgm:cxn modelId="{431DE0A6-E51C-CC4F-B2A1-59CB0D12ADE8}" type="presParOf" srcId="{BE3B8C23-22CF-D841-B7EB-A848FFFF72C9}" destId="{44A0D587-D7B5-9F4A-B4A2-7B243C2CDD07}" srcOrd="9" destOrd="0" presId="urn:microsoft.com/office/officeart/2005/8/layout/cycle2"/>
    <dgm:cxn modelId="{B3BD7427-EB51-A447-8ED8-DB4E792FA6CB}" type="presParOf" srcId="{44A0D587-D7B5-9F4A-B4A2-7B243C2CDD07}" destId="{204EBAB0-FAFE-7147-9E0C-9585DF467928}" srcOrd="0" destOrd="0" presId="urn:microsoft.com/office/officeart/2005/8/layout/cycle2"/>
    <dgm:cxn modelId="{EFD7F4AA-42A5-7D49-8F2C-AE89F79485EB}" type="presParOf" srcId="{BE3B8C23-22CF-D841-B7EB-A848FFFF72C9}" destId="{ADB042D4-7551-2B4C-8E25-20D2B1F6EFA3}" srcOrd="10" destOrd="0" presId="urn:microsoft.com/office/officeart/2005/8/layout/cycle2"/>
    <dgm:cxn modelId="{C85B11A8-5BBC-C74D-B371-CA7FE0C702AD}" type="presParOf" srcId="{BE3B8C23-22CF-D841-B7EB-A848FFFF72C9}" destId="{29172C6D-94A3-A147-AFB4-C6DE23DEF10E}" srcOrd="11" destOrd="0" presId="urn:microsoft.com/office/officeart/2005/8/layout/cycle2"/>
    <dgm:cxn modelId="{FD89C55F-D1E8-4E4C-BB61-D2EF6B6FD637}" type="presParOf" srcId="{29172C6D-94A3-A147-AFB4-C6DE23DEF10E}" destId="{5086C555-B5EE-9B4A-98AF-71B02FAA990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DA6BB-F675-FD4C-AB50-29B0A1F97FF0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E1C9A6A7-1C13-014F-96C5-2E3BE0B5E4DE}">
      <dgm:prSet phldrT="[Text]"/>
      <dgm:spPr>
        <a:solidFill>
          <a:srgbClr val="FF7E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Compliance</a:t>
          </a:r>
        </a:p>
      </dgm:t>
    </dgm:pt>
    <dgm:pt modelId="{72D9E63A-B89F-2C43-A71F-135F802C4278}" type="parTrans" cxnId="{F33A8998-8BE2-F94A-AA41-BA9FEDD62E7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A512BC5-384D-8C40-9C0C-230B9E40E9AA}" type="sibTrans" cxnId="{F33A8998-8BE2-F94A-AA41-BA9FEDD62E7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0166EC4-4F9D-0C4E-B864-E6EF221A5A19}">
      <dgm:prSet phldrT="[Text]"/>
      <dgm:spPr>
        <a:solidFill>
          <a:srgbClr val="FFD5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Adherence</a:t>
          </a:r>
        </a:p>
      </dgm:t>
    </dgm:pt>
    <dgm:pt modelId="{0933047D-3715-1C4C-95A0-AD878B2A465F}" type="parTrans" cxnId="{37587127-FC33-1B45-B8E2-CFE87A71D66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B50FCE2-4FF2-A04F-B60B-C89043E399B6}" type="sibTrans" cxnId="{37587127-FC33-1B45-B8E2-CFE87A71D66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70710E-D3CD-8D42-909D-88185F1F2C7D}">
      <dgm:prSet phldrT="[Text]"/>
      <dgm:spPr>
        <a:solidFill>
          <a:srgbClr val="73FB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Concordance</a:t>
          </a:r>
        </a:p>
      </dgm:t>
    </dgm:pt>
    <dgm:pt modelId="{758A75F0-81A1-B14F-B8D6-6B3E1E111914}" type="parTrans" cxnId="{8D4B4A61-B383-FF4D-903D-1E1C4C2D1F8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4AE397F-A028-1340-9286-EBB65F8FAE9F}" type="sibTrans" cxnId="{8D4B4A61-B383-FF4D-903D-1E1C4C2D1F8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4737454-6A48-234E-B422-6F0FE3627DEF}" type="pres">
      <dgm:prSet presAssocID="{975DA6BB-F675-FD4C-AB50-29B0A1F97FF0}" presName="CompostProcess" presStyleCnt="0">
        <dgm:presLayoutVars>
          <dgm:dir/>
          <dgm:resizeHandles val="exact"/>
        </dgm:presLayoutVars>
      </dgm:prSet>
      <dgm:spPr/>
    </dgm:pt>
    <dgm:pt modelId="{80C0A8C8-3C69-6942-9205-C32D28D1818F}" type="pres">
      <dgm:prSet presAssocID="{975DA6BB-F675-FD4C-AB50-29B0A1F97FF0}" presName="arrow" presStyleLbl="bgShp" presStyleIdx="0" presStyleCnt="1"/>
      <dgm:spPr/>
    </dgm:pt>
    <dgm:pt modelId="{5A246C15-712D-3146-9D27-CFC1473558C8}" type="pres">
      <dgm:prSet presAssocID="{975DA6BB-F675-FD4C-AB50-29B0A1F97FF0}" presName="linearProcess" presStyleCnt="0"/>
      <dgm:spPr/>
    </dgm:pt>
    <dgm:pt modelId="{DE292C8C-0907-0441-98A0-0809485F9787}" type="pres">
      <dgm:prSet presAssocID="{E1C9A6A7-1C13-014F-96C5-2E3BE0B5E4DE}" presName="textNode" presStyleLbl="node1" presStyleIdx="0" presStyleCnt="3">
        <dgm:presLayoutVars>
          <dgm:bulletEnabled val="1"/>
        </dgm:presLayoutVars>
      </dgm:prSet>
      <dgm:spPr/>
    </dgm:pt>
    <dgm:pt modelId="{DA757866-0E5F-2248-A040-FBFD0D14C20F}" type="pres">
      <dgm:prSet presAssocID="{7A512BC5-384D-8C40-9C0C-230B9E40E9AA}" presName="sibTrans" presStyleCnt="0"/>
      <dgm:spPr/>
    </dgm:pt>
    <dgm:pt modelId="{CBA64AAC-5B40-0744-8C25-75F3F387FC86}" type="pres">
      <dgm:prSet presAssocID="{00166EC4-4F9D-0C4E-B864-E6EF221A5A19}" presName="textNode" presStyleLbl="node1" presStyleIdx="1" presStyleCnt="3">
        <dgm:presLayoutVars>
          <dgm:bulletEnabled val="1"/>
        </dgm:presLayoutVars>
      </dgm:prSet>
      <dgm:spPr/>
    </dgm:pt>
    <dgm:pt modelId="{D62A1055-8041-B34B-8A27-8D24B7E2D671}" type="pres">
      <dgm:prSet presAssocID="{CB50FCE2-4FF2-A04F-B60B-C89043E399B6}" presName="sibTrans" presStyleCnt="0"/>
      <dgm:spPr/>
    </dgm:pt>
    <dgm:pt modelId="{CC92B32A-1B73-704D-B8D6-29DDEBD3317F}" type="pres">
      <dgm:prSet presAssocID="{0970710E-D3CD-8D42-909D-88185F1F2C7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870A923-2C08-2D4F-BD68-85E5D9B4D446}" type="presOf" srcId="{975DA6BB-F675-FD4C-AB50-29B0A1F97FF0}" destId="{94737454-6A48-234E-B422-6F0FE3627DEF}" srcOrd="0" destOrd="0" presId="urn:microsoft.com/office/officeart/2005/8/layout/hProcess9"/>
    <dgm:cxn modelId="{37587127-FC33-1B45-B8E2-CFE87A71D665}" srcId="{975DA6BB-F675-FD4C-AB50-29B0A1F97FF0}" destId="{00166EC4-4F9D-0C4E-B864-E6EF221A5A19}" srcOrd="1" destOrd="0" parTransId="{0933047D-3715-1C4C-95A0-AD878B2A465F}" sibTransId="{CB50FCE2-4FF2-A04F-B60B-C89043E399B6}"/>
    <dgm:cxn modelId="{8D4B4A61-B383-FF4D-903D-1E1C4C2D1F83}" srcId="{975DA6BB-F675-FD4C-AB50-29B0A1F97FF0}" destId="{0970710E-D3CD-8D42-909D-88185F1F2C7D}" srcOrd="2" destOrd="0" parTransId="{758A75F0-81A1-B14F-B8D6-6B3E1E111914}" sibTransId="{84AE397F-A028-1340-9286-EBB65F8FAE9F}"/>
    <dgm:cxn modelId="{F33A8998-8BE2-F94A-AA41-BA9FEDD62E7F}" srcId="{975DA6BB-F675-FD4C-AB50-29B0A1F97FF0}" destId="{E1C9A6A7-1C13-014F-96C5-2E3BE0B5E4DE}" srcOrd="0" destOrd="0" parTransId="{72D9E63A-B89F-2C43-A71F-135F802C4278}" sibTransId="{7A512BC5-384D-8C40-9C0C-230B9E40E9AA}"/>
    <dgm:cxn modelId="{300E14AE-F6BE-D242-9120-185D8C2E6170}" type="presOf" srcId="{E1C9A6A7-1C13-014F-96C5-2E3BE0B5E4DE}" destId="{DE292C8C-0907-0441-98A0-0809485F9787}" srcOrd="0" destOrd="0" presId="urn:microsoft.com/office/officeart/2005/8/layout/hProcess9"/>
    <dgm:cxn modelId="{82BEB6C1-3124-6D46-B121-EF07C28AC030}" type="presOf" srcId="{0970710E-D3CD-8D42-909D-88185F1F2C7D}" destId="{CC92B32A-1B73-704D-B8D6-29DDEBD3317F}" srcOrd="0" destOrd="0" presId="urn:microsoft.com/office/officeart/2005/8/layout/hProcess9"/>
    <dgm:cxn modelId="{9609EDC7-0896-9A4C-93C1-9D379B1BE0E4}" type="presOf" srcId="{00166EC4-4F9D-0C4E-B864-E6EF221A5A19}" destId="{CBA64AAC-5B40-0744-8C25-75F3F387FC86}" srcOrd="0" destOrd="0" presId="urn:microsoft.com/office/officeart/2005/8/layout/hProcess9"/>
    <dgm:cxn modelId="{8FF50921-575B-DA4F-889F-A238A357713A}" type="presParOf" srcId="{94737454-6A48-234E-B422-6F0FE3627DEF}" destId="{80C0A8C8-3C69-6942-9205-C32D28D1818F}" srcOrd="0" destOrd="0" presId="urn:microsoft.com/office/officeart/2005/8/layout/hProcess9"/>
    <dgm:cxn modelId="{F6E0B806-86A3-1C49-A030-8ADBAA588BBB}" type="presParOf" srcId="{94737454-6A48-234E-B422-6F0FE3627DEF}" destId="{5A246C15-712D-3146-9D27-CFC1473558C8}" srcOrd="1" destOrd="0" presId="urn:microsoft.com/office/officeart/2005/8/layout/hProcess9"/>
    <dgm:cxn modelId="{3A695C19-E699-AE42-A267-DD9D83343D27}" type="presParOf" srcId="{5A246C15-712D-3146-9D27-CFC1473558C8}" destId="{DE292C8C-0907-0441-98A0-0809485F9787}" srcOrd="0" destOrd="0" presId="urn:microsoft.com/office/officeart/2005/8/layout/hProcess9"/>
    <dgm:cxn modelId="{3809F6B6-32ED-D84E-937E-C37233C70AAC}" type="presParOf" srcId="{5A246C15-712D-3146-9D27-CFC1473558C8}" destId="{DA757866-0E5F-2248-A040-FBFD0D14C20F}" srcOrd="1" destOrd="0" presId="urn:microsoft.com/office/officeart/2005/8/layout/hProcess9"/>
    <dgm:cxn modelId="{BB70D1D4-CCF9-634D-9D83-826C64710210}" type="presParOf" srcId="{5A246C15-712D-3146-9D27-CFC1473558C8}" destId="{CBA64AAC-5B40-0744-8C25-75F3F387FC86}" srcOrd="2" destOrd="0" presId="urn:microsoft.com/office/officeart/2005/8/layout/hProcess9"/>
    <dgm:cxn modelId="{A6A28F1A-05D5-AC47-A5FE-3488685701D8}" type="presParOf" srcId="{5A246C15-712D-3146-9D27-CFC1473558C8}" destId="{D62A1055-8041-B34B-8A27-8D24B7E2D671}" srcOrd="3" destOrd="0" presId="urn:microsoft.com/office/officeart/2005/8/layout/hProcess9"/>
    <dgm:cxn modelId="{17FCF1CE-982F-AE40-8113-EC29F1CC1AFA}" type="presParOf" srcId="{5A246C15-712D-3146-9D27-CFC1473558C8}" destId="{CC92B32A-1B73-704D-B8D6-29DDEBD3317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DFDE9-6F86-7545-885E-706F6CE07BD4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C435CF76-B948-0D48-90EC-CE9F75AC4FBE}">
      <dgm:prSet phldrT="[Text]"/>
      <dgm:spPr>
        <a:solidFill>
          <a:srgbClr val="73FB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Sustainability</a:t>
          </a:r>
        </a:p>
      </dgm:t>
    </dgm:pt>
    <dgm:pt modelId="{DFF9797F-9DF5-5245-A099-DB1155E17FE1}" type="parTrans" cxnId="{F98C233B-FBE6-5F43-8B07-16FA9FD1C45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A7F69E5-4C05-6442-9C34-3644F6481689}" type="sibTrans" cxnId="{F98C233B-FBE6-5F43-8B07-16FA9FD1C45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32B2B4D-084E-2E45-8D9A-D019E0DADF6A}">
      <dgm:prSet phldrT="[Text]"/>
      <dgm:spPr>
        <a:solidFill>
          <a:srgbClr val="FFD5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Litigation &amp; Risk</a:t>
          </a:r>
        </a:p>
      </dgm:t>
    </dgm:pt>
    <dgm:pt modelId="{5DC7DE17-2972-7445-8F9D-044C3A05F4C9}" type="parTrans" cxnId="{6113C955-F6D9-D642-AE91-54972FA5790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0A8CE3E-EC8C-9649-94DE-D91F3CFB1AFC}" type="sibTrans" cxnId="{6113C955-F6D9-D642-AE91-54972FA5790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6DFA12F-181A-354E-9F6D-238614B97219}">
      <dgm:prSet phldrT="[Text]"/>
      <dgm:spPr>
        <a:solidFill>
          <a:srgbClr val="73FDD6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Pharmacology</a:t>
          </a:r>
        </a:p>
      </dgm:t>
    </dgm:pt>
    <dgm:pt modelId="{11A1446C-93AF-0C45-918E-971420698FAF}" type="parTrans" cxnId="{ABE0208E-5479-9E41-ABD7-AEDA9E0B80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1A41B10-66F5-564C-BCAE-0C16E834B1BB}" type="sibTrans" cxnId="{ABE0208E-5479-9E41-ABD7-AEDA9E0B80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475EFB5-4931-4B41-AD85-3421E1202EB7}">
      <dgm:prSet/>
      <dgm:spPr/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3670B0E8-9BCF-1642-A1CA-80BD2994502F}" type="parTrans" cxnId="{CC7DC09F-170F-6E4F-960B-FFCACE31AF6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B79B10-133C-584A-87A6-CB514D13FBFA}" type="sibTrans" cxnId="{CC7DC09F-170F-6E4F-960B-FFCACE31AF6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F15C5F5-B4E1-B74F-BCE2-50EC277E9636}" type="pres">
      <dgm:prSet presAssocID="{0CEDFDE9-6F86-7545-885E-706F6CE07BD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4F45316-9D69-8248-9BD4-653BED6366A2}" type="pres">
      <dgm:prSet presAssocID="{C435CF76-B948-0D48-90EC-CE9F75AC4FBE}" presName="gear1" presStyleLbl="node1" presStyleIdx="0" presStyleCnt="3">
        <dgm:presLayoutVars>
          <dgm:chMax val="1"/>
          <dgm:bulletEnabled val="1"/>
        </dgm:presLayoutVars>
      </dgm:prSet>
      <dgm:spPr/>
    </dgm:pt>
    <dgm:pt modelId="{DAA00392-3D22-D64D-BF38-C375997471B6}" type="pres">
      <dgm:prSet presAssocID="{C435CF76-B948-0D48-90EC-CE9F75AC4FBE}" presName="gear1srcNode" presStyleLbl="node1" presStyleIdx="0" presStyleCnt="3"/>
      <dgm:spPr/>
    </dgm:pt>
    <dgm:pt modelId="{18A25EA1-7992-1149-9AD9-6146D4B7D21D}" type="pres">
      <dgm:prSet presAssocID="{C435CF76-B948-0D48-90EC-CE9F75AC4FBE}" presName="gear1dstNode" presStyleLbl="node1" presStyleIdx="0" presStyleCnt="3"/>
      <dgm:spPr/>
    </dgm:pt>
    <dgm:pt modelId="{8F54F2E3-13E4-9746-A991-D107555AAD24}" type="pres">
      <dgm:prSet presAssocID="{C32B2B4D-084E-2E45-8D9A-D019E0DADF6A}" presName="gear2" presStyleLbl="node1" presStyleIdx="1" presStyleCnt="3">
        <dgm:presLayoutVars>
          <dgm:chMax val="1"/>
          <dgm:bulletEnabled val="1"/>
        </dgm:presLayoutVars>
      </dgm:prSet>
      <dgm:spPr/>
    </dgm:pt>
    <dgm:pt modelId="{CF1F28FE-1962-054B-AE60-B9693CF946CB}" type="pres">
      <dgm:prSet presAssocID="{C32B2B4D-084E-2E45-8D9A-D019E0DADF6A}" presName="gear2srcNode" presStyleLbl="node1" presStyleIdx="1" presStyleCnt="3"/>
      <dgm:spPr/>
    </dgm:pt>
    <dgm:pt modelId="{DF0E01E4-F155-934D-9ED7-9A94D6EDECB2}" type="pres">
      <dgm:prSet presAssocID="{C32B2B4D-084E-2E45-8D9A-D019E0DADF6A}" presName="gear2dstNode" presStyleLbl="node1" presStyleIdx="1" presStyleCnt="3"/>
      <dgm:spPr/>
    </dgm:pt>
    <dgm:pt modelId="{D49E112D-0512-AD4A-9435-1F0BF231E338}" type="pres">
      <dgm:prSet presAssocID="{16DFA12F-181A-354E-9F6D-238614B97219}" presName="gear3" presStyleLbl="node1" presStyleIdx="2" presStyleCnt="3"/>
      <dgm:spPr/>
    </dgm:pt>
    <dgm:pt modelId="{2CCA4AA7-1FFD-374A-B2EA-9997B63A09B7}" type="pres">
      <dgm:prSet presAssocID="{16DFA12F-181A-354E-9F6D-238614B9721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8CA95C8-7E08-D74A-8BD0-C5D926E4057D}" type="pres">
      <dgm:prSet presAssocID="{16DFA12F-181A-354E-9F6D-238614B97219}" presName="gear3srcNode" presStyleLbl="node1" presStyleIdx="2" presStyleCnt="3"/>
      <dgm:spPr/>
    </dgm:pt>
    <dgm:pt modelId="{24EA6E70-3970-DE4D-9ED3-046F8AAFA22F}" type="pres">
      <dgm:prSet presAssocID="{16DFA12F-181A-354E-9F6D-238614B97219}" presName="gear3dstNode" presStyleLbl="node1" presStyleIdx="2" presStyleCnt="3"/>
      <dgm:spPr/>
    </dgm:pt>
    <dgm:pt modelId="{84C38704-20B4-BD42-A8AE-5E38D252880B}" type="pres">
      <dgm:prSet presAssocID="{7A7F69E5-4C05-6442-9C34-3644F6481689}" presName="connector1" presStyleLbl="sibTrans2D1" presStyleIdx="0" presStyleCnt="3"/>
      <dgm:spPr/>
    </dgm:pt>
    <dgm:pt modelId="{870E0BC5-A449-CD4C-9E40-3421DA46EEAB}" type="pres">
      <dgm:prSet presAssocID="{C0A8CE3E-EC8C-9649-94DE-D91F3CFB1AFC}" presName="connector2" presStyleLbl="sibTrans2D1" presStyleIdx="1" presStyleCnt="3"/>
      <dgm:spPr/>
    </dgm:pt>
    <dgm:pt modelId="{E09D8181-E47A-8440-98A1-10BFFA20090B}" type="pres">
      <dgm:prSet presAssocID="{F1A41B10-66F5-564C-BCAE-0C16E834B1BB}" presName="connector3" presStyleLbl="sibTrans2D1" presStyleIdx="2" presStyleCnt="3"/>
      <dgm:spPr/>
    </dgm:pt>
  </dgm:ptLst>
  <dgm:cxnLst>
    <dgm:cxn modelId="{F98C233B-FBE6-5F43-8B07-16FA9FD1C455}" srcId="{0CEDFDE9-6F86-7545-885E-706F6CE07BD4}" destId="{C435CF76-B948-0D48-90EC-CE9F75AC4FBE}" srcOrd="0" destOrd="0" parTransId="{DFF9797F-9DF5-5245-A099-DB1155E17FE1}" sibTransId="{7A7F69E5-4C05-6442-9C34-3644F6481689}"/>
    <dgm:cxn modelId="{EE16DE42-5EB6-3C49-AD49-35BE4C202574}" type="presOf" srcId="{C32B2B4D-084E-2E45-8D9A-D019E0DADF6A}" destId="{CF1F28FE-1962-054B-AE60-B9693CF946CB}" srcOrd="1" destOrd="0" presId="urn:microsoft.com/office/officeart/2005/8/layout/gear1"/>
    <dgm:cxn modelId="{48A3C254-87A9-E547-AE85-92CB47986199}" type="presOf" srcId="{C435CF76-B948-0D48-90EC-CE9F75AC4FBE}" destId="{18A25EA1-7992-1149-9AD9-6146D4B7D21D}" srcOrd="2" destOrd="0" presId="urn:microsoft.com/office/officeart/2005/8/layout/gear1"/>
    <dgm:cxn modelId="{6113C955-F6D9-D642-AE91-54972FA5790F}" srcId="{0CEDFDE9-6F86-7545-885E-706F6CE07BD4}" destId="{C32B2B4D-084E-2E45-8D9A-D019E0DADF6A}" srcOrd="1" destOrd="0" parTransId="{5DC7DE17-2972-7445-8F9D-044C3A05F4C9}" sibTransId="{C0A8CE3E-EC8C-9649-94DE-D91F3CFB1AFC}"/>
    <dgm:cxn modelId="{37272065-117E-854E-B4BC-73408FC21763}" type="presOf" srcId="{16DFA12F-181A-354E-9F6D-238614B97219}" destId="{D8CA95C8-7E08-D74A-8BD0-C5D926E4057D}" srcOrd="2" destOrd="0" presId="urn:microsoft.com/office/officeart/2005/8/layout/gear1"/>
    <dgm:cxn modelId="{7C5CBA69-4236-CD4A-90BD-BE17225DDF20}" type="presOf" srcId="{7A7F69E5-4C05-6442-9C34-3644F6481689}" destId="{84C38704-20B4-BD42-A8AE-5E38D252880B}" srcOrd="0" destOrd="0" presId="urn:microsoft.com/office/officeart/2005/8/layout/gear1"/>
    <dgm:cxn modelId="{26EDFF76-1727-7B46-8EBB-EDA76F8CF4B9}" type="presOf" srcId="{0CEDFDE9-6F86-7545-885E-706F6CE07BD4}" destId="{EF15C5F5-B4E1-B74F-BCE2-50EC277E9636}" srcOrd="0" destOrd="0" presId="urn:microsoft.com/office/officeart/2005/8/layout/gear1"/>
    <dgm:cxn modelId="{56B93A7C-E6F1-9E46-BA64-A951D29FBCA1}" type="presOf" srcId="{F1A41B10-66F5-564C-BCAE-0C16E834B1BB}" destId="{E09D8181-E47A-8440-98A1-10BFFA20090B}" srcOrd="0" destOrd="0" presId="urn:microsoft.com/office/officeart/2005/8/layout/gear1"/>
    <dgm:cxn modelId="{B3E0E57E-D2C3-9B43-BCE3-0A85C2EA170D}" type="presOf" srcId="{C0A8CE3E-EC8C-9649-94DE-D91F3CFB1AFC}" destId="{870E0BC5-A449-CD4C-9E40-3421DA46EEAB}" srcOrd="0" destOrd="0" presId="urn:microsoft.com/office/officeart/2005/8/layout/gear1"/>
    <dgm:cxn modelId="{B33A2680-72F9-9A41-AC46-E5C45BBF3CEB}" type="presOf" srcId="{C435CF76-B948-0D48-90EC-CE9F75AC4FBE}" destId="{DAA00392-3D22-D64D-BF38-C375997471B6}" srcOrd="1" destOrd="0" presId="urn:microsoft.com/office/officeart/2005/8/layout/gear1"/>
    <dgm:cxn modelId="{E0C6898B-D78A-DC4C-9F61-CA11FD3239DF}" type="presOf" srcId="{C32B2B4D-084E-2E45-8D9A-D019E0DADF6A}" destId="{DF0E01E4-F155-934D-9ED7-9A94D6EDECB2}" srcOrd="2" destOrd="0" presId="urn:microsoft.com/office/officeart/2005/8/layout/gear1"/>
    <dgm:cxn modelId="{6B186F8C-E598-8040-ABAD-F1E9D532C19C}" type="presOf" srcId="{16DFA12F-181A-354E-9F6D-238614B97219}" destId="{D49E112D-0512-AD4A-9435-1F0BF231E338}" srcOrd="0" destOrd="0" presId="urn:microsoft.com/office/officeart/2005/8/layout/gear1"/>
    <dgm:cxn modelId="{ABE0208E-5479-9E41-ABD7-AEDA9E0B803B}" srcId="{0CEDFDE9-6F86-7545-885E-706F6CE07BD4}" destId="{16DFA12F-181A-354E-9F6D-238614B97219}" srcOrd="2" destOrd="0" parTransId="{11A1446C-93AF-0C45-918E-971420698FAF}" sibTransId="{F1A41B10-66F5-564C-BCAE-0C16E834B1BB}"/>
    <dgm:cxn modelId="{F4FFB092-3BFA-1C4E-BD33-B52D6B4954B8}" type="presOf" srcId="{16DFA12F-181A-354E-9F6D-238614B97219}" destId="{24EA6E70-3970-DE4D-9ED3-046F8AAFA22F}" srcOrd="3" destOrd="0" presId="urn:microsoft.com/office/officeart/2005/8/layout/gear1"/>
    <dgm:cxn modelId="{72E15296-5B49-DC46-9F38-0715A528F683}" type="presOf" srcId="{16DFA12F-181A-354E-9F6D-238614B97219}" destId="{2CCA4AA7-1FFD-374A-B2EA-9997B63A09B7}" srcOrd="1" destOrd="0" presId="urn:microsoft.com/office/officeart/2005/8/layout/gear1"/>
    <dgm:cxn modelId="{CC7DC09F-170F-6E4F-960B-FFCACE31AF6B}" srcId="{0CEDFDE9-6F86-7545-885E-706F6CE07BD4}" destId="{8475EFB5-4931-4B41-AD85-3421E1202EB7}" srcOrd="3" destOrd="0" parTransId="{3670B0E8-9BCF-1642-A1CA-80BD2994502F}" sibTransId="{A7B79B10-133C-584A-87A6-CB514D13FBFA}"/>
    <dgm:cxn modelId="{A38F0CCC-2BDF-2948-969E-2C77DB860634}" type="presOf" srcId="{C435CF76-B948-0D48-90EC-CE9F75AC4FBE}" destId="{94F45316-9D69-8248-9BD4-653BED6366A2}" srcOrd="0" destOrd="0" presId="urn:microsoft.com/office/officeart/2005/8/layout/gear1"/>
    <dgm:cxn modelId="{9E3833F4-9F1E-8F4C-B5C4-5195F59C6D58}" type="presOf" srcId="{C32B2B4D-084E-2E45-8D9A-D019E0DADF6A}" destId="{8F54F2E3-13E4-9746-A991-D107555AAD24}" srcOrd="0" destOrd="0" presId="urn:microsoft.com/office/officeart/2005/8/layout/gear1"/>
    <dgm:cxn modelId="{193CD3E3-0D6E-644F-A670-06BB92931970}" type="presParOf" srcId="{EF15C5F5-B4E1-B74F-BCE2-50EC277E9636}" destId="{94F45316-9D69-8248-9BD4-653BED6366A2}" srcOrd="0" destOrd="0" presId="urn:microsoft.com/office/officeart/2005/8/layout/gear1"/>
    <dgm:cxn modelId="{5E75A3B2-2FA9-8B43-95E8-AF893C6361E6}" type="presParOf" srcId="{EF15C5F5-B4E1-B74F-BCE2-50EC277E9636}" destId="{DAA00392-3D22-D64D-BF38-C375997471B6}" srcOrd="1" destOrd="0" presId="urn:microsoft.com/office/officeart/2005/8/layout/gear1"/>
    <dgm:cxn modelId="{E117E0A2-57A7-7E4E-B730-9BE4CAFDC53A}" type="presParOf" srcId="{EF15C5F5-B4E1-B74F-BCE2-50EC277E9636}" destId="{18A25EA1-7992-1149-9AD9-6146D4B7D21D}" srcOrd="2" destOrd="0" presId="urn:microsoft.com/office/officeart/2005/8/layout/gear1"/>
    <dgm:cxn modelId="{845DEFE7-242F-9542-AC0E-52C38FF6AEBF}" type="presParOf" srcId="{EF15C5F5-B4E1-B74F-BCE2-50EC277E9636}" destId="{8F54F2E3-13E4-9746-A991-D107555AAD24}" srcOrd="3" destOrd="0" presId="urn:microsoft.com/office/officeart/2005/8/layout/gear1"/>
    <dgm:cxn modelId="{212ADFAB-5F8D-4941-A9F3-6EA4FCB5139A}" type="presParOf" srcId="{EF15C5F5-B4E1-B74F-BCE2-50EC277E9636}" destId="{CF1F28FE-1962-054B-AE60-B9693CF946CB}" srcOrd="4" destOrd="0" presId="urn:microsoft.com/office/officeart/2005/8/layout/gear1"/>
    <dgm:cxn modelId="{C62C131F-BF61-D64C-8D51-4B28D90129B1}" type="presParOf" srcId="{EF15C5F5-B4E1-B74F-BCE2-50EC277E9636}" destId="{DF0E01E4-F155-934D-9ED7-9A94D6EDECB2}" srcOrd="5" destOrd="0" presId="urn:microsoft.com/office/officeart/2005/8/layout/gear1"/>
    <dgm:cxn modelId="{8773A68D-E17E-2740-AD4F-DFC46F66F3CB}" type="presParOf" srcId="{EF15C5F5-B4E1-B74F-BCE2-50EC277E9636}" destId="{D49E112D-0512-AD4A-9435-1F0BF231E338}" srcOrd="6" destOrd="0" presId="urn:microsoft.com/office/officeart/2005/8/layout/gear1"/>
    <dgm:cxn modelId="{DFCA1B92-91E1-0B4E-BF16-4B024DBB49E5}" type="presParOf" srcId="{EF15C5F5-B4E1-B74F-BCE2-50EC277E9636}" destId="{2CCA4AA7-1FFD-374A-B2EA-9997B63A09B7}" srcOrd="7" destOrd="0" presId="urn:microsoft.com/office/officeart/2005/8/layout/gear1"/>
    <dgm:cxn modelId="{CDEE6E15-2C1F-5F4E-B3E1-B9526C75C08F}" type="presParOf" srcId="{EF15C5F5-B4E1-B74F-BCE2-50EC277E9636}" destId="{D8CA95C8-7E08-D74A-8BD0-C5D926E4057D}" srcOrd="8" destOrd="0" presId="urn:microsoft.com/office/officeart/2005/8/layout/gear1"/>
    <dgm:cxn modelId="{8539EB19-6C18-E94C-A4D9-C89F7309A0EE}" type="presParOf" srcId="{EF15C5F5-B4E1-B74F-BCE2-50EC277E9636}" destId="{24EA6E70-3970-DE4D-9ED3-046F8AAFA22F}" srcOrd="9" destOrd="0" presId="urn:microsoft.com/office/officeart/2005/8/layout/gear1"/>
    <dgm:cxn modelId="{B8A6F7C1-1844-6E40-88D7-D420804146B9}" type="presParOf" srcId="{EF15C5F5-B4E1-B74F-BCE2-50EC277E9636}" destId="{84C38704-20B4-BD42-A8AE-5E38D252880B}" srcOrd="10" destOrd="0" presId="urn:microsoft.com/office/officeart/2005/8/layout/gear1"/>
    <dgm:cxn modelId="{87A28999-88A7-7246-A68E-D48E94D8F554}" type="presParOf" srcId="{EF15C5F5-B4E1-B74F-BCE2-50EC277E9636}" destId="{870E0BC5-A449-CD4C-9E40-3421DA46EEAB}" srcOrd="11" destOrd="0" presId="urn:microsoft.com/office/officeart/2005/8/layout/gear1"/>
    <dgm:cxn modelId="{452FD8D0-853F-FA4F-81CD-26936524784E}" type="presParOf" srcId="{EF15C5F5-B4E1-B74F-BCE2-50EC277E9636}" destId="{E09D8181-E47A-8440-98A1-10BFFA20090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EDFDE9-6F86-7545-885E-706F6CE07BD4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C435CF76-B948-0D48-90EC-CE9F75AC4FBE}">
      <dgm:prSet phldrT="[Text]"/>
      <dgm:spPr>
        <a:solidFill>
          <a:srgbClr val="73FDD6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New </a:t>
          </a:r>
          <a:br>
            <a:rPr lang="en-GB" dirty="0">
              <a:solidFill>
                <a:schemeClr val="tx1"/>
              </a:solidFill>
            </a:rPr>
          </a:br>
          <a:r>
            <a:rPr lang="en-GB" dirty="0">
              <a:solidFill>
                <a:schemeClr val="tx1"/>
              </a:solidFill>
            </a:rPr>
            <a:t>Advancements</a:t>
          </a:r>
        </a:p>
      </dgm:t>
    </dgm:pt>
    <dgm:pt modelId="{DFF9797F-9DF5-5245-A099-DB1155E17FE1}" type="parTrans" cxnId="{F98C233B-FBE6-5F43-8B07-16FA9FD1C45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A7F69E5-4C05-6442-9C34-3644F6481689}" type="sibTrans" cxnId="{F98C233B-FBE6-5F43-8B07-16FA9FD1C45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32B2B4D-084E-2E45-8D9A-D019E0DADF6A}">
      <dgm:prSet phldrT="[Text]"/>
      <dgm:spPr>
        <a:solidFill>
          <a:srgbClr val="FFD5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Decision-Making</a:t>
          </a:r>
        </a:p>
      </dgm:t>
    </dgm:pt>
    <dgm:pt modelId="{5DC7DE17-2972-7445-8F9D-044C3A05F4C9}" type="parTrans" cxnId="{6113C955-F6D9-D642-AE91-54972FA5790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0A8CE3E-EC8C-9649-94DE-D91F3CFB1AFC}" type="sibTrans" cxnId="{6113C955-F6D9-D642-AE91-54972FA5790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6DFA12F-181A-354E-9F6D-238614B97219}">
      <dgm:prSet phldrT="[Text]"/>
      <dgm:spPr>
        <a:solidFill>
          <a:srgbClr val="73FB79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Responsibilities</a:t>
          </a:r>
        </a:p>
      </dgm:t>
    </dgm:pt>
    <dgm:pt modelId="{11A1446C-93AF-0C45-918E-971420698FAF}" type="parTrans" cxnId="{ABE0208E-5479-9E41-ABD7-AEDA9E0B80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1A41B10-66F5-564C-BCAE-0C16E834B1BB}" type="sibTrans" cxnId="{ABE0208E-5479-9E41-ABD7-AEDA9E0B80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475EFB5-4931-4B41-AD85-3421E1202EB7}">
      <dgm:prSet/>
      <dgm:spPr/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3670B0E8-9BCF-1642-A1CA-80BD2994502F}" type="parTrans" cxnId="{CC7DC09F-170F-6E4F-960B-FFCACE31AF6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B79B10-133C-584A-87A6-CB514D13FBFA}" type="sibTrans" cxnId="{CC7DC09F-170F-6E4F-960B-FFCACE31AF6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F15C5F5-B4E1-B74F-BCE2-50EC277E9636}" type="pres">
      <dgm:prSet presAssocID="{0CEDFDE9-6F86-7545-885E-706F6CE07BD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4F45316-9D69-8248-9BD4-653BED6366A2}" type="pres">
      <dgm:prSet presAssocID="{C435CF76-B948-0D48-90EC-CE9F75AC4FBE}" presName="gear1" presStyleLbl="node1" presStyleIdx="0" presStyleCnt="3">
        <dgm:presLayoutVars>
          <dgm:chMax val="1"/>
          <dgm:bulletEnabled val="1"/>
        </dgm:presLayoutVars>
      </dgm:prSet>
      <dgm:spPr/>
    </dgm:pt>
    <dgm:pt modelId="{DAA00392-3D22-D64D-BF38-C375997471B6}" type="pres">
      <dgm:prSet presAssocID="{C435CF76-B948-0D48-90EC-CE9F75AC4FBE}" presName="gear1srcNode" presStyleLbl="node1" presStyleIdx="0" presStyleCnt="3"/>
      <dgm:spPr/>
    </dgm:pt>
    <dgm:pt modelId="{18A25EA1-7992-1149-9AD9-6146D4B7D21D}" type="pres">
      <dgm:prSet presAssocID="{C435CF76-B948-0D48-90EC-CE9F75AC4FBE}" presName="gear1dstNode" presStyleLbl="node1" presStyleIdx="0" presStyleCnt="3"/>
      <dgm:spPr/>
    </dgm:pt>
    <dgm:pt modelId="{8F54F2E3-13E4-9746-A991-D107555AAD24}" type="pres">
      <dgm:prSet presAssocID="{C32B2B4D-084E-2E45-8D9A-D019E0DADF6A}" presName="gear2" presStyleLbl="node1" presStyleIdx="1" presStyleCnt="3">
        <dgm:presLayoutVars>
          <dgm:chMax val="1"/>
          <dgm:bulletEnabled val="1"/>
        </dgm:presLayoutVars>
      </dgm:prSet>
      <dgm:spPr/>
    </dgm:pt>
    <dgm:pt modelId="{CF1F28FE-1962-054B-AE60-B9693CF946CB}" type="pres">
      <dgm:prSet presAssocID="{C32B2B4D-084E-2E45-8D9A-D019E0DADF6A}" presName="gear2srcNode" presStyleLbl="node1" presStyleIdx="1" presStyleCnt="3"/>
      <dgm:spPr/>
    </dgm:pt>
    <dgm:pt modelId="{DF0E01E4-F155-934D-9ED7-9A94D6EDECB2}" type="pres">
      <dgm:prSet presAssocID="{C32B2B4D-084E-2E45-8D9A-D019E0DADF6A}" presName="gear2dstNode" presStyleLbl="node1" presStyleIdx="1" presStyleCnt="3"/>
      <dgm:spPr/>
    </dgm:pt>
    <dgm:pt modelId="{D49E112D-0512-AD4A-9435-1F0BF231E338}" type="pres">
      <dgm:prSet presAssocID="{16DFA12F-181A-354E-9F6D-238614B97219}" presName="gear3" presStyleLbl="node1" presStyleIdx="2" presStyleCnt="3"/>
      <dgm:spPr/>
    </dgm:pt>
    <dgm:pt modelId="{2CCA4AA7-1FFD-374A-B2EA-9997B63A09B7}" type="pres">
      <dgm:prSet presAssocID="{16DFA12F-181A-354E-9F6D-238614B9721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8CA95C8-7E08-D74A-8BD0-C5D926E4057D}" type="pres">
      <dgm:prSet presAssocID="{16DFA12F-181A-354E-9F6D-238614B97219}" presName="gear3srcNode" presStyleLbl="node1" presStyleIdx="2" presStyleCnt="3"/>
      <dgm:spPr/>
    </dgm:pt>
    <dgm:pt modelId="{24EA6E70-3970-DE4D-9ED3-046F8AAFA22F}" type="pres">
      <dgm:prSet presAssocID="{16DFA12F-181A-354E-9F6D-238614B97219}" presName="gear3dstNode" presStyleLbl="node1" presStyleIdx="2" presStyleCnt="3"/>
      <dgm:spPr/>
    </dgm:pt>
    <dgm:pt modelId="{84C38704-20B4-BD42-A8AE-5E38D252880B}" type="pres">
      <dgm:prSet presAssocID="{7A7F69E5-4C05-6442-9C34-3644F6481689}" presName="connector1" presStyleLbl="sibTrans2D1" presStyleIdx="0" presStyleCnt="3"/>
      <dgm:spPr/>
    </dgm:pt>
    <dgm:pt modelId="{870E0BC5-A449-CD4C-9E40-3421DA46EEAB}" type="pres">
      <dgm:prSet presAssocID="{C0A8CE3E-EC8C-9649-94DE-D91F3CFB1AFC}" presName="connector2" presStyleLbl="sibTrans2D1" presStyleIdx="1" presStyleCnt="3"/>
      <dgm:spPr/>
    </dgm:pt>
    <dgm:pt modelId="{E09D8181-E47A-8440-98A1-10BFFA20090B}" type="pres">
      <dgm:prSet presAssocID="{F1A41B10-66F5-564C-BCAE-0C16E834B1BB}" presName="connector3" presStyleLbl="sibTrans2D1" presStyleIdx="2" presStyleCnt="3"/>
      <dgm:spPr/>
    </dgm:pt>
  </dgm:ptLst>
  <dgm:cxnLst>
    <dgm:cxn modelId="{F98C233B-FBE6-5F43-8B07-16FA9FD1C455}" srcId="{0CEDFDE9-6F86-7545-885E-706F6CE07BD4}" destId="{C435CF76-B948-0D48-90EC-CE9F75AC4FBE}" srcOrd="0" destOrd="0" parTransId="{DFF9797F-9DF5-5245-A099-DB1155E17FE1}" sibTransId="{7A7F69E5-4C05-6442-9C34-3644F6481689}"/>
    <dgm:cxn modelId="{EE16DE42-5EB6-3C49-AD49-35BE4C202574}" type="presOf" srcId="{C32B2B4D-084E-2E45-8D9A-D019E0DADF6A}" destId="{CF1F28FE-1962-054B-AE60-B9693CF946CB}" srcOrd="1" destOrd="0" presId="urn:microsoft.com/office/officeart/2005/8/layout/gear1"/>
    <dgm:cxn modelId="{48A3C254-87A9-E547-AE85-92CB47986199}" type="presOf" srcId="{C435CF76-B948-0D48-90EC-CE9F75AC4FBE}" destId="{18A25EA1-7992-1149-9AD9-6146D4B7D21D}" srcOrd="2" destOrd="0" presId="urn:microsoft.com/office/officeart/2005/8/layout/gear1"/>
    <dgm:cxn modelId="{6113C955-F6D9-D642-AE91-54972FA5790F}" srcId="{0CEDFDE9-6F86-7545-885E-706F6CE07BD4}" destId="{C32B2B4D-084E-2E45-8D9A-D019E0DADF6A}" srcOrd="1" destOrd="0" parTransId="{5DC7DE17-2972-7445-8F9D-044C3A05F4C9}" sibTransId="{C0A8CE3E-EC8C-9649-94DE-D91F3CFB1AFC}"/>
    <dgm:cxn modelId="{37272065-117E-854E-B4BC-73408FC21763}" type="presOf" srcId="{16DFA12F-181A-354E-9F6D-238614B97219}" destId="{D8CA95C8-7E08-D74A-8BD0-C5D926E4057D}" srcOrd="2" destOrd="0" presId="urn:microsoft.com/office/officeart/2005/8/layout/gear1"/>
    <dgm:cxn modelId="{7C5CBA69-4236-CD4A-90BD-BE17225DDF20}" type="presOf" srcId="{7A7F69E5-4C05-6442-9C34-3644F6481689}" destId="{84C38704-20B4-BD42-A8AE-5E38D252880B}" srcOrd="0" destOrd="0" presId="urn:microsoft.com/office/officeart/2005/8/layout/gear1"/>
    <dgm:cxn modelId="{26EDFF76-1727-7B46-8EBB-EDA76F8CF4B9}" type="presOf" srcId="{0CEDFDE9-6F86-7545-885E-706F6CE07BD4}" destId="{EF15C5F5-B4E1-B74F-BCE2-50EC277E9636}" srcOrd="0" destOrd="0" presId="urn:microsoft.com/office/officeart/2005/8/layout/gear1"/>
    <dgm:cxn modelId="{56B93A7C-E6F1-9E46-BA64-A951D29FBCA1}" type="presOf" srcId="{F1A41B10-66F5-564C-BCAE-0C16E834B1BB}" destId="{E09D8181-E47A-8440-98A1-10BFFA20090B}" srcOrd="0" destOrd="0" presId="urn:microsoft.com/office/officeart/2005/8/layout/gear1"/>
    <dgm:cxn modelId="{B3E0E57E-D2C3-9B43-BCE3-0A85C2EA170D}" type="presOf" srcId="{C0A8CE3E-EC8C-9649-94DE-D91F3CFB1AFC}" destId="{870E0BC5-A449-CD4C-9E40-3421DA46EEAB}" srcOrd="0" destOrd="0" presId="urn:microsoft.com/office/officeart/2005/8/layout/gear1"/>
    <dgm:cxn modelId="{B33A2680-72F9-9A41-AC46-E5C45BBF3CEB}" type="presOf" srcId="{C435CF76-B948-0D48-90EC-CE9F75AC4FBE}" destId="{DAA00392-3D22-D64D-BF38-C375997471B6}" srcOrd="1" destOrd="0" presId="urn:microsoft.com/office/officeart/2005/8/layout/gear1"/>
    <dgm:cxn modelId="{E0C6898B-D78A-DC4C-9F61-CA11FD3239DF}" type="presOf" srcId="{C32B2B4D-084E-2E45-8D9A-D019E0DADF6A}" destId="{DF0E01E4-F155-934D-9ED7-9A94D6EDECB2}" srcOrd="2" destOrd="0" presId="urn:microsoft.com/office/officeart/2005/8/layout/gear1"/>
    <dgm:cxn modelId="{6B186F8C-E598-8040-ABAD-F1E9D532C19C}" type="presOf" srcId="{16DFA12F-181A-354E-9F6D-238614B97219}" destId="{D49E112D-0512-AD4A-9435-1F0BF231E338}" srcOrd="0" destOrd="0" presId="urn:microsoft.com/office/officeart/2005/8/layout/gear1"/>
    <dgm:cxn modelId="{ABE0208E-5479-9E41-ABD7-AEDA9E0B803B}" srcId="{0CEDFDE9-6F86-7545-885E-706F6CE07BD4}" destId="{16DFA12F-181A-354E-9F6D-238614B97219}" srcOrd="2" destOrd="0" parTransId="{11A1446C-93AF-0C45-918E-971420698FAF}" sibTransId="{F1A41B10-66F5-564C-BCAE-0C16E834B1BB}"/>
    <dgm:cxn modelId="{F4FFB092-3BFA-1C4E-BD33-B52D6B4954B8}" type="presOf" srcId="{16DFA12F-181A-354E-9F6D-238614B97219}" destId="{24EA6E70-3970-DE4D-9ED3-046F8AAFA22F}" srcOrd="3" destOrd="0" presId="urn:microsoft.com/office/officeart/2005/8/layout/gear1"/>
    <dgm:cxn modelId="{72E15296-5B49-DC46-9F38-0715A528F683}" type="presOf" srcId="{16DFA12F-181A-354E-9F6D-238614B97219}" destId="{2CCA4AA7-1FFD-374A-B2EA-9997B63A09B7}" srcOrd="1" destOrd="0" presId="urn:microsoft.com/office/officeart/2005/8/layout/gear1"/>
    <dgm:cxn modelId="{CC7DC09F-170F-6E4F-960B-FFCACE31AF6B}" srcId="{0CEDFDE9-6F86-7545-885E-706F6CE07BD4}" destId="{8475EFB5-4931-4B41-AD85-3421E1202EB7}" srcOrd="3" destOrd="0" parTransId="{3670B0E8-9BCF-1642-A1CA-80BD2994502F}" sibTransId="{A7B79B10-133C-584A-87A6-CB514D13FBFA}"/>
    <dgm:cxn modelId="{A38F0CCC-2BDF-2948-969E-2C77DB860634}" type="presOf" srcId="{C435CF76-B948-0D48-90EC-CE9F75AC4FBE}" destId="{94F45316-9D69-8248-9BD4-653BED6366A2}" srcOrd="0" destOrd="0" presId="urn:microsoft.com/office/officeart/2005/8/layout/gear1"/>
    <dgm:cxn modelId="{9E3833F4-9F1E-8F4C-B5C4-5195F59C6D58}" type="presOf" srcId="{C32B2B4D-084E-2E45-8D9A-D019E0DADF6A}" destId="{8F54F2E3-13E4-9746-A991-D107555AAD24}" srcOrd="0" destOrd="0" presId="urn:microsoft.com/office/officeart/2005/8/layout/gear1"/>
    <dgm:cxn modelId="{193CD3E3-0D6E-644F-A670-06BB92931970}" type="presParOf" srcId="{EF15C5F5-B4E1-B74F-BCE2-50EC277E9636}" destId="{94F45316-9D69-8248-9BD4-653BED6366A2}" srcOrd="0" destOrd="0" presId="urn:microsoft.com/office/officeart/2005/8/layout/gear1"/>
    <dgm:cxn modelId="{5E75A3B2-2FA9-8B43-95E8-AF893C6361E6}" type="presParOf" srcId="{EF15C5F5-B4E1-B74F-BCE2-50EC277E9636}" destId="{DAA00392-3D22-D64D-BF38-C375997471B6}" srcOrd="1" destOrd="0" presId="urn:microsoft.com/office/officeart/2005/8/layout/gear1"/>
    <dgm:cxn modelId="{E117E0A2-57A7-7E4E-B730-9BE4CAFDC53A}" type="presParOf" srcId="{EF15C5F5-B4E1-B74F-BCE2-50EC277E9636}" destId="{18A25EA1-7992-1149-9AD9-6146D4B7D21D}" srcOrd="2" destOrd="0" presId="urn:microsoft.com/office/officeart/2005/8/layout/gear1"/>
    <dgm:cxn modelId="{845DEFE7-242F-9542-AC0E-52C38FF6AEBF}" type="presParOf" srcId="{EF15C5F5-B4E1-B74F-BCE2-50EC277E9636}" destId="{8F54F2E3-13E4-9746-A991-D107555AAD24}" srcOrd="3" destOrd="0" presId="urn:microsoft.com/office/officeart/2005/8/layout/gear1"/>
    <dgm:cxn modelId="{212ADFAB-5F8D-4941-A9F3-6EA4FCB5139A}" type="presParOf" srcId="{EF15C5F5-B4E1-B74F-BCE2-50EC277E9636}" destId="{CF1F28FE-1962-054B-AE60-B9693CF946CB}" srcOrd="4" destOrd="0" presId="urn:microsoft.com/office/officeart/2005/8/layout/gear1"/>
    <dgm:cxn modelId="{C62C131F-BF61-D64C-8D51-4B28D90129B1}" type="presParOf" srcId="{EF15C5F5-B4E1-B74F-BCE2-50EC277E9636}" destId="{DF0E01E4-F155-934D-9ED7-9A94D6EDECB2}" srcOrd="5" destOrd="0" presId="urn:microsoft.com/office/officeart/2005/8/layout/gear1"/>
    <dgm:cxn modelId="{8773A68D-E17E-2740-AD4F-DFC46F66F3CB}" type="presParOf" srcId="{EF15C5F5-B4E1-B74F-BCE2-50EC277E9636}" destId="{D49E112D-0512-AD4A-9435-1F0BF231E338}" srcOrd="6" destOrd="0" presId="urn:microsoft.com/office/officeart/2005/8/layout/gear1"/>
    <dgm:cxn modelId="{DFCA1B92-91E1-0B4E-BF16-4B024DBB49E5}" type="presParOf" srcId="{EF15C5F5-B4E1-B74F-BCE2-50EC277E9636}" destId="{2CCA4AA7-1FFD-374A-B2EA-9997B63A09B7}" srcOrd="7" destOrd="0" presId="urn:microsoft.com/office/officeart/2005/8/layout/gear1"/>
    <dgm:cxn modelId="{CDEE6E15-2C1F-5F4E-B3E1-B9526C75C08F}" type="presParOf" srcId="{EF15C5F5-B4E1-B74F-BCE2-50EC277E9636}" destId="{D8CA95C8-7E08-D74A-8BD0-C5D926E4057D}" srcOrd="8" destOrd="0" presId="urn:microsoft.com/office/officeart/2005/8/layout/gear1"/>
    <dgm:cxn modelId="{8539EB19-6C18-E94C-A4D9-C89F7309A0EE}" type="presParOf" srcId="{EF15C5F5-B4E1-B74F-BCE2-50EC277E9636}" destId="{24EA6E70-3970-DE4D-9ED3-046F8AAFA22F}" srcOrd="9" destOrd="0" presId="urn:microsoft.com/office/officeart/2005/8/layout/gear1"/>
    <dgm:cxn modelId="{B8A6F7C1-1844-6E40-88D7-D420804146B9}" type="presParOf" srcId="{EF15C5F5-B4E1-B74F-BCE2-50EC277E9636}" destId="{84C38704-20B4-BD42-A8AE-5E38D252880B}" srcOrd="10" destOrd="0" presId="urn:microsoft.com/office/officeart/2005/8/layout/gear1"/>
    <dgm:cxn modelId="{87A28999-88A7-7246-A68E-D48E94D8F554}" type="presParOf" srcId="{EF15C5F5-B4E1-B74F-BCE2-50EC277E9636}" destId="{870E0BC5-A449-CD4C-9E40-3421DA46EEAB}" srcOrd="11" destOrd="0" presId="urn:microsoft.com/office/officeart/2005/8/layout/gear1"/>
    <dgm:cxn modelId="{452FD8D0-853F-FA4F-81CD-26936524784E}" type="presParOf" srcId="{EF15C5F5-B4E1-B74F-BCE2-50EC277E9636}" destId="{E09D8181-E47A-8440-98A1-10BFFA20090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138EF-31C0-4548-9871-4D5248BF98DB}">
      <dsp:nvSpPr>
        <dsp:cNvPr id="0" name=""/>
        <dsp:cNvSpPr/>
      </dsp:nvSpPr>
      <dsp:spPr>
        <a:xfrm>
          <a:off x="2846812" y="580313"/>
          <a:ext cx="1642357" cy="1642357"/>
        </a:xfrm>
        <a:prstGeom prst="ellipse">
          <a:avLst/>
        </a:prstGeom>
        <a:solidFill>
          <a:srgbClr val="73FD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50" b="1" kern="1200" dirty="0">
              <a:solidFill>
                <a:schemeClr val="tx1"/>
              </a:solidFill>
            </a:rPr>
            <a:t>Pharmacology in ICYP</a:t>
          </a:r>
        </a:p>
      </dsp:txBody>
      <dsp:txXfrm>
        <a:off x="3087330" y="820831"/>
        <a:ext cx="1161321" cy="1161321"/>
      </dsp:txXfrm>
    </dsp:sp>
    <dsp:sp modelId="{BEE701A2-A3DE-2943-9AEE-87CD7F29E748}">
      <dsp:nvSpPr>
        <dsp:cNvPr id="0" name=""/>
        <dsp:cNvSpPr/>
      </dsp:nvSpPr>
      <dsp:spPr>
        <a:xfrm rot="6893912">
          <a:off x="4570219" y="1449482"/>
          <a:ext cx="312829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4636899" y="1517778"/>
        <a:ext cx="218980" cy="332577"/>
      </dsp:txXfrm>
    </dsp:sp>
    <dsp:sp modelId="{7222C41D-CCD0-C540-83EB-2ECC1E560C27}">
      <dsp:nvSpPr>
        <dsp:cNvPr id="0" name=""/>
        <dsp:cNvSpPr/>
      </dsp:nvSpPr>
      <dsp:spPr>
        <a:xfrm>
          <a:off x="4981026" y="1235788"/>
          <a:ext cx="1642357" cy="1642357"/>
        </a:xfrm>
        <a:prstGeom prst="ellipse">
          <a:avLst/>
        </a:prstGeom>
        <a:solidFill>
          <a:srgbClr val="FF7E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Litigation &amp; Risks</a:t>
          </a:r>
        </a:p>
      </dsp:txBody>
      <dsp:txXfrm>
        <a:off x="5221544" y="1476306"/>
        <a:ext cx="1161321" cy="1161321"/>
      </dsp:txXfrm>
    </dsp:sp>
    <dsp:sp modelId="{381BB209-0048-0F44-BE3C-6DC3DD2D1EC0}">
      <dsp:nvSpPr>
        <dsp:cNvPr id="0" name=""/>
        <dsp:cNvSpPr/>
      </dsp:nvSpPr>
      <dsp:spPr>
        <a:xfrm rot="10800000">
          <a:off x="5584369" y="2999677"/>
          <a:ext cx="435670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5715070" y="3110536"/>
        <a:ext cx="304969" cy="332577"/>
      </dsp:txXfrm>
    </dsp:sp>
    <dsp:sp modelId="{4BC104AC-75EE-944B-A924-D0A4C5537E96}">
      <dsp:nvSpPr>
        <dsp:cNvPr id="0" name=""/>
        <dsp:cNvSpPr/>
      </dsp:nvSpPr>
      <dsp:spPr>
        <a:xfrm>
          <a:off x="4981026" y="3700165"/>
          <a:ext cx="1642357" cy="1642357"/>
        </a:xfrm>
        <a:prstGeom prst="ellipse">
          <a:avLst/>
        </a:prstGeom>
        <a:solidFill>
          <a:srgbClr val="FFFD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Sustainability</a:t>
          </a:r>
        </a:p>
      </dsp:txBody>
      <dsp:txXfrm>
        <a:off x="5221544" y="3940683"/>
        <a:ext cx="1161321" cy="1161321"/>
      </dsp:txXfrm>
    </dsp:sp>
    <dsp:sp modelId="{82551563-A388-184E-893C-94946DED8D79}">
      <dsp:nvSpPr>
        <dsp:cNvPr id="0" name=""/>
        <dsp:cNvSpPr/>
      </dsp:nvSpPr>
      <dsp:spPr>
        <a:xfrm rot="14805894">
          <a:off x="4554861" y="4742346"/>
          <a:ext cx="379926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 rot="10800000">
        <a:off x="4634332" y="4905572"/>
        <a:ext cx="265948" cy="332577"/>
      </dsp:txXfrm>
    </dsp:sp>
    <dsp:sp modelId="{94CBCBA6-1A66-4645-999B-FB8756BCE4D6}">
      <dsp:nvSpPr>
        <dsp:cNvPr id="0" name=""/>
        <dsp:cNvSpPr/>
      </dsp:nvSpPr>
      <dsp:spPr>
        <a:xfrm>
          <a:off x="2846812" y="4705631"/>
          <a:ext cx="1642357" cy="1642357"/>
        </a:xfrm>
        <a:prstGeom prst="ellipse">
          <a:avLst/>
        </a:prstGeom>
        <a:solidFill>
          <a:srgbClr val="00FA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New advancements</a:t>
          </a:r>
        </a:p>
      </dsp:txBody>
      <dsp:txXfrm>
        <a:off x="3087330" y="4946149"/>
        <a:ext cx="1161321" cy="1161321"/>
      </dsp:txXfrm>
    </dsp:sp>
    <dsp:sp modelId="{EB76F4B2-E330-B04A-A4E7-785A708C138D}">
      <dsp:nvSpPr>
        <dsp:cNvPr id="0" name=""/>
        <dsp:cNvSpPr/>
      </dsp:nvSpPr>
      <dsp:spPr>
        <a:xfrm rot="18036972">
          <a:off x="2420648" y="4751511"/>
          <a:ext cx="379926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 rot="10800000">
        <a:off x="2448613" y="4911415"/>
        <a:ext cx="265948" cy="332577"/>
      </dsp:txXfrm>
    </dsp:sp>
    <dsp:sp modelId="{D4C9231C-F4CF-8D46-9294-50214E549CB6}">
      <dsp:nvSpPr>
        <dsp:cNvPr id="0" name=""/>
        <dsp:cNvSpPr/>
      </dsp:nvSpPr>
      <dsp:spPr>
        <a:xfrm>
          <a:off x="712599" y="3700165"/>
          <a:ext cx="1642357" cy="1642357"/>
        </a:xfrm>
        <a:prstGeom prst="ellipse">
          <a:avLst/>
        </a:prstGeom>
        <a:solidFill>
          <a:srgbClr val="0432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Decision-making &amp; adherence</a:t>
          </a:r>
        </a:p>
      </dsp:txBody>
      <dsp:txXfrm>
        <a:off x="953117" y="3940683"/>
        <a:ext cx="1161321" cy="1161321"/>
      </dsp:txXfrm>
    </dsp:sp>
    <dsp:sp modelId="{44A0D587-D7B5-9F4A-B4A2-7B243C2CDD07}">
      <dsp:nvSpPr>
        <dsp:cNvPr id="0" name=""/>
        <dsp:cNvSpPr/>
      </dsp:nvSpPr>
      <dsp:spPr>
        <a:xfrm rot="253859">
          <a:off x="1315942" y="3024337"/>
          <a:ext cx="435670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1316120" y="3130375"/>
        <a:ext cx="304969" cy="332577"/>
      </dsp:txXfrm>
    </dsp:sp>
    <dsp:sp modelId="{ADB042D4-7551-2B4C-8E25-20D2B1F6EFA3}">
      <dsp:nvSpPr>
        <dsp:cNvPr id="0" name=""/>
        <dsp:cNvSpPr/>
      </dsp:nvSpPr>
      <dsp:spPr>
        <a:xfrm>
          <a:off x="712599" y="1235788"/>
          <a:ext cx="1642357" cy="1642357"/>
        </a:xfrm>
        <a:prstGeom prst="ellipse">
          <a:avLst/>
        </a:prstGeom>
        <a:solidFill>
          <a:srgbClr val="FF85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50" b="1" kern="1200" dirty="0">
              <a:solidFill>
                <a:schemeClr val="tx1"/>
              </a:solidFill>
            </a:rPr>
            <a:t>ISP Responsibilities</a:t>
          </a:r>
        </a:p>
      </dsp:txBody>
      <dsp:txXfrm>
        <a:off x="953117" y="1476306"/>
        <a:ext cx="1161321" cy="1161321"/>
      </dsp:txXfrm>
    </dsp:sp>
    <dsp:sp modelId="{29172C6D-94A3-A147-AFB4-C6DE23DEF10E}">
      <dsp:nvSpPr>
        <dsp:cNvPr id="0" name=""/>
        <dsp:cNvSpPr/>
      </dsp:nvSpPr>
      <dsp:spPr>
        <a:xfrm rot="4510325">
          <a:off x="2436006" y="1454680"/>
          <a:ext cx="312829" cy="554295"/>
        </a:xfrm>
        <a:prstGeom prst="up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2470922" y="1520177"/>
        <a:ext cx="218980" cy="332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0A8C8-3C69-6942-9205-C32D28D1818F}">
      <dsp:nvSpPr>
        <dsp:cNvPr id="0" name=""/>
        <dsp:cNvSpPr/>
      </dsp:nvSpPr>
      <dsp:spPr>
        <a:xfrm>
          <a:off x="658783" y="0"/>
          <a:ext cx="7466214" cy="393252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92C8C-0907-0441-98A0-0809485F9787}">
      <dsp:nvSpPr>
        <dsp:cNvPr id="0" name=""/>
        <dsp:cNvSpPr/>
      </dsp:nvSpPr>
      <dsp:spPr>
        <a:xfrm>
          <a:off x="1526" y="1179758"/>
          <a:ext cx="2768790" cy="1573010"/>
        </a:xfrm>
        <a:prstGeom prst="roundRect">
          <a:avLst/>
        </a:prstGeom>
        <a:solidFill>
          <a:srgbClr val="FF7E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solidFill>
                <a:schemeClr val="tx1"/>
              </a:solidFill>
            </a:rPr>
            <a:t>Compliance</a:t>
          </a:r>
        </a:p>
      </dsp:txBody>
      <dsp:txXfrm>
        <a:off x="78314" y="1256546"/>
        <a:ext cx="2615214" cy="1419434"/>
      </dsp:txXfrm>
    </dsp:sp>
    <dsp:sp modelId="{CBA64AAC-5B40-0744-8C25-75F3F387FC86}">
      <dsp:nvSpPr>
        <dsp:cNvPr id="0" name=""/>
        <dsp:cNvSpPr/>
      </dsp:nvSpPr>
      <dsp:spPr>
        <a:xfrm>
          <a:off x="3007495" y="1179758"/>
          <a:ext cx="2768790" cy="1573010"/>
        </a:xfrm>
        <a:prstGeom prst="roundRect">
          <a:avLst/>
        </a:prstGeom>
        <a:solidFill>
          <a:srgbClr val="FFD5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solidFill>
                <a:schemeClr val="tx1"/>
              </a:solidFill>
            </a:rPr>
            <a:t>Adherence</a:t>
          </a:r>
        </a:p>
      </dsp:txBody>
      <dsp:txXfrm>
        <a:off x="3084283" y="1256546"/>
        <a:ext cx="2615214" cy="1419434"/>
      </dsp:txXfrm>
    </dsp:sp>
    <dsp:sp modelId="{CC92B32A-1B73-704D-B8D6-29DDEBD3317F}">
      <dsp:nvSpPr>
        <dsp:cNvPr id="0" name=""/>
        <dsp:cNvSpPr/>
      </dsp:nvSpPr>
      <dsp:spPr>
        <a:xfrm>
          <a:off x="6013465" y="1179758"/>
          <a:ext cx="2768790" cy="1573010"/>
        </a:xfrm>
        <a:prstGeom prst="roundRect">
          <a:avLst/>
        </a:prstGeom>
        <a:solidFill>
          <a:srgbClr val="73FB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solidFill>
                <a:schemeClr val="tx1"/>
              </a:solidFill>
            </a:rPr>
            <a:t>Concordance</a:t>
          </a:r>
        </a:p>
      </dsp:txBody>
      <dsp:txXfrm>
        <a:off x="6090253" y="1256546"/>
        <a:ext cx="2615214" cy="1419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45316-9D69-8248-9BD4-653BED6366A2}">
      <dsp:nvSpPr>
        <dsp:cNvPr id="0" name=""/>
        <dsp:cNvSpPr/>
      </dsp:nvSpPr>
      <dsp:spPr>
        <a:xfrm>
          <a:off x="1982725" y="1284715"/>
          <a:ext cx="1570208" cy="1570208"/>
        </a:xfrm>
        <a:prstGeom prst="gear9">
          <a:avLst/>
        </a:prstGeom>
        <a:solidFill>
          <a:srgbClr val="73FB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chemeClr val="tx1"/>
              </a:solidFill>
            </a:rPr>
            <a:t>Sustainability</a:t>
          </a:r>
        </a:p>
      </dsp:txBody>
      <dsp:txXfrm>
        <a:off x="2298407" y="1652529"/>
        <a:ext cx="938844" cy="807119"/>
      </dsp:txXfrm>
    </dsp:sp>
    <dsp:sp modelId="{8F54F2E3-13E4-9746-A991-D107555AAD24}">
      <dsp:nvSpPr>
        <dsp:cNvPr id="0" name=""/>
        <dsp:cNvSpPr/>
      </dsp:nvSpPr>
      <dsp:spPr>
        <a:xfrm>
          <a:off x="1069149" y="913575"/>
          <a:ext cx="1141969" cy="1141969"/>
        </a:xfrm>
        <a:prstGeom prst="gear6">
          <a:avLst/>
        </a:prstGeom>
        <a:solidFill>
          <a:srgbClr val="FFD5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chemeClr val="tx1"/>
              </a:solidFill>
            </a:rPr>
            <a:t>Litigation &amp; Risk</a:t>
          </a:r>
        </a:p>
      </dsp:txBody>
      <dsp:txXfrm>
        <a:off x="1356643" y="1202807"/>
        <a:ext cx="566981" cy="563505"/>
      </dsp:txXfrm>
    </dsp:sp>
    <dsp:sp modelId="{D49E112D-0512-AD4A-9435-1F0BF231E338}">
      <dsp:nvSpPr>
        <dsp:cNvPr id="0" name=""/>
        <dsp:cNvSpPr/>
      </dsp:nvSpPr>
      <dsp:spPr>
        <a:xfrm rot="20700000">
          <a:off x="1708769" y="125733"/>
          <a:ext cx="1118897" cy="1118897"/>
        </a:xfrm>
        <a:prstGeom prst="gear6">
          <a:avLst/>
        </a:prstGeom>
        <a:solidFill>
          <a:srgbClr val="73FD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chemeClr val="tx1"/>
              </a:solidFill>
            </a:rPr>
            <a:t>Pharmacology</a:t>
          </a:r>
        </a:p>
      </dsp:txBody>
      <dsp:txXfrm rot="-20700000">
        <a:off x="1954176" y="371140"/>
        <a:ext cx="628083" cy="628083"/>
      </dsp:txXfrm>
    </dsp:sp>
    <dsp:sp modelId="{84C38704-20B4-BD42-A8AE-5E38D252880B}">
      <dsp:nvSpPr>
        <dsp:cNvPr id="0" name=""/>
        <dsp:cNvSpPr/>
      </dsp:nvSpPr>
      <dsp:spPr>
        <a:xfrm>
          <a:off x="1847884" y="1055686"/>
          <a:ext cx="2009866" cy="2009866"/>
        </a:xfrm>
        <a:prstGeom prst="circularArrow">
          <a:avLst>
            <a:gd name="adj1" fmla="val 4687"/>
            <a:gd name="adj2" fmla="val 299029"/>
            <a:gd name="adj3" fmla="val 2472433"/>
            <a:gd name="adj4" fmla="val 1595892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E0BC5-A449-CD4C-9E40-3421DA46EEAB}">
      <dsp:nvSpPr>
        <dsp:cNvPr id="0" name=""/>
        <dsp:cNvSpPr/>
      </dsp:nvSpPr>
      <dsp:spPr>
        <a:xfrm>
          <a:off x="866908" y="666649"/>
          <a:ext cx="1460293" cy="146029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D8181-E47A-8440-98A1-10BFFA20090B}">
      <dsp:nvSpPr>
        <dsp:cNvPr id="0" name=""/>
        <dsp:cNvSpPr/>
      </dsp:nvSpPr>
      <dsp:spPr>
        <a:xfrm>
          <a:off x="1449956" y="-113599"/>
          <a:ext cx="1574490" cy="15744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45316-9D69-8248-9BD4-653BED6366A2}">
      <dsp:nvSpPr>
        <dsp:cNvPr id="0" name=""/>
        <dsp:cNvSpPr/>
      </dsp:nvSpPr>
      <dsp:spPr>
        <a:xfrm>
          <a:off x="1828591" y="1284715"/>
          <a:ext cx="1570208" cy="1570208"/>
        </a:xfrm>
        <a:prstGeom prst="gear9">
          <a:avLst/>
        </a:prstGeom>
        <a:solidFill>
          <a:srgbClr val="73FD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chemeClr val="tx1"/>
              </a:solidFill>
            </a:rPr>
            <a:t>New </a:t>
          </a:r>
          <a:br>
            <a:rPr lang="en-GB" sz="700" kern="1200" dirty="0">
              <a:solidFill>
                <a:schemeClr val="tx1"/>
              </a:solidFill>
            </a:rPr>
          </a:br>
          <a:r>
            <a:rPr lang="en-GB" sz="700" kern="1200" dirty="0">
              <a:solidFill>
                <a:schemeClr val="tx1"/>
              </a:solidFill>
            </a:rPr>
            <a:t>Advancements</a:t>
          </a:r>
        </a:p>
      </dsp:txBody>
      <dsp:txXfrm>
        <a:off x="2144273" y="1652529"/>
        <a:ext cx="938844" cy="807119"/>
      </dsp:txXfrm>
    </dsp:sp>
    <dsp:sp modelId="{8F54F2E3-13E4-9746-A991-D107555AAD24}">
      <dsp:nvSpPr>
        <dsp:cNvPr id="0" name=""/>
        <dsp:cNvSpPr/>
      </dsp:nvSpPr>
      <dsp:spPr>
        <a:xfrm>
          <a:off x="915015" y="913575"/>
          <a:ext cx="1141969" cy="1141969"/>
        </a:xfrm>
        <a:prstGeom prst="gear6">
          <a:avLst/>
        </a:prstGeom>
        <a:solidFill>
          <a:srgbClr val="FFD5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chemeClr val="tx1"/>
              </a:solidFill>
            </a:rPr>
            <a:t>Decision-Making</a:t>
          </a:r>
        </a:p>
      </dsp:txBody>
      <dsp:txXfrm>
        <a:off x="1202509" y="1202807"/>
        <a:ext cx="566981" cy="563505"/>
      </dsp:txXfrm>
    </dsp:sp>
    <dsp:sp modelId="{D49E112D-0512-AD4A-9435-1F0BF231E338}">
      <dsp:nvSpPr>
        <dsp:cNvPr id="0" name=""/>
        <dsp:cNvSpPr/>
      </dsp:nvSpPr>
      <dsp:spPr>
        <a:xfrm rot="20700000">
          <a:off x="1554635" y="125733"/>
          <a:ext cx="1118897" cy="1118897"/>
        </a:xfrm>
        <a:prstGeom prst="gear6">
          <a:avLst/>
        </a:prstGeom>
        <a:solidFill>
          <a:srgbClr val="73FB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chemeClr val="tx1"/>
              </a:solidFill>
            </a:rPr>
            <a:t>Responsibilities</a:t>
          </a:r>
        </a:p>
      </dsp:txBody>
      <dsp:txXfrm rot="-20700000">
        <a:off x="1800042" y="371140"/>
        <a:ext cx="628083" cy="628083"/>
      </dsp:txXfrm>
    </dsp:sp>
    <dsp:sp modelId="{84C38704-20B4-BD42-A8AE-5E38D252880B}">
      <dsp:nvSpPr>
        <dsp:cNvPr id="0" name=""/>
        <dsp:cNvSpPr/>
      </dsp:nvSpPr>
      <dsp:spPr>
        <a:xfrm>
          <a:off x="1693750" y="1055686"/>
          <a:ext cx="2009866" cy="2009866"/>
        </a:xfrm>
        <a:prstGeom prst="circularArrow">
          <a:avLst>
            <a:gd name="adj1" fmla="val 4687"/>
            <a:gd name="adj2" fmla="val 299029"/>
            <a:gd name="adj3" fmla="val 2472433"/>
            <a:gd name="adj4" fmla="val 1595892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E0BC5-A449-CD4C-9E40-3421DA46EEAB}">
      <dsp:nvSpPr>
        <dsp:cNvPr id="0" name=""/>
        <dsp:cNvSpPr/>
      </dsp:nvSpPr>
      <dsp:spPr>
        <a:xfrm>
          <a:off x="712774" y="666649"/>
          <a:ext cx="1460293" cy="146029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D8181-E47A-8440-98A1-10BFFA20090B}">
      <dsp:nvSpPr>
        <dsp:cNvPr id="0" name=""/>
        <dsp:cNvSpPr/>
      </dsp:nvSpPr>
      <dsp:spPr>
        <a:xfrm>
          <a:off x="1295822" y="-113599"/>
          <a:ext cx="1574490" cy="15744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6C2CF-5D00-904F-98C2-9595A8DB7442}" type="datetimeFigureOut">
              <a:rPr lang="en-US" smtClean="0"/>
              <a:t>2/19/23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637A6-6820-4642-90DA-E2C18EB3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0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1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7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b="0" i="0" dirty="0">
              <a:solidFill>
                <a:srgbClr val="222222"/>
              </a:solidFill>
              <a:effectLst/>
              <a:latin typeface="Helvetica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4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5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99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92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2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4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0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1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1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0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2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37A6-6820-4642-90DA-E2C18EB360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3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BC4F-838C-75FC-8FF9-65032630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4A32-F436-6721-57B2-2F64CF6A8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3548C-5D30-BFDA-A469-8E105BFF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40A5-2E75-E247-BA2A-909A59470430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9662-F215-5678-CEBA-277FA04A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F06F2-6E2B-BF08-1894-6F649A90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6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99D7-C35A-D6FE-2046-0151097A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43F-01A0-BA99-17FF-DD1D5AC3C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66FF-B698-37C9-DF5E-D806CE78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B303A-7778-BD40-92E9-1D9A557B2AAF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5904-51E7-A458-90C2-71D86752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B9A4-8022-2A73-333D-730E1086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2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1DCB2-19A9-F230-44F0-8B29F1F8C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367489-0644-E784-85E5-3D30B01C4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2EF37-66C9-4D56-BDB2-BA8CDD92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19ED-84F4-774F-83CF-F40267335BF5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DE0A9-3409-97BE-C121-2CA41608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944E-5DB0-150E-83E5-C610256C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9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9CD-6E34-4BB3-D68A-F0D344AC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C6F35-7453-9870-09C5-1A6FC85F5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2855D-01D2-AABA-E436-B8CCB8F6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1A0C-8E0C-634D-B63A-4ED171710336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A4DBB-EEC5-BD6E-4873-6855A2B9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B0031-6B15-DB7D-9D58-404756C8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7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354C-8289-5778-688A-11280EA1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558C4-F1F1-5F15-40B9-68E6AD5E1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E9C29-8C21-0B7E-E3C8-F12CF1A7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0FA2-223B-D746-A32E-D0FC82219D0A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A90EB-5E50-3B05-AA0F-A9586E5D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B82C0-70BE-0888-0C1C-BFCF8423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6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9633-7199-14AB-6D00-AB3F0D94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DCA6-31A1-9EA9-2AC9-F4EFBA580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44D14-ABA1-BB91-E1B9-110B3B585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3762A-D27A-F527-5D97-70B2FC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0B1E-606A-294A-A767-851CC6AD68D5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8C8D8-8520-374F-82A1-2514B6F9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552F5-696B-D4D4-54A3-DB20614C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8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2C13-9ED4-1D32-F025-7407DA6B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AAF72-6298-5024-DBD2-5E33DB61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406CE-55FC-477A-318C-ABC9EF87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31BF6-5047-57C6-8B91-97AC5353D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1AC9B-13EC-4F04-9677-BAC8FE065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3D5A7-9E56-F436-C6BC-B8BB1932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083-6544-164B-824D-19413EC52F33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0FF054-F9FA-CA16-BB90-7F1BED20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256A2-43F7-9CBA-C888-5FA33EF4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7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B03A-51D1-8D5F-EAE8-60BE43FE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F6BE8-1B75-1792-D8C3-719500F1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FBA6-87BB-C84F-9064-B15B1A0C08A7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11B28-A94E-50FA-9019-BD352CB9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457AC-0075-8ED7-F7C2-714818C1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9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B98C8-2FB3-3449-73BC-B49DD6EC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AD6B-36A2-EC41-8A9A-43960B6796D7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34180-CDCD-CEA9-FE14-718602B5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2CF81-6201-55FF-5B2A-1A8AD0A0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7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7703-145E-1598-10E4-A16DE60D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0DFF2-75D2-3426-319E-92CD40D0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9CF8E-C882-6E87-8FD0-CEF6BD75E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999F1-78A5-E5D5-ACB6-6A792DF4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2E03-5CBF-C141-BF48-052E13A9FF33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AB1C9-4D69-AE79-EBB2-03BFAE06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9A834-CD74-978F-72E8-00B6C396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6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3F3E-9C19-A389-C934-469C72AF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4B1BB-86C3-42D7-E422-EC85D37A4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CD4C2-185A-E01D-D8E1-FDD10F94D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E258E-1761-46F8-34D0-7DF6C4AC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2237-FFBE-3B47-914E-00DAA6771146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87EDA-6FD4-5C13-01FC-032B0A383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A0FDF-90AA-3010-5925-74504B4D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8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3A4F-0FAA-B0E6-B9B7-58626695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E18A-0B41-3F03-6862-4E618EE5E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10CD2-9660-A57E-DD01-535D8FB19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1FCF7-E6C7-9846-98DC-AD00726E5A4E}" type="datetime1">
              <a:rPr lang="en-GB" smtClean="0"/>
              <a:t>19/02/2023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AF49-0089-2C2F-461C-297F99603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Claire Osborne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9D9AB-C986-C618-A199-2498A1F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2B3F2-D1D7-8644-9E3E-D88781A27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5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and.nhs.uk/greenernhs/a-net-zero-nh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jme.bmj.com/content/medethics/49/2/92.full.pdf" TargetMode="External"/><Relationship Id="rId4" Type="http://schemas.openxmlformats.org/officeDocument/2006/relationships/hyperlink" Target="https://www.bbc.co.uk/news/health-5999729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www.genomicseducation.hee.nhs.uk/education/core-concepts/what-is-genomic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hyperlink" Target="https://www.england.nhs.uk/wp-content/uploads/2022/10/B1627-Accelerating-Genomic-Medicine-October-2022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transform.england.nhs.uk/ai-lab/explore-all-resources/understand-ai/precision-medicine/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hyperlink" Target="https://www.drugtopics.com/view/limitations-persist-in-growth-of-precision-medicine" TargetMode="Externa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www.england.nhs.uk/wp-content/uploads/2018/08/Biologic-therapies-for-the-treatment-of-juvenile-idiopathic-arthritis.pdf" TargetMode="External"/><Relationship Id="rId9" Type="http://schemas.openxmlformats.org/officeDocument/2006/relationships/hyperlink" Target="https://bnf.nice.org.uk/medicines-guidance/guidance-on-prescribing/#biological-medicin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inesforchildren.org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edicinesforchildren.org.uk/wp-content/uploads/sites/8/2023/01/Information-on-MfC-for-families-A4.pdf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microsoft.com/office/2017/06/relationships/model3d" Target="../media/model3d1.glb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notesSlide" Target="../notesSlides/notesSlide18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diagramDrawing" Target="../diagrams/drawing3.xml"/><Relationship Id="rId5" Type="http://schemas.microsoft.com/office/2017/06/relationships/model3d" Target="../media/model3d5.glb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aire.osborne@ouh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17/06/relationships/model3d" Target="../media/model3d2.glb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pharms.com/Portals/0/RPS%20document%20library/Open%20access/Prescribing%20Competency%20Framework/RPS%20English%20Competency%20Framework%203.pdf?ver=mctnrKo4YaJDh2nA8N5G3A%3d%3d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microsoft.com/office/2017/06/relationships/model3d" Target="../media/model3d4.glb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microsoft.com/office/2017/06/relationships/model3d" Target="../media/model3d3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bnfc.nice.org.uk/medicines-guidance/guidance-on-prescrib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ce.org.uk/guidance/cg76/documents/medicines-concordance-guideline-consultation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hsib.org.uk/investigations-and-reports/weight-based-medication-errors-in-children/weight-based-medication-errors-in-children/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www.ncbi.nlm.nih.gov/pmc/articles/PMC4345945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3.org.uk/foamed/20/1/2020/lightning-learning-yellow-card-scheme" TargetMode="External"/><Relationship Id="rId5" Type="http://schemas.openxmlformats.org/officeDocument/2006/relationships/hyperlink" Target="https://yellowcard.mhra.gov.uk/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the-yellow-card-scheme-guidance-for-healthcare-professionals#black-triangle-schem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crayon drawing border multicolored background">
            <a:extLst>
              <a:ext uri="{FF2B5EF4-FFF2-40B4-BE49-F238E27FC236}">
                <a16:creationId xmlns:a16="http://schemas.microsoft.com/office/drawing/2014/main" id="{342DD6B4-0832-C0D0-E5A4-22C1A68D3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D98C3-62CE-15CC-3CAF-00CA4D5B3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036879"/>
            <a:ext cx="6989619" cy="1427824"/>
          </a:xfrm>
        </p:spPr>
        <p:txBody>
          <a:bodyPr anchor="b">
            <a:normAutofit/>
          </a:bodyPr>
          <a:lstStyle/>
          <a:p>
            <a:pPr algn="l"/>
            <a:r>
              <a:rPr lang="en-US" sz="4000" b="1" dirty="0">
                <a:latin typeface="+mn-lt"/>
              </a:rPr>
              <a:t>Prescribing in Infants,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Children and Young 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A1103-0038-735C-8A76-0024D66A3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793" y="2934825"/>
            <a:ext cx="7184089" cy="1208141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Claire Osborne</a:t>
            </a:r>
          </a:p>
          <a:p>
            <a:pPr algn="l"/>
            <a:r>
              <a:rPr lang="en-US" sz="1800" dirty="0"/>
              <a:t>Paediatric Advanced Practitioner</a:t>
            </a:r>
            <a:br>
              <a:rPr lang="en-US" sz="1800" dirty="0"/>
            </a:br>
            <a:r>
              <a:rPr lang="en-US" sz="1800" dirty="0"/>
              <a:t>Trust Lead for Advancing Practice &amp; Non-medical Prescribing (OUHFT)</a:t>
            </a:r>
            <a:br>
              <a:rPr lang="en-US" sz="1800" dirty="0"/>
            </a:br>
            <a:r>
              <a:rPr lang="en-US" sz="1800" dirty="0"/>
              <a:t>Lecturer in Advanced Practice (OBU)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600" i="1" dirty="0"/>
              <a:t>February 2023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2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B8934-A040-C1A2-5EB6-3BDF5C26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Sustainability</a:t>
            </a:r>
          </a:p>
        </p:txBody>
      </p:sp>
      <p:pic>
        <p:nvPicPr>
          <p:cNvPr id="6146" name="Picture 2" descr="Greener NHS » Delivering a net zero NHS">
            <a:extLst>
              <a:ext uri="{FF2B5EF4-FFF2-40B4-BE49-F238E27FC236}">
                <a16:creationId xmlns:a16="http://schemas.microsoft.com/office/drawing/2014/main" id="{B8C52CDB-A029-A37D-9EBE-E8550667EB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4815" y="643466"/>
            <a:ext cx="5785702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777FE-669A-AEDE-411F-E20FE36D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0850" y="6380685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Claire Osborne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65932-21C2-041E-C3EF-36C4A6904DE4}"/>
              </a:ext>
            </a:extLst>
          </p:cNvPr>
          <p:cNvSpPr txBox="1"/>
          <p:nvPr/>
        </p:nvSpPr>
        <p:spPr>
          <a:xfrm>
            <a:off x="5357943" y="331884"/>
            <a:ext cx="5702574" cy="311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https://www.england.nhs.uk/greenernhs/a-net-zero-nhs/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7A790-E3F3-1CB9-4823-2EAAF365E476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9.7</a:t>
            </a:r>
          </a:p>
        </p:txBody>
      </p:sp>
    </p:spTree>
    <p:extLst>
      <p:ext uri="{BB962C8B-B14F-4D97-AF65-F5344CB8AC3E}">
        <p14:creationId xmlns:p14="http://schemas.microsoft.com/office/powerpoint/2010/main" val="23390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689A-C336-7A1B-9BF9-720F546B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80" y="267266"/>
            <a:ext cx="3505495" cy="117383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Make a switch?</a:t>
            </a:r>
          </a:p>
        </p:txBody>
      </p: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CD054A0E-5340-3B11-1866-6ADAE52B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53" y="1441093"/>
            <a:ext cx="4276720" cy="1622322"/>
          </a:xfrm>
        </p:spPr>
        <p:txBody>
          <a:bodyPr>
            <a:noAutofit/>
          </a:bodyPr>
          <a:lstStyle/>
          <a:p>
            <a:r>
              <a:rPr lang="en-US" sz="2400" dirty="0"/>
              <a:t>Barriers to green prescribing?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 Patient choice</a:t>
            </a:r>
            <a:br>
              <a:rPr lang="en-US" sz="2400" dirty="0"/>
            </a:br>
            <a:r>
              <a:rPr lang="en-US" sz="2400" dirty="0"/>
              <a:t>- Clinical judgement/bias</a:t>
            </a:r>
            <a:br>
              <a:rPr lang="en-US" sz="2400" dirty="0"/>
            </a:br>
            <a:r>
              <a:rPr lang="en-US" sz="2400" dirty="0"/>
              <a:t>- Pharmacy availability</a:t>
            </a:r>
            <a:br>
              <a:rPr lang="en-US" sz="2400" dirty="0"/>
            </a:br>
            <a:r>
              <a:rPr lang="en-US" sz="2400" dirty="0"/>
              <a:t>- Costs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The relative carbon footprint of different inhalers">
            <a:extLst>
              <a:ext uri="{FF2B5EF4-FFF2-40B4-BE49-F238E27FC236}">
                <a16:creationId xmlns:a16="http://schemas.microsoft.com/office/drawing/2014/main" id="{783E538A-BEA7-832D-A892-6C0E6E1F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0738" y="807593"/>
            <a:ext cx="5789578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429C7-B0F5-4BBC-2015-FEEF8ED5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1391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303030"/>
                </a:solidFill>
              </a:rPr>
              <a:t>Claire Osborne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10BB1-DB50-E782-86BB-8C95621F6E13}"/>
              </a:ext>
            </a:extLst>
          </p:cNvPr>
          <p:cNvSpPr txBox="1"/>
          <p:nvPr/>
        </p:nvSpPr>
        <p:spPr>
          <a:xfrm>
            <a:off x="5479174" y="5941234"/>
            <a:ext cx="337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https://www.bbc.co.uk/news/health-59997297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EAF9F-EC3F-61ED-66F3-1D5336CC1162}"/>
              </a:ext>
            </a:extLst>
          </p:cNvPr>
          <p:cNvSpPr txBox="1"/>
          <p:nvPr/>
        </p:nvSpPr>
        <p:spPr>
          <a:xfrm>
            <a:off x="336844" y="6172066"/>
            <a:ext cx="2378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https://jme.bmj.com/content/medethics/49/2/92.full.pdf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72A9FAB9-D4E6-65EA-8F4D-AE58706C3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9191" y="6094232"/>
            <a:ext cx="653735" cy="653735"/>
          </a:xfrm>
          <a:prstGeom prst="rect">
            <a:avLst/>
          </a:prstGeom>
        </p:spPr>
      </p:pic>
      <p:sp>
        <p:nvSpPr>
          <p:cNvPr id="8" name="Content Placeholder 7173">
            <a:extLst>
              <a:ext uri="{FF2B5EF4-FFF2-40B4-BE49-F238E27FC236}">
                <a16:creationId xmlns:a16="http://schemas.microsoft.com/office/drawing/2014/main" id="{0A095412-5513-2157-27EC-E9023F37E4BD}"/>
              </a:ext>
            </a:extLst>
          </p:cNvPr>
          <p:cNvSpPr txBox="1">
            <a:spLocks/>
          </p:cNvSpPr>
          <p:nvPr/>
        </p:nvSpPr>
        <p:spPr>
          <a:xfrm>
            <a:off x="241715" y="3862936"/>
            <a:ext cx="3505494" cy="224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@PharmDeclares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00B050"/>
                </a:solidFill>
              </a:rPr>
              <a:t>#GreenNHS</a:t>
            </a:r>
          </a:p>
        </p:txBody>
      </p:sp>
      <p:pic>
        <p:nvPicPr>
          <p:cNvPr id="7172" name="Picture 4" descr="Pharmacy Declares">
            <a:extLst>
              <a:ext uri="{FF2B5EF4-FFF2-40B4-BE49-F238E27FC236}">
                <a16:creationId xmlns:a16="http://schemas.microsoft.com/office/drawing/2014/main" id="{5FEA8609-23FA-F678-44C2-B63A59C8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6" y="4211642"/>
            <a:ext cx="2203296" cy="7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8BD88-12D1-FED3-C6EC-413A75AF1FD6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9.7</a:t>
            </a:r>
          </a:p>
        </p:txBody>
      </p:sp>
    </p:spTree>
    <p:extLst>
      <p:ext uri="{BB962C8B-B14F-4D97-AF65-F5344CB8AC3E}">
        <p14:creationId xmlns:p14="http://schemas.microsoft.com/office/powerpoint/2010/main" val="291859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9A67-722C-EA45-B6EB-50B98D63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1995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New advancements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51051-9446-BB58-E4E2-44E94FCD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B42BEB5-1DCA-9B49-A14C-4815B1610D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04" y="1525148"/>
            <a:ext cx="5852391" cy="496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8EE84-25F3-45BE-95BA-DDE15D417829}"/>
              </a:ext>
            </a:extLst>
          </p:cNvPr>
          <p:cNvSpPr txBox="1"/>
          <p:nvPr/>
        </p:nvSpPr>
        <p:spPr>
          <a:xfrm>
            <a:off x="344056" y="6237843"/>
            <a:ext cx="35069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https://www.genomicseducation.hee.nhs.uk/education/core-concepts/what-is-genomics/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DF8DCA74-2225-20C1-115C-CD7B3C8B5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643" y="5584108"/>
            <a:ext cx="653735" cy="653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FF9C7-8EC0-917E-621B-5C7397D4F5DB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2.4, 2.9</a:t>
            </a:r>
          </a:p>
        </p:txBody>
      </p:sp>
    </p:spTree>
    <p:extLst>
      <p:ext uri="{BB962C8B-B14F-4D97-AF65-F5344CB8AC3E}">
        <p14:creationId xmlns:p14="http://schemas.microsoft.com/office/powerpoint/2010/main" val="28550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9A67-722C-EA45-B6EB-50B98D63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1995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Precision medicine </a:t>
            </a:r>
            <a:br>
              <a:rPr lang="en-US" sz="3600" b="1" dirty="0">
                <a:latin typeface="+mn-lt"/>
              </a:rPr>
            </a:b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personalised medicine?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51051-9446-BB58-E4E2-44E94FCD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DF8DCA74-2225-20C1-115C-CD7B3C8B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33" y="5584108"/>
            <a:ext cx="653735" cy="653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1ADE4-EB28-AACF-80F9-59A860DABC91}"/>
              </a:ext>
            </a:extLst>
          </p:cNvPr>
          <p:cNvSpPr txBox="1"/>
          <p:nvPr/>
        </p:nvSpPr>
        <p:spPr>
          <a:xfrm>
            <a:off x="54133" y="6237843"/>
            <a:ext cx="38498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https://transform.england.nhs.uk/ai-lab/explore-all-resources/understand-ai/precision-medicine/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070D7E7-A1E4-8570-616D-9A02EFDA9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272" y="1290125"/>
            <a:ext cx="7227455" cy="4855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493659-24B7-4106-4D30-7CD8C73654A7}"/>
              </a:ext>
            </a:extLst>
          </p:cNvPr>
          <p:cNvSpPr txBox="1"/>
          <p:nvPr/>
        </p:nvSpPr>
        <p:spPr>
          <a:xfrm>
            <a:off x="7024255" y="6238314"/>
            <a:ext cx="5113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7"/>
              </a:rPr>
              <a:t>https://www.england.nhs.uk/wp-content/uploads/2022/10/B1627-Accelerating-Genomic-Medicine-October-2022.pdf</a:t>
            </a:r>
            <a:r>
              <a:rPr lang="en-GB" sz="1400" dirty="0"/>
              <a:t> </a:t>
            </a:r>
          </a:p>
        </p:txBody>
      </p:sp>
      <p:pic>
        <p:nvPicPr>
          <p:cNvPr id="17" name="Graphic 16" descr="Bookmark with solid fill">
            <a:extLst>
              <a:ext uri="{FF2B5EF4-FFF2-40B4-BE49-F238E27FC236}">
                <a16:creationId xmlns:a16="http://schemas.microsoft.com/office/drawing/2014/main" id="{9478176C-6EB9-5609-8AEE-2B1B2DF8C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3402" y="5668125"/>
            <a:ext cx="556754" cy="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D49EB6-F913-31E3-579C-CB7306F80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5" t="9394" r="9783" b="46969"/>
          <a:stretch/>
        </p:blipFill>
        <p:spPr bwMode="auto">
          <a:xfrm>
            <a:off x="643467" y="1640029"/>
            <a:ext cx="5294716" cy="35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0D2CDD-3BCA-AEAF-9A17-EBB637C50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6" t="52543"/>
          <a:stretch/>
        </p:blipFill>
        <p:spPr bwMode="auto">
          <a:xfrm>
            <a:off x="6253817" y="1963072"/>
            <a:ext cx="5294715" cy="29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0C9B9-882C-6092-F5F4-B782B6A4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Claire Osborne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EAC92-BBEB-CDFD-F7C6-23FE4FFEB5C9}"/>
              </a:ext>
            </a:extLst>
          </p:cNvPr>
          <p:cNvSpPr txBox="1"/>
          <p:nvPr/>
        </p:nvSpPr>
        <p:spPr>
          <a:xfrm>
            <a:off x="477012" y="6100939"/>
            <a:ext cx="3388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Unknown reference, 2023.</a:t>
            </a:r>
          </a:p>
        </p:txBody>
      </p:sp>
    </p:spTree>
    <p:extLst>
      <p:ext uri="{BB962C8B-B14F-4D97-AF65-F5344CB8AC3E}">
        <p14:creationId xmlns:p14="http://schemas.microsoft.com/office/powerpoint/2010/main" val="31795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9847-9B1E-9CE0-1DC0-BC0C1CA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399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In the interests of balanced arguments…</a:t>
            </a:r>
          </a:p>
        </p:txBody>
      </p:sp>
      <p:pic>
        <p:nvPicPr>
          <p:cNvPr id="7" name="Content Placeholder 6" descr="Questions with solid fill">
            <a:extLst>
              <a:ext uri="{FF2B5EF4-FFF2-40B4-BE49-F238E27FC236}">
                <a16:creationId xmlns:a16="http://schemas.microsoft.com/office/drawing/2014/main" id="{8609F7DE-C93C-6FC6-2A25-D839A6D9DF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5340927"/>
            <a:ext cx="831994" cy="83199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4A8A7D-2F53-EEC7-03A1-C66BB7EA6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479" y="2008187"/>
            <a:ext cx="5640388" cy="3684588"/>
          </a:xfrm>
        </p:spPr>
        <p:txBody>
          <a:bodyPr>
            <a:normAutofit/>
          </a:bodyPr>
          <a:lstStyle/>
          <a:p>
            <a:r>
              <a:rPr lang="en-US" sz="2400" dirty="0"/>
              <a:t>Financial disparity</a:t>
            </a:r>
          </a:p>
          <a:p>
            <a:r>
              <a:rPr lang="en-US" sz="2400" dirty="0"/>
              <a:t>Social justice</a:t>
            </a:r>
          </a:p>
          <a:p>
            <a:r>
              <a:rPr lang="en-US" sz="2400" dirty="0"/>
              <a:t>Genetic discrimination</a:t>
            </a:r>
          </a:p>
          <a:p>
            <a:r>
              <a:rPr lang="en-US" sz="2400" dirty="0"/>
              <a:t>Informed consent for ICYP?</a:t>
            </a:r>
          </a:p>
          <a:p>
            <a:r>
              <a:rPr lang="en-US" sz="2400" dirty="0"/>
              <a:t>Risk of mis-interpreting genetic data</a:t>
            </a:r>
          </a:p>
          <a:p>
            <a:r>
              <a:rPr lang="en-US" sz="2400" dirty="0"/>
              <a:t>Access to genetic testing</a:t>
            </a:r>
          </a:p>
          <a:p>
            <a:pPr lvl="1">
              <a:buFontTx/>
              <a:buChar char="-"/>
            </a:pPr>
            <a:r>
              <a:rPr lang="en-US" dirty="0"/>
              <a:t>Unprepared widely in primary care?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F815D-00B5-5C7B-8319-70DCB116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499B-0F89-93D4-8E34-E7B014D4E7BE}"/>
              </a:ext>
            </a:extLst>
          </p:cNvPr>
          <p:cNvSpPr txBox="1"/>
          <p:nvPr/>
        </p:nvSpPr>
        <p:spPr>
          <a:xfrm>
            <a:off x="152400" y="6231265"/>
            <a:ext cx="3401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https://www.drugtopics.com/view/limitations-persist-in-growth-of-precision-medicine</a:t>
            </a:r>
            <a:r>
              <a:rPr lang="en-US" sz="1400" dirty="0"/>
              <a:t> </a:t>
            </a:r>
          </a:p>
        </p:txBody>
      </p:sp>
      <p:pic>
        <p:nvPicPr>
          <p:cNvPr id="1026" name="Picture 2" descr="Kids may need more help finding answers to their questions in the  information age">
            <a:extLst>
              <a:ext uri="{FF2B5EF4-FFF2-40B4-BE49-F238E27FC236}">
                <a16:creationId xmlns:a16="http://schemas.microsoft.com/office/drawing/2014/main" id="{6C6ECC34-1AD5-26C0-B4C5-1E48F5C3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85" y="18288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20EDA-04EF-1FC1-7A09-8B5D3FEE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0" y="1778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But what else is out there now?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0C27B09-BB04-5CE5-60A2-EDC92EC67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607630">
            <a:off x="1759798" y="1937893"/>
            <a:ext cx="2673102" cy="3797176"/>
          </a:xfrm>
          <a:ln>
            <a:solidFill>
              <a:srgbClr val="00B0F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EBFB1-11D9-C280-78F8-D7C730EA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3087A-BFD1-F6C4-216F-B9CB23087E91}"/>
              </a:ext>
            </a:extLst>
          </p:cNvPr>
          <p:cNvSpPr txBox="1"/>
          <p:nvPr/>
        </p:nvSpPr>
        <p:spPr>
          <a:xfrm>
            <a:off x="103910" y="6302165"/>
            <a:ext cx="54915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https://www.england.nhs.uk/wp-content/uploads/2018/08/Biologic-therapies-for-the-treatment-of-juvenile-idiopathic-arthritis.pdf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9" name="Graphic 8" descr="Bookmark with solid fill">
            <a:extLst>
              <a:ext uri="{FF2B5EF4-FFF2-40B4-BE49-F238E27FC236}">
                <a16:creationId xmlns:a16="http://schemas.microsoft.com/office/drawing/2014/main" id="{A2936AF0-4BA9-6A02-4A3A-BD6F6B2F5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10" y="5745411"/>
            <a:ext cx="556754" cy="556754"/>
          </a:xfrm>
          <a:prstGeom prst="rect">
            <a:avLst/>
          </a:prstGeom>
        </p:spPr>
      </p:pic>
      <p:pic>
        <p:nvPicPr>
          <p:cNvPr id="10242" name="Picture 2" descr="Remicade: Uses, Dosage &amp; Side Effects - Drugs.com">
            <a:extLst>
              <a:ext uri="{FF2B5EF4-FFF2-40B4-BE49-F238E27FC236}">
                <a16:creationId xmlns:a16="http://schemas.microsoft.com/office/drawing/2014/main" id="{17F1A381-7AA9-E8F7-69FD-C742FEC75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54" y="1279170"/>
            <a:ext cx="2654910" cy="26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pp Review: BNF &amp; BNFc – St George's Library blog">
            <a:extLst>
              <a:ext uri="{FF2B5EF4-FFF2-40B4-BE49-F238E27FC236}">
                <a16:creationId xmlns:a16="http://schemas.microsoft.com/office/drawing/2014/main" id="{F8D91DA8-F60E-E699-0384-468A7CD7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13" y="4019998"/>
            <a:ext cx="1648191" cy="16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822F-7C1A-9491-BDD4-8574D6396999}"/>
              </a:ext>
            </a:extLst>
          </p:cNvPr>
          <p:cNvSpPr txBox="1">
            <a:spLocks/>
          </p:cNvSpPr>
          <p:nvPr/>
        </p:nvSpPr>
        <p:spPr>
          <a:xfrm>
            <a:off x="7980218" y="6316409"/>
            <a:ext cx="4211782" cy="752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>
                <a:hlinkClick r:id="rId9"/>
              </a:rPr>
              <a:t>https://bnf.nice.org.uk/medicines-guidance/guidance-on-prescribing/#biological-medicines</a:t>
            </a:r>
            <a:endParaRPr lang="en-US" sz="1400" dirty="0"/>
          </a:p>
          <a:p>
            <a:pPr marL="0" indent="0" algn="r">
              <a:buNone/>
            </a:pPr>
            <a:endParaRPr lang="en-US" sz="1400" dirty="0"/>
          </a:p>
        </p:txBody>
      </p:sp>
      <p:pic>
        <p:nvPicPr>
          <p:cNvPr id="5" name="Graphic 4" descr="Bookmark with solid fill">
            <a:extLst>
              <a:ext uri="{FF2B5EF4-FFF2-40B4-BE49-F238E27FC236}">
                <a16:creationId xmlns:a16="http://schemas.microsoft.com/office/drawing/2014/main" id="{8D64A57D-DFF4-B19F-FD5F-D0813649F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30891" y="5724996"/>
            <a:ext cx="556754" cy="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FA88-D22C-7CB1-70CE-D956FE0B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2625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ISP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E2C2-932D-B309-5437-1DEAB94F9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668174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RPS Competencies and </a:t>
            </a:r>
            <a:br>
              <a:rPr lang="en-US" sz="2400" dirty="0"/>
            </a:br>
            <a:r>
              <a:rPr lang="en-US" sz="2400" dirty="0"/>
              <a:t>Expanding Practice Framework</a:t>
            </a:r>
          </a:p>
          <a:p>
            <a:r>
              <a:rPr lang="en-US" sz="2400" dirty="0"/>
              <a:t>Auditing your practice for ICYP, developing competency and capability</a:t>
            </a:r>
          </a:p>
          <a:p>
            <a:pPr marL="457200" lvl="1" indent="0">
              <a:buNone/>
            </a:pPr>
            <a:r>
              <a:rPr lang="en-US" sz="2200" i="1" dirty="0"/>
              <a:t>- Consider supporting AMS </a:t>
            </a:r>
            <a:br>
              <a:rPr lang="en-US" sz="2200" i="1" dirty="0"/>
            </a:br>
            <a:r>
              <a:rPr lang="en-US" sz="2200" i="1" dirty="0"/>
              <a:t>programs in your workplace?</a:t>
            </a:r>
          </a:p>
          <a:p>
            <a:r>
              <a:rPr lang="en-US" sz="2400" dirty="0"/>
              <a:t>Consent, decision-making </a:t>
            </a:r>
            <a:br>
              <a:rPr lang="en-US" sz="2400" dirty="0"/>
            </a:br>
            <a:r>
              <a:rPr lang="en-US" sz="2400" dirty="0"/>
              <a:t>and patient information</a:t>
            </a:r>
          </a:p>
          <a:p>
            <a:r>
              <a:rPr lang="en-US" sz="2400" dirty="0"/>
              <a:t>Storing, giving medications and swallowing tablets – help the ICYP and the parent/carer to learn!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BFFE3-7726-280C-C15C-2AD47FAD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DC80C-F31A-AE16-5C02-DB0A53DD97C5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– nearly all of them!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D77EC-6648-B84D-67FE-7DD083278D95}"/>
              </a:ext>
            </a:extLst>
          </p:cNvPr>
          <p:cNvSpPr txBox="1"/>
          <p:nvPr/>
        </p:nvSpPr>
        <p:spPr>
          <a:xfrm>
            <a:off x="7236465" y="6096208"/>
            <a:ext cx="3917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https://www.medicinesforchildren.org.uk/</a:t>
            </a:r>
            <a:r>
              <a:rPr lang="en-US" sz="1400" dirty="0"/>
              <a:t> 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D8F6A0-72A8-3A8D-B685-3EF9230F9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65" y="507300"/>
            <a:ext cx="3917248" cy="5548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6C2514-7A03-104D-28A7-1AFBCC8B99FF}"/>
              </a:ext>
            </a:extLst>
          </p:cNvPr>
          <p:cNvSpPr txBox="1"/>
          <p:nvPr/>
        </p:nvSpPr>
        <p:spPr>
          <a:xfrm rot="16200000">
            <a:off x="8346701" y="3104527"/>
            <a:ext cx="598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5"/>
              </a:rPr>
              <a:t>https://www.medicinesforchildren.org.uk/wp-content/uploads/sites/8/2023/01/Information-on-MfC-for-families-A4.pdf</a:t>
            </a:r>
            <a:endParaRPr lang="en-US" sz="900" dirty="0"/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120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6494-E024-2957-4537-E9807BDD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02" y="2339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6A3B-CA20-F7E2-6147-1821862D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02" y="1375345"/>
            <a:ext cx="717124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Overview of prescribing in ICYP, factors affecting me</a:t>
            </a:r>
          </a:p>
          <a:p>
            <a:r>
              <a:rPr lang="en-US" sz="2400" dirty="0"/>
              <a:t>Key considerations for my prescribing in ICYP</a:t>
            </a:r>
          </a:p>
          <a:p>
            <a:r>
              <a:rPr lang="en-US" sz="2400" dirty="0"/>
              <a:t>Benefits or challenges I might face in practice</a:t>
            </a:r>
          </a:p>
          <a:p>
            <a:r>
              <a:rPr lang="en-US" sz="2400" dirty="0"/>
              <a:t>Future trends and developments – what’s ahead!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915C1-84C3-6BDA-1E87-3D5A826E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hought Bubble">
                <a:extLst>
                  <a:ext uri="{FF2B5EF4-FFF2-40B4-BE49-F238E27FC236}">
                    <a16:creationId xmlns:a16="http://schemas.microsoft.com/office/drawing/2014/main" id="{954BDB6F-8EE4-56CE-0055-98D8AC476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247300"/>
                  </p:ext>
                </p:extLst>
              </p:nvPr>
            </p:nvGraphicFramePr>
            <p:xfrm rot="1188664">
              <a:off x="8363353" y="665237"/>
              <a:ext cx="3000208" cy="2876911"/>
            </p:xfrm>
            <a:graphic>
              <a:graphicData uri="http://schemas.microsoft.com/office/drawing/2017/model3d">
                <am3d:model3d r:embed="rId3">
                  <am3d:spPr>
                    <a:xfrm rot="1188664">
                      <a:off x="0" y="0"/>
                      <a:ext cx="3000208" cy="2876911"/>
                    </a:xfrm>
                    <a:prstGeom prst="rect">
                      <a:avLst/>
                    </a:prstGeom>
                  </am3d:spPr>
                  <am3d:camera>
                    <am3d:pos x="0" y="0" z="645522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5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4944" ay="2571219" az="75122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77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hought Bubble">
                <a:extLst>
                  <a:ext uri="{FF2B5EF4-FFF2-40B4-BE49-F238E27FC236}">
                    <a16:creationId xmlns:a16="http://schemas.microsoft.com/office/drawing/2014/main" id="{954BDB6F-8EE4-56CE-0055-98D8AC476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88664">
                <a:off x="8363353" y="665237"/>
                <a:ext cx="3000208" cy="2876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miling face">
                <a:extLst>
                  <a:ext uri="{FF2B5EF4-FFF2-40B4-BE49-F238E27FC236}">
                    <a16:creationId xmlns:a16="http://schemas.microsoft.com/office/drawing/2014/main" id="{A2BD24D4-8BC3-DC41-35CF-E77678689A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822486"/>
                  </p:ext>
                </p:extLst>
              </p:nvPr>
            </p:nvGraphicFramePr>
            <p:xfrm>
              <a:off x="7600950" y="3419316"/>
              <a:ext cx="2307366" cy="23073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07366" cy="2307367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 ax="230886" ay="993709" az="6590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569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miling face">
                <a:extLst>
                  <a:ext uri="{FF2B5EF4-FFF2-40B4-BE49-F238E27FC236}">
                    <a16:creationId xmlns:a16="http://schemas.microsoft.com/office/drawing/2014/main" id="{A2BD24D4-8BC3-DC41-35CF-E77678689A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0950" y="3419316"/>
                <a:ext cx="2307366" cy="230736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6ED3A79-6373-68E9-A04B-FACED7496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898143"/>
              </p:ext>
            </p:extLst>
          </p:nvPr>
        </p:nvGraphicFramePr>
        <p:xfrm>
          <a:off x="1653342" y="3221737"/>
          <a:ext cx="4250943" cy="2854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DA16475-96E2-A996-CB31-B82BC447B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362656"/>
              </p:ext>
            </p:extLst>
          </p:nvPr>
        </p:nvGraphicFramePr>
        <p:xfrm>
          <a:off x="-171451" y="3965427"/>
          <a:ext cx="3942675" cy="2854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5166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F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7AB3-EE15-9E34-396A-9F3BBD5B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5633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DC964-0C49-770D-830C-C00F313B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0AAD8-30DF-4DBC-CCD6-3515BB680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1873"/>
            <a:ext cx="10515600" cy="545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Copies of slides, with all references/links available on the corresponding slides available from </a:t>
            </a:r>
            <a:r>
              <a:rPr lang="en-US" sz="2000" b="1" dirty="0"/>
              <a:t>HCUK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umbs Up Emoji">
                <a:extLst>
                  <a:ext uri="{FF2B5EF4-FFF2-40B4-BE49-F238E27FC236}">
                    <a16:creationId xmlns:a16="http://schemas.microsoft.com/office/drawing/2014/main" id="{DEDE4061-33B7-29DF-3E56-11F3FD7123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2731705"/>
                  </p:ext>
                </p:extLst>
              </p:nvPr>
            </p:nvGraphicFramePr>
            <p:xfrm>
              <a:off x="838200" y="1753928"/>
              <a:ext cx="2828044" cy="33501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8044" cy="335014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560767" ay="2840842" az="4141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5683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umbs Up Emoji">
                <a:extLst>
                  <a:ext uri="{FF2B5EF4-FFF2-40B4-BE49-F238E27FC236}">
                    <a16:creationId xmlns:a16="http://schemas.microsoft.com/office/drawing/2014/main" id="{DEDE4061-33B7-29DF-3E56-11F3FD7123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753928"/>
                <a:ext cx="2828044" cy="335014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104FCEC-8CC1-4662-D116-8E1839A8BF4A}"/>
              </a:ext>
            </a:extLst>
          </p:cNvPr>
          <p:cNvSpPr txBox="1"/>
          <p:nvPr/>
        </p:nvSpPr>
        <p:spPr>
          <a:xfrm>
            <a:off x="5313218" y="1621870"/>
            <a:ext cx="56803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Thank you for listening today,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any feedback welcomed and appreciated</a:t>
            </a:r>
          </a:p>
          <a:p>
            <a:pPr algn="ctr"/>
            <a:r>
              <a:rPr lang="en-US" sz="2200" dirty="0"/>
              <a:t> </a:t>
            </a:r>
          </a:p>
          <a:p>
            <a:pPr algn="ctr"/>
            <a:r>
              <a:rPr lang="en-US" sz="2200" dirty="0"/>
              <a:t>– hope you enjoy the rest of the event.</a:t>
            </a:r>
            <a:br>
              <a:rPr lang="en-US" sz="2200" dirty="0"/>
            </a:br>
            <a:br>
              <a:rPr lang="en-US" sz="2200" dirty="0"/>
            </a:br>
            <a:r>
              <a:rPr lang="en-US" sz="3500" dirty="0"/>
              <a:t>📧 </a:t>
            </a:r>
            <a:r>
              <a:rPr lang="en-US" sz="2200" dirty="0"/>
              <a:t> </a:t>
            </a:r>
            <a:r>
              <a:rPr lang="en-US" sz="2200" dirty="0">
                <a:hlinkClick r:id="rId4"/>
              </a:rPr>
              <a:t>claire.osborne@ouh.nhs.uk</a:t>
            </a:r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 </a:t>
            </a:r>
            <a:r>
              <a:rPr lang="en-US" sz="3500" dirty="0"/>
              <a:t>👩‍💻</a:t>
            </a:r>
            <a:r>
              <a:rPr lang="en-US" sz="2200" dirty="0"/>
              <a:t> @claireozz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887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6494-E024-2957-4537-E9807BDD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4" y="81687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6A3B-CA20-F7E2-6147-1821862D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1346"/>
            <a:ext cx="10515600" cy="2590375"/>
          </a:xfrm>
        </p:spPr>
        <p:txBody>
          <a:bodyPr/>
          <a:lstStyle/>
          <a:p>
            <a:r>
              <a:rPr lang="en-US" dirty="0"/>
              <a:t>Overview of prescribing in ICYP</a:t>
            </a:r>
          </a:p>
          <a:p>
            <a:r>
              <a:rPr lang="en-US" dirty="0"/>
              <a:t>Key considerations for prescribers in ICYP</a:t>
            </a:r>
          </a:p>
          <a:p>
            <a:r>
              <a:rPr lang="en-US" dirty="0"/>
              <a:t>Opportunities or challenges</a:t>
            </a:r>
          </a:p>
          <a:p>
            <a:r>
              <a:rPr lang="en-US" dirty="0"/>
              <a:t>Future trends and developments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915C1-84C3-6BDA-1E87-3D5A826E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hought Bubble">
                <a:extLst>
                  <a:ext uri="{FF2B5EF4-FFF2-40B4-BE49-F238E27FC236}">
                    <a16:creationId xmlns:a16="http://schemas.microsoft.com/office/drawing/2014/main" id="{954BDB6F-8EE4-56CE-0055-98D8AC476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1760071"/>
                  </p:ext>
                </p:extLst>
              </p:nvPr>
            </p:nvGraphicFramePr>
            <p:xfrm rot="1188664">
              <a:off x="8796762" y="522613"/>
              <a:ext cx="3000208" cy="2876911"/>
            </p:xfrm>
            <a:graphic>
              <a:graphicData uri="http://schemas.microsoft.com/office/drawing/2017/model3d">
                <am3d:model3d r:embed="rId3">
                  <am3d:spPr>
                    <a:xfrm rot="1188664">
                      <a:off x="0" y="0"/>
                      <a:ext cx="3000208" cy="2876911"/>
                    </a:xfrm>
                    <a:prstGeom prst="rect">
                      <a:avLst/>
                    </a:prstGeom>
                  </am3d:spPr>
                  <am3d:camera>
                    <am3d:pos x="0" y="0" z="645522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5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4944" ay="2571219" az="75122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77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hought Bubble">
                <a:extLst>
                  <a:ext uri="{FF2B5EF4-FFF2-40B4-BE49-F238E27FC236}">
                    <a16:creationId xmlns:a16="http://schemas.microsoft.com/office/drawing/2014/main" id="{954BDB6F-8EE4-56CE-0055-98D8AC476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88664">
                <a:off x="8796762" y="522613"/>
                <a:ext cx="3000208" cy="2876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inking Face Emoji">
                <a:extLst>
                  <a:ext uri="{FF2B5EF4-FFF2-40B4-BE49-F238E27FC236}">
                    <a16:creationId xmlns:a16="http://schemas.microsoft.com/office/drawing/2014/main" id="{7DB1F180-020F-AEEC-19C7-ACCC535290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8495304"/>
                  </p:ext>
                </p:extLst>
              </p:nvPr>
            </p:nvGraphicFramePr>
            <p:xfrm>
              <a:off x="8369587" y="3201356"/>
              <a:ext cx="2003458" cy="22316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003458" cy="2231699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331478" ay="1124937" az="10684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757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inking Face Emoji">
                <a:extLst>
                  <a:ext uri="{FF2B5EF4-FFF2-40B4-BE49-F238E27FC236}">
                    <a16:creationId xmlns:a16="http://schemas.microsoft.com/office/drawing/2014/main" id="{7DB1F180-020F-AEEC-19C7-ACCC535290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9587" y="3201356"/>
                <a:ext cx="2003458" cy="22316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13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74CCBD-6A40-83EE-E81B-922ACDFB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70992"/>
            <a:ext cx="303414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Themes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1AD01-2B3A-AAE6-35B9-2D7E2D6A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F8D4B6-E1AE-01CF-EEF4-E87B08FB9CE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4823429"/>
              </p:ext>
            </p:extLst>
          </p:nvPr>
        </p:nvGraphicFramePr>
        <p:xfrm>
          <a:off x="2452252" y="-187036"/>
          <a:ext cx="7335983" cy="6578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C69C1D-4FAF-96A3-49A7-A2F165AAD0C9}"/>
              </a:ext>
            </a:extLst>
          </p:cNvPr>
          <p:cNvSpPr txBox="1"/>
          <p:nvPr/>
        </p:nvSpPr>
        <p:spPr>
          <a:xfrm>
            <a:off x="7124700" y="6380022"/>
            <a:ext cx="5067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References to </a:t>
            </a:r>
            <a:r>
              <a:rPr lang="en-US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RPS Framework</a:t>
            </a: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/>
              <a:t>or key links on slides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Head With Gears">
                <a:extLst>
                  <a:ext uri="{FF2B5EF4-FFF2-40B4-BE49-F238E27FC236}">
                    <a16:creationId xmlns:a16="http://schemas.microsoft.com/office/drawing/2014/main" id="{680CDD96-614E-8237-FC44-17ACF88CB2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0858331"/>
                  </p:ext>
                </p:extLst>
              </p:nvPr>
            </p:nvGraphicFramePr>
            <p:xfrm>
              <a:off x="5247052" y="2282440"/>
              <a:ext cx="1920856" cy="229311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920856" cy="2293118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 ax="545978" ay="1884352" az="286257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0279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Head With Gears">
                <a:extLst>
                  <a:ext uri="{FF2B5EF4-FFF2-40B4-BE49-F238E27FC236}">
                    <a16:creationId xmlns:a16="http://schemas.microsoft.com/office/drawing/2014/main" id="{680CDD96-614E-8237-FC44-17ACF88CB2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47052" y="2282440"/>
                <a:ext cx="1920856" cy="2293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Lightbulb">
                <a:extLst>
                  <a:ext uri="{FF2B5EF4-FFF2-40B4-BE49-F238E27FC236}">
                    <a16:creationId xmlns:a16="http://schemas.microsoft.com/office/drawing/2014/main" id="{D1F40349-7035-844B-0D4E-E99E7197F7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6575947"/>
                  </p:ext>
                </p:extLst>
              </p:nvPr>
            </p:nvGraphicFramePr>
            <p:xfrm rot="972308">
              <a:off x="11363457" y="5188134"/>
              <a:ext cx="656584" cy="1136397"/>
            </p:xfrm>
            <a:graphic>
              <a:graphicData uri="http://schemas.microsoft.com/office/drawing/2017/model3d">
                <am3d:model3d r:embed="rId11">
                  <am3d:spPr>
                    <a:xfrm rot="972308">
                      <a:off x="0" y="0"/>
                      <a:ext cx="656584" cy="1136397"/>
                    </a:xfrm>
                    <a:prstGeom prst="rect">
                      <a:avLst/>
                    </a:prstGeom>
                  </am3d:spPr>
                  <am3d:camera>
                    <am3d:pos x="0" y="0" z="612852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52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035799" ay="-3530236" az="497496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439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Lightbulb">
                <a:extLst>
                  <a:ext uri="{FF2B5EF4-FFF2-40B4-BE49-F238E27FC236}">
                    <a16:creationId xmlns:a16="http://schemas.microsoft.com/office/drawing/2014/main" id="{D1F40349-7035-844B-0D4E-E99E7197F7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972308">
                <a:off x="11363457" y="5188134"/>
                <a:ext cx="656584" cy="11363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36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404B1-49EC-9284-4AC7-08A5CD33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Pharmacology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46896-07E3-7F10-8532-A4DFB164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pic>
        <p:nvPicPr>
          <p:cNvPr id="5" name="Content Placeholder 4" descr="Pediatric Age Groups. Starting at Pre-Term Newborn Infants, up to Adolescents.">
            <a:extLst>
              <a:ext uri="{FF2B5EF4-FFF2-40B4-BE49-F238E27FC236}">
                <a16:creationId xmlns:a16="http://schemas.microsoft.com/office/drawing/2014/main" id="{896A9784-EEB4-8072-9C9F-8A97208150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1309"/>
            <a:ext cx="6674912" cy="343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C74CE-A617-263E-603C-30BB02F6B43E}"/>
              </a:ext>
            </a:extLst>
          </p:cNvPr>
          <p:cNvSpPr/>
          <p:nvPr/>
        </p:nvSpPr>
        <p:spPr>
          <a:xfrm>
            <a:off x="7107382" y="1261485"/>
            <a:ext cx="3782291" cy="2167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Pharmacokinetics</a:t>
            </a:r>
            <a:br>
              <a:rPr lang="en-US" dirty="0"/>
            </a:br>
            <a:r>
              <a:rPr lang="en-US" dirty="0"/>
              <a:t>…what the body does to a drug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CE5B7F-D8F4-ACBF-13CE-C2F7A342253C}"/>
              </a:ext>
            </a:extLst>
          </p:cNvPr>
          <p:cNvSpPr/>
          <p:nvPr/>
        </p:nvSpPr>
        <p:spPr>
          <a:xfrm>
            <a:off x="7086600" y="3808917"/>
            <a:ext cx="3782291" cy="2167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Pharmacodynamics</a:t>
            </a:r>
            <a:br>
              <a:rPr lang="en-US" dirty="0"/>
            </a:br>
            <a:r>
              <a:rPr lang="en-US" dirty="0"/>
              <a:t>…what the drug does to the body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53C2A-DD26-18C8-5A7C-FE5DEAA35160}"/>
              </a:ext>
            </a:extLst>
          </p:cNvPr>
          <p:cNvSpPr txBox="1"/>
          <p:nvPr/>
        </p:nvSpPr>
        <p:spPr>
          <a:xfrm>
            <a:off x="0" y="6413698"/>
            <a:ext cx="6674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https://bnfc.nice.org.uk/medicines-guidance/guidance-on-prescribing/</a:t>
            </a:r>
            <a:endParaRPr lang="en-US" sz="1400" dirty="0"/>
          </a:p>
        </p:txBody>
      </p:sp>
      <p:pic>
        <p:nvPicPr>
          <p:cNvPr id="9" name="Graphic 8" descr="Bookmark with solid fill">
            <a:extLst>
              <a:ext uri="{FF2B5EF4-FFF2-40B4-BE49-F238E27FC236}">
                <a16:creationId xmlns:a16="http://schemas.microsoft.com/office/drawing/2014/main" id="{137499E9-1971-D148-032D-B8CDDFC84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856944"/>
            <a:ext cx="556754" cy="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AF2A-A6C8-87F9-5D12-BBB11DB2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31" y="3206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Decision-making and Adherence</a:t>
            </a:r>
          </a:p>
        </p:txBody>
      </p:sp>
      <p:pic>
        <p:nvPicPr>
          <p:cNvPr id="2050" name="Picture 2" descr="Decision Fatigue: 10 Ways to Avoid Risky Decision Making and Decision  Avoidance - Platinum CPD">
            <a:extLst>
              <a:ext uri="{FF2B5EF4-FFF2-40B4-BE49-F238E27FC236}">
                <a16:creationId xmlns:a16="http://schemas.microsoft.com/office/drawing/2014/main" id="{85D5CED2-03EF-B275-F9E7-B575D46954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39" y="1825625"/>
            <a:ext cx="65029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67FD7-5EE6-C139-949E-7B328EB6FC15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1.2, 1.13,  2.6, 3.1-3.6,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16AAB-93AA-C6CE-3A67-30C13B79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</p:spTree>
    <p:extLst>
      <p:ext uri="{BB962C8B-B14F-4D97-AF65-F5344CB8AC3E}">
        <p14:creationId xmlns:p14="http://schemas.microsoft.com/office/powerpoint/2010/main" val="13988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AF2A-A6C8-87F9-5D12-BBB11DB2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30" y="3206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What do ‘</a:t>
            </a:r>
            <a:r>
              <a:rPr lang="en-US" sz="3600" b="1" i="1" dirty="0">
                <a:latin typeface="+mn-lt"/>
              </a:rPr>
              <a:t>we</a:t>
            </a:r>
            <a:r>
              <a:rPr lang="en-US" sz="3600" b="1" dirty="0">
                <a:latin typeface="+mn-lt"/>
              </a:rPr>
              <a:t>’ want?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67FD7-5EE6-C139-949E-7B328EB6FC15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5.1-5.5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16AAB-93AA-C6CE-3A67-30C13B79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12910F-6B6B-6ABA-B9EA-DD04DFCFA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947943"/>
              </p:ext>
            </p:extLst>
          </p:nvPr>
        </p:nvGraphicFramePr>
        <p:xfrm>
          <a:off x="1714499" y="1646238"/>
          <a:ext cx="8783782" cy="393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705061C-8276-6FBE-A19C-991CDEA24445}"/>
              </a:ext>
            </a:extLst>
          </p:cNvPr>
          <p:cNvSpPr txBox="1"/>
          <p:nvPr/>
        </p:nvSpPr>
        <p:spPr>
          <a:xfrm>
            <a:off x="409605" y="6196280"/>
            <a:ext cx="3878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https://www.nice.org.uk/guidance/cg76/documents/medicines-concordance-guideline-consultation</a:t>
            </a:r>
            <a:r>
              <a:rPr lang="en-US" sz="1400" dirty="0"/>
              <a:t> </a:t>
            </a:r>
          </a:p>
        </p:txBody>
      </p:sp>
      <p:pic>
        <p:nvPicPr>
          <p:cNvPr id="10" name="Graphic 9" descr="Questions with solid fill">
            <a:extLst>
              <a:ext uri="{FF2B5EF4-FFF2-40B4-BE49-F238E27FC236}">
                <a16:creationId xmlns:a16="http://schemas.microsoft.com/office/drawing/2014/main" id="{08842523-07B3-050F-6EAF-F4B797809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140" y="5542544"/>
            <a:ext cx="653735" cy="6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D7F9-513E-49D1-DF73-2E1D4CBA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Risk and Litigation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147D-AA4E-9F1B-51DA-ECC7A3E08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4" y="2053198"/>
            <a:ext cx="5962649" cy="4018099"/>
          </a:xfrm>
        </p:spPr>
        <p:txBody>
          <a:bodyPr>
            <a:normAutofit/>
          </a:bodyPr>
          <a:lstStyle/>
          <a:p>
            <a:r>
              <a:rPr lang="en-US" sz="2400" dirty="0"/>
              <a:t>Error avoidance – see HSIB for case studies</a:t>
            </a:r>
            <a:br>
              <a:rPr lang="en-US" sz="2400" dirty="0"/>
            </a:br>
            <a:r>
              <a:rPr lang="en-US" sz="1400" dirty="0">
                <a:hlinkClick r:id="rId3"/>
              </a:rPr>
              <a:t>https://www.hsib.org.uk/investigations-and-reports/weight-based-medication-errors-in-children/weight-based-medication-errors-in-children/</a:t>
            </a: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  <a:p>
            <a:r>
              <a:rPr lang="en-US" sz="2400" dirty="0"/>
              <a:t>Awareness prescribing off license or off-label</a:t>
            </a:r>
          </a:p>
          <a:p>
            <a:r>
              <a:rPr lang="en-US" sz="2400" dirty="0"/>
              <a:t>Clinical trial limitations in ICYP </a:t>
            </a:r>
            <a:br>
              <a:rPr lang="en-US" sz="2400" dirty="0"/>
            </a:br>
            <a:r>
              <a:rPr lang="en-US" sz="2400" dirty="0"/>
              <a:t>- consent, participation and ethics</a:t>
            </a:r>
          </a:p>
          <a:p>
            <a:r>
              <a:rPr lang="en-US" sz="2400" dirty="0"/>
              <a:t>Pharmacological implications</a:t>
            </a:r>
          </a:p>
          <a:p>
            <a:r>
              <a:rPr lang="en-US" sz="2400" dirty="0"/>
              <a:t>Adverse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5094E-5B91-21FD-C63D-B9D82E11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62BD5-054D-DABB-5880-DC107E68882B}"/>
              </a:ext>
            </a:extLst>
          </p:cNvPr>
          <p:cNvSpPr txBox="1"/>
          <p:nvPr/>
        </p:nvSpPr>
        <p:spPr>
          <a:xfrm>
            <a:off x="374074" y="6390030"/>
            <a:ext cx="4613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https://www.ncbi.nlm.nih.gov/pmc/articles/PMC4345945/</a:t>
            </a:r>
            <a:r>
              <a:rPr lang="en-US" sz="1400" dirty="0"/>
              <a:t> </a:t>
            </a:r>
          </a:p>
        </p:txBody>
      </p:sp>
      <p:pic>
        <p:nvPicPr>
          <p:cNvPr id="6" name="Graphic 5" descr="Questions with solid fill">
            <a:extLst>
              <a:ext uri="{FF2B5EF4-FFF2-40B4-BE49-F238E27FC236}">
                <a16:creationId xmlns:a16="http://schemas.microsoft.com/office/drawing/2014/main" id="{9B30DD1F-CC3E-0A6F-BC37-F9B2D3DB8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358" y="5729582"/>
            <a:ext cx="653735" cy="653735"/>
          </a:xfrm>
          <a:prstGeom prst="rect">
            <a:avLst/>
          </a:prstGeom>
        </p:spPr>
      </p:pic>
      <p:pic>
        <p:nvPicPr>
          <p:cNvPr id="4098" name="Picture 2" descr="Off-label' use is common in medicine – a bioethicist and legal philosopher  explain why the COVID-19 vaccines are different">
            <a:extLst>
              <a:ext uri="{FF2B5EF4-FFF2-40B4-BE49-F238E27FC236}">
                <a16:creationId xmlns:a16="http://schemas.microsoft.com/office/drawing/2014/main" id="{FFD63078-E355-EDAB-5F63-62215A42E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553564"/>
            <a:ext cx="2449985" cy="1378117"/>
          </a:xfrm>
          <a:prstGeom prst="rect">
            <a:avLst/>
          </a:prstGeom>
          <a:noFill/>
          <a:effectLst>
            <a:softEdge rad="16077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D30CD-D49B-CEB9-E032-88BABA87171B}"/>
              </a:ext>
            </a:extLst>
          </p:cNvPr>
          <p:cNvSpPr txBox="1"/>
          <p:nvPr/>
        </p:nvSpPr>
        <p:spPr>
          <a:xfrm>
            <a:off x="2234046" y="5633940"/>
            <a:ext cx="772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How will you report any adverse effects of a medication?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25CD8-91E9-7FB3-FCAD-C319DC34AD00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4.11-4.13, 6.1-6.4</a:t>
            </a:r>
          </a:p>
        </p:txBody>
      </p:sp>
      <p:pic>
        <p:nvPicPr>
          <p:cNvPr id="2050" name="Picture 2" descr="Weight-based medication errors in children — HSIB">
            <a:extLst>
              <a:ext uri="{FF2B5EF4-FFF2-40B4-BE49-F238E27FC236}">
                <a16:creationId xmlns:a16="http://schemas.microsoft.com/office/drawing/2014/main" id="{570C6FEE-E76B-241F-B7FB-6481603DF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5324" r="11778" b="7168"/>
          <a:stretch/>
        </p:blipFill>
        <p:spPr bwMode="auto">
          <a:xfrm>
            <a:off x="7195732" y="2083751"/>
            <a:ext cx="3197474" cy="30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BF36D-EEB4-CEDA-8E8D-E48FB045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468D3E-5D28-5E3A-29AF-14F64350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5924" y="1773383"/>
            <a:ext cx="6532690" cy="4520622"/>
          </a:xfrm>
        </p:spPr>
      </p:pic>
      <p:pic>
        <p:nvPicPr>
          <p:cNvPr id="5124" name="Picture 4" descr="The Yellow Card scheme – why it's important to report side-effects –  Medicines For Children">
            <a:extLst>
              <a:ext uri="{FF2B5EF4-FFF2-40B4-BE49-F238E27FC236}">
                <a16:creationId xmlns:a16="http://schemas.microsoft.com/office/drawing/2014/main" id="{05DE7F12-B488-4837-7DFA-2A8170F4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4" y="1773383"/>
            <a:ext cx="4479057" cy="44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D374A-B725-6944-CBAD-36954220B6BE}"/>
              </a:ext>
            </a:extLst>
          </p:cNvPr>
          <p:cNvSpPr txBox="1"/>
          <p:nvPr/>
        </p:nvSpPr>
        <p:spPr>
          <a:xfrm>
            <a:off x="332510" y="6356351"/>
            <a:ext cx="390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https://yellowcard.mhra.gov.uk/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02278-6151-BA56-CEFD-E87B41EA2E02}"/>
              </a:ext>
            </a:extLst>
          </p:cNvPr>
          <p:cNvSpPr txBox="1"/>
          <p:nvPr/>
        </p:nvSpPr>
        <p:spPr>
          <a:xfrm>
            <a:off x="5798126" y="1342892"/>
            <a:ext cx="5992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hlinkClick r:id="rId6"/>
              </a:rPr>
              <a:t>https://em3.org.uk/foamed/20/1/2020/lightning-learning-yellow-card-scheme</a:t>
            </a:r>
            <a:r>
              <a:rPr lang="en-US" sz="1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520F8-DC1B-62AE-6688-D597C55DF22E}"/>
              </a:ext>
            </a:extLst>
          </p:cNvPr>
          <p:cNvSpPr txBox="1"/>
          <p:nvPr/>
        </p:nvSpPr>
        <p:spPr>
          <a:xfrm>
            <a:off x="8998527" y="6488668"/>
            <a:ext cx="3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RPS</a:t>
            </a:r>
            <a:r>
              <a:rPr lang="en-US" dirty="0"/>
              <a:t> 6.1-6.4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08CE9B-A04F-A5E2-E1DD-8626FE6E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If you think it, report it…</a:t>
            </a:r>
          </a:p>
        </p:txBody>
      </p:sp>
      <p:pic>
        <p:nvPicPr>
          <p:cNvPr id="13" name="Graphic 12" descr="Questions with solid fill">
            <a:extLst>
              <a:ext uri="{FF2B5EF4-FFF2-40B4-BE49-F238E27FC236}">
                <a16:creationId xmlns:a16="http://schemas.microsoft.com/office/drawing/2014/main" id="{CAB38C35-B837-D5BD-4522-54A745FF4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34879" y="626812"/>
            <a:ext cx="653735" cy="6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FA60-F13B-A8F4-01AB-A2A3ED57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7" y="3206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Safe prescribing, know your symbols…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E103-D37C-765C-F04E-9C8B51EDF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911"/>
            <a:ext cx="10515600" cy="1470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What does a black triangle next to a </a:t>
            </a:r>
            <a:br>
              <a:rPr lang="en-US" sz="3200" dirty="0"/>
            </a:br>
            <a:r>
              <a:rPr lang="en-US" sz="3200" dirty="0"/>
              <a:t>drug in the BNF or BNFC mean? </a:t>
            </a:r>
            <a:r>
              <a:rPr lang="en-GB" sz="3200" b="0" i="0" dirty="0">
                <a:solidFill>
                  <a:srgbClr val="0B0C0C"/>
                </a:solidFill>
                <a:effectLst/>
                <a:latin typeface="GDS Transport"/>
              </a:rPr>
              <a:t>▼</a:t>
            </a:r>
          </a:p>
          <a:p>
            <a:pPr marL="0" indent="0" algn="ctr">
              <a:buNone/>
            </a:pPr>
            <a:endParaRPr lang="en-GB" sz="3200" dirty="0">
              <a:solidFill>
                <a:srgbClr val="0B0C0C"/>
              </a:solidFill>
              <a:latin typeface="GDS Transpor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63D8D-6F3B-6DCE-51C7-BEDBF393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Claire Osborne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5A3E3-82C5-062A-A537-4632532955FD}"/>
              </a:ext>
            </a:extLst>
          </p:cNvPr>
          <p:cNvSpPr txBox="1"/>
          <p:nvPr/>
        </p:nvSpPr>
        <p:spPr>
          <a:xfrm>
            <a:off x="133350" y="6167993"/>
            <a:ext cx="4648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https://www.gov.uk/guidance/the-yellow-card-scheme-guidance-for-healthcare-professionals#black-triangle-scheme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Graphic 6" descr="Bookmark with solid fill">
            <a:extLst>
              <a:ext uri="{FF2B5EF4-FFF2-40B4-BE49-F238E27FC236}">
                <a16:creationId xmlns:a16="http://schemas.microsoft.com/office/drawing/2014/main" id="{12404117-5B95-C04D-C2BC-FEE5F8A11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350" y="5611239"/>
            <a:ext cx="556754" cy="55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2DAD5-2444-13B8-9CE6-BB62BA5C254F}"/>
              </a:ext>
            </a:extLst>
          </p:cNvPr>
          <p:cNvSpPr txBox="1"/>
          <p:nvPr/>
        </p:nvSpPr>
        <p:spPr>
          <a:xfrm>
            <a:off x="2781300" y="3755609"/>
            <a:ext cx="6629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200" i="1" dirty="0">
                <a:solidFill>
                  <a:srgbClr val="0B0C0C"/>
                </a:solidFill>
                <a:latin typeface="GDS Transport"/>
              </a:rPr>
              <a:t>Check the formulary, PIL, SPC information – </a:t>
            </a:r>
            <a:br>
              <a:rPr lang="en-GB" sz="2200" i="1" dirty="0">
                <a:solidFill>
                  <a:srgbClr val="0B0C0C"/>
                </a:solidFill>
                <a:latin typeface="GDS Transport"/>
              </a:rPr>
            </a:br>
            <a:r>
              <a:rPr lang="en-GB" sz="2200" i="1" dirty="0">
                <a:solidFill>
                  <a:srgbClr val="0B0C0C"/>
                </a:solidFill>
                <a:latin typeface="GDS Transport"/>
              </a:rPr>
              <a:t>does not mean its unsafe, but does does mean they are subject to additional monitoring.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3669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823</Words>
  <Application>Microsoft Macintosh PowerPoint</Application>
  <PresentationFormat>Widescreen</PresentationFormat>
  <Paragraphs>147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GDS Transport</vt:lpstr>
      <vt:lpstr>HelveticaNeue</vt:lpstr>
      <vt:lpstr>Office Theme 2013 - 2022</vt:lpstr>
      <vt:lpstr>Prescribing in Infants,  Children and Young People</vt:lpstr>
      <vt:lpstr>Aims</vt:lpstr>
      <vt:lpstr>Themes</vt:lpstr>
      <vt:lpstr>Pharmacology</vt:lpstr>
      <vt:lpstr>Decision-making and Adherence</vt:lpstr>
      <vt:lpstr>What do ‘we’ want?</vt:lpstr>
      <vt:lpstr>Risk and Litigation</vt:lpstr>
      <vt:lpstr>If you think it, report it…</vt:lpstr>
      <vt:lpstr>Safe prescribing, know your symbols…</vt:lpstr>
      <vt:lpstr>Sustainability</vt:lpstr>
      <vt:lpstr>Make a switch?</vt:lpstr>
      <vt:lpstr>New advancements</vt:lpstr>
      <vt:lpstr>Precision medicine  - personalised medicine?</vt:lpstr>
      <vt:lpstr>PowerPoint Presentation</vt:lpstr>
      <vt:lpstr>In the interests of balanced arguments…</vt:lpstr>
      <vt:lpstr>But what else is out there now?</vt:lpstr>
      <vt:lpstr>ISP Responsibilities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and Claire Ozz</dc:creator>
  <cp:lastModifiedBy>Riley and Claire Ozz</cp:lastModifiedBy>
  <cp:revision>20</cp:revision>
  <dcterms:created xsi:type="dcterms:W3CDTF">2023-02-07T10:01:18Z</dcterms:created>
  <dcterms:modified xsi:type="dcterms:W3CDTF">2023-02-19T14:06:10Z</dcterms:modified>
</cp:coreProperties>
</file>