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6" r:id="rId5"/>
    <p:sldId id="257" r:id="rId6"/>
    <p:sldId id="258" r:id="rId7"/>
    <p:sldId id="265" r:id="rId8"/>
    <p:sldId id="259" r:id="rId9"/>
    <p:sldId id="260" r:id="rId10"/>
    <p:sldId id="261" r:id="rId11"/>
    <p:sldId id="262" r:id="rId12"/>
    <p:sldId id="263" r:id="rId13"/>
    <p:sldId id="266" r:id="rId14"/>
    <p:sldId id="264" r:id="rId15"/>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195069-8E43-4FBC-A04B-59EB19A93E36}" v="3" dt="2023-03-22T13:28:09.5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yn Richards-Wright" userId="f14b58ec-7538-430a-944a-8527434976f2" providerId="ADAL" clId="{F6195069-8E43-4FBC-A04B-59EB19A93E36}"/>
    <pc:docChg chg="undo custSel addSld modSld">
      <pc:chgData name="Karyn Richards-Wright" userId="f14b58ec-7538-430a-944a-8527434976f2" providerId="ADAL" clId="{F6195069-8E43-4FBC-A04B-59EB19A93E36}" dt="2023-03-22T14:09:27.710" v="7851" actId="122"/>
      <pc:docMkLst>
        <pc:docMk/>
      </pc:docMkLst>
      <pc:sldChg chg="delSp modSp mod">
        <pc:chgData name="Karyn Richards-Wright" userId="f14b58ec-7538-430a-944a-8527434976f2" providerId="ADAL" clId="{F6195069-8E43-4FBC-A04B-59EB19A93E36}" dt="2023-03-22T13:11:02.383" v="6449" actId="113"/>
        <pc:sldMkLst>
          <pc:docMk/>
          <pc:sldMk cId="3900946110" sldId="256"/>
        </pc:sldMkLst>
        <pc:spChg chg="mod">
          <ac:chgData name="Karyn Richards-Wright" userId="f14b58ec-7538-430a-944a-8527434976f2" providerId="ADAL" clId="{F6195069-8E43-4FBC-A04B-59EB19A93E36}" dt="2023-03-22T13:11:02.383" v="6449" actId="113"/>
          <ac:spMkLst>
            <pc:docMk/>
            <pc:sldMk cId="3900946110" sldId="256"/>
            <ac:spMk id="2" creationId="{2EB05085-59B6-4EC7-F415-D80ACF5989D9}"/>
          </ac:spMkLst>
        </pc:spChg>
        <pc:spChg chg="mod">
          <ac:chgData name="Karyn Richards-Wright" userId="f14b58ec-7538-430a-944a-8527434976f2" providerId="ADAL" clId="{F6195069-8E43-4FBC-A04B-59EB19A93E36}" dt="2023-03-22T13:10:55.786" v="6448" actId="2711"/>
          <ac:spMkLst>
            <pc:docMk/>
            <pc:sldMk cId="3900946110" sldId="256"/>
            <ac:spMk id="3" creationId="{B3231838-6EFC-7D1E-4F30-86EC16C1F9A3}"/>
          </ac:spMkLst>
        </pc:spChg>
        <pc:picChg chg="del">
          <ac:chgData name="Karyn Richards-Wright" userId="f14b58ec-7538-430a-944a-8527434976f2" providerId="ADAL" clId="{F6195069-8E43-4FBC-A04B-59EB19A93E36}" dt="2023-03-22T11:48:51.877" v="6397" actId="478"/>
          <ac:picMkLst>
            <pc:docMk/>
            <pc:sldMk cId="3900946110" sldId="256"/>
            <ac:picMk id="1026" creationId="{EAC0529B-7E28-A595-1371-233A0E805EB4}"/>
          </ac:picMkLst>
        </pc:picChg>
      </pc:sldChg>
      <pc:sldChg chg="modSp mod">
        <pc:chgData name="Karyn Richards-Wright" userId="f14b58ec-7538-430a-944a-8527434976f2" providerId="ADAL" clId="{F6195069-8E43-4FBC-A04B-59EB19A93E36}" dt="2023-03-22T13:45:45.671" v="6502" actId="122"/>
        <pc:sldMkLst>
          <pc:docMk/>
          <pc:sldMk cId="206521901" sldId="257"/>
        </pc:sldMkLst>
        <pc:spChg chg="mod">
          <ac:chgData name="Karyn Richards-Wright" userId="f14b58ec-7538-430a-944a-8527434976f2" providerId="ADAL" clId="{F6195069-8E43-4FBC-A04B-59EB19A93E36}" dt="2023-03-22T13:38:02.836" v="6498" actId="6549"/>
          <ac:spMkLst>
            <pc:docMk/>
            <pc:sldMk cId="206521901" sldId="257"/>
            <ac:spMk id="2" creationId="{89CEA79A-DC9C-8FF9-6905-60CD1628E9D1}"/>
          </ac:spMkLst>
        </pc:spChg>
        <pc:spChg chg="mod">
          <ac:chgData name="Karyn Richards-Wright" userId="f14b58ec-7538-430a-944a-8527434976f2" providerId="ADAL" clId="{F6195069-8E43-4FBC-A04B-59EB19A93E36}" dt="2023-03-22T13:45:45.671" v="6502" actId="122"/>
          <ac:spMkLst>
            <pc:docMk/>
            <pc:sldMk cId="206521901" sldId="257"/>
            <ac:spMk id="3" creationId="{682BDAE1-E305-FE34-2D8E-707138E35DE6}"/>
          </ac:spMkLst>
        </pc:spChg>
      </pc:sldChg>
      <pc:sldChg chg="modSp mod">
        <pc:chgData name="Karyn Richards-Wright" userId="f14b58ec-7538-430a-944a-8527434976f2" providerId="ADAL" clId="{F6195069-8E43-4FBC-A04B-59EB19A93E36}" dt="2023-03-22T13:15:53.550" v="6482" actId="113"/>
        <pc:sldMkLst>
          <pc:docMk/>
          <pc:sldMk cId="1390250381" sldId="258"/>
        </pc:sldMkLst>
        <pc:spChg chg="mod">
          <ac:chgData name="Karyn Richards-Wright" userId="f14b58ec-7538-430a-944a-8527434976f2" providerId="ADAL" clId="{F6195069-8E43-4FBC-A04B-59EB19A93E36}" dt="2023-03-22T13:15:53.550" v="6482" actId="113"/>
          <ac:spMkLst>
            <pc:docMk/>
            <pc:sldMk cId="1390250381" sldId="258"/>
            <ac:spMk id="2" creationId="{130A9924-6CA7-F1D3-ACF3-17D3FE071301}"/>
          </ac:spMkLst>
        </pc:spChg>
      </pc:sldChg>
      <pc:sldChg chg="modSp mod">
        <pc:chgData name="Karyn Richards-Wright" userId="f14b58ec-7538-430a-944a-8527434976f2" providerId="ADAL" clId="{F6195069-8E43-4FBC-A04B-59EB19A93E36}" dt="2023-03-22T13:16:16.872" v="6483" actId="6549"/>
        <pc:sldMkLst>
          <pc:docMk/>
          <pc:sldMk cId="1913964053" sldId="259"/>
        </pc:sldMkLst>
        <pc:spChg chg="mod">
          <ac:chgData name="Karyn Richards-Wright" userId="f14b58ec-7538-430a-944a-8527434976f2" providerId="ADAL" clId="{F6195069-8E43-4FBC-A04B-59EB19A93E36}" dt="2023-03-22T13:16:16.872" v="6483" actId="6549"/>
          <ac:spMkLst>
            <pc:docMk/>
            <pc:sldMk cId="1913964053" sldId="259"/>
            <ac:spMk id="2" creationId="{473337BE-8A5F-9222-40A1-0534ADD20063}"/>
          </ac:spMkLst>
        </pc:spChg>
      </pc:sldChg>
      <pc:sldChg chg="addSp modSp mod">
        <pc:chgData name="Karyn Richards-Wright" userId="f14b58ec-7538-430a-944a-8527434976f2" providerId="ADAL" clId="{F6195069-8E43-4FBC-A04B-59EB19A93E36}" dt="2023-03-22T13:47:22.476" v="6504" actId="122"/>
        <pc:sldMkLst>
          <pc:docMk/>
          <pc:sldMk cId="1084847559" sldId="260"/>
        </pc:sldMkLst>
        <pc:spChg chg="mod">
          <ac:chgData name="Karyn Richards-Wright" userId="f14b58ec-7538-430a-944a-8527434976f2" providerId="ADAL" clId="{F6195069-8E43-4FBC-A04B-59EB19A93E36}" dt="2023-03-22T13:13:36.094" v="6464" actId="113"/>
          <ac:spMkLst>
            <pc:docMk/>
            <pc:sldMk cId="1084847559" sldId="260"/>
            <ac:spMk id="2" creationId="{65910706-1F27-B4D4-48B9-FFA5C1BC801B}"/>
          </ac:spMkLst>
        </pc:spChg>
        <pc:spChg chg="add mod">
          <ac:chgData name="Karyn Richards-Wright" userId="f14b58ec-7538-430a-944a-8527434976f2" providerId="ADAL" clId="{F6195069-8E43-4FBC-A04B-59EB19A93E36}" dt="2023-03-22T13:47:22.476" v="6504" actId="122"/>
          <ac:spMkLst>
            <pc:docMk/>
            <pc:sldMk cId="1084847559" sldId="260"/>
            <ac:spMk id="4" creationId="{5A659CD2-2BBF-0903-234F-3DEBFD9AF71E}"/>
          </ac:spMkLst>
        </pc:spChg>
      </pc:sldChg>
      <pc:sldChg chg="addSp modSp mod">
        <pc:chgData name="Karyn Richards-Wright" userId="f14b58ec-7538-430a-944a-8527434976f2" providerId="ADAL" clId="{F6195069-8E43-4FBC-A04B-59EB19A93E36}" dt="2023-03-22T14:09:27.710" v="7851" actId="122"/>
        <pc:sldMkLst>
          <pc:docMk/>
          <pc:sldMk cId="2405000022" sldId="261"/>
        </pc:sldMkLst>
        <pc:spChg chg="mod">
          <ac:chgData name="Karyn Richards-Wright" userId="f14b58ec-7538-430a-944a-8527434976f2" providerId="ADAL" clId="{F6195069-8E43-4FBC-A04B-59EB19A93E36}" dt="2023-03-22T13:13:57.686" v="6467" actId="113"/>
          <ac:spMkLst>
            <pc:docMk/>
            <pc:sldMk cId="2405000022" sldId="261"/>
            <ac:spMk id="2" creationId="{1E215AD6-48DE-CE1A-535B-031B60A1D2ED}"/>
          </ac:spMkLst>
        </pc:spChg>
        <pc:spChg chg="add mod">
          <ac:chgData name="Karyn Richards-Wright" userId="f14b58ec-7538-430a-944a-8527434976f2" providerId="ADAL" clId="{F6195069-8E43-4FBC-A04B-59EB19A93E36}" dt="2023-03-22T14:09:27.710" v="7851" actId="122"/>
          <ac:spMkLst>
            <pc:docMk/>
            <pc:sldMk cId="2405000022" sldId="261"/>
            <ac:spMk id="4" creationId="{4F388502-9C59-8D18-2E5D-C8837C6324F2}"/>
          </ac:spMkLst>
        </pc:spChg>
      </pc:sldChg>
      <pc:sldChg chg="modSp mod">
        <pc:chgData name="Karyn Richards-Wright" userId="f14b58ec-7538-430a-944a-8527434976f2" providerId="ADAL" clId="{F6195069-8E43-4FBC-A04B-59EB19A93E36}" dt="2023-03-22T13:16:47.341" v="6484" actId="2711"/>
        <pc:sldMkLst>
          <pc:docMk/>
          <pc:sldMk cId="1353797693" sldId="262"/>
        </pc:sldMkLst>
        <pc:spChg chg="mod">
          <ac:chgData name="Karyn Richards-Wright" userId="f14b58ec-7538-430a-944a-8527434976f2" providerId="ADAL" clId="{F6195069-8E43-4FBC-A04B-59EB19A93E36}" dt="2023-03-22T13:16:47.341" v="6484" actId="2711"/>
          <ac:spMkLst>
            <pc:docMk/>
            <pc:sldMk cId="1353797693" sldId="262"/>
            <ac:spMk id="2" creationId="{138BCA01-DBAB-E885-658D-46500D4D8744}"/>
          </ac:spMkLst>
        </pc:spChg>
      </pc:sldChg>
      <pc:sldChg chg="modSp mod">
        <pc:chgData name="Karyn Richards-Wright" userId="f14b58ec-7538-430a-944a-8527434976f2" providerId="ADAL" clId="{F6195069-8E43-4FBC-A04B-59EB19A93E36}" dt="2023-03-22T13:14:40.784" v="6474" actId="122"/>
        <pc:sldMkLst>
          <pc:docMk/>
          <pc:sldMk cId="2748101958" sldId="263"/>
        </pc:sldMkLst>
        <pc:spChg chg="mod">
          <ac:chgData name="Karyn Richards-Wright" userId="f14b58ec-7538-430a-944a-8527434976f2" providerId="ADAL" clId="{F6195069-8E43-4FBC-A04B-59EB19A93E36}" dt="2023-03-22T13:14:40.784" v="6474" actId="122"/>
          <ac:spMkLst>
            <pc:docMk/>
            <pc:sldMk cId="2748101958" sldId="263"/>
            <ac:spMk id="2" creationId="{4B970D4F-603D-A100-3748-8CC508CE0947}"/>
          </ac:spMkLst>
        </pc:spChg>
      </pc:sldChg>
      <pc:sldChg chg="modSp mod">
        <pc:chgData name="Karyn Richards-Wright" userId="f14b58ec-7538-430a-944a-8527434976f2" providerId="ADAL" clId="{F6195069-8E43-4FBC-A04B-59EB19A93E36}" dt="2023-03-22T14:09:11.393" v="7850" actId="20577"/>
        <pc:sldMkLst>
          <pc:docMk/>
          <pc:sldMk cId="3334920518" sldId="264"/>
        </pc:sldMkLst>
        <pc:spChg chg="mod">
          <ac:chgData name="Karyn Richards-Wright" userId="f14b58ec-7538-430a-944a-8527434976f2" providerId="ADAL" clId="{F6195069-8E43-4FBC-A04B-59EB19A93E36}" dt="2023-03-22T14:09:11.393" v="7850" actId="20577"/>
          <ac:spMkLst>
            <pc:docMk/>
            <pc:sldMk cId="3334920518" sldId="264"/>
            <ac:spMk id="2" creationId="{F1FF700B-BF83-98F6-8A74-AE68565716EE}"/>
          </ac:spMkLst>
        </pc:spChg>
      </pc:sldChg>
      <pc:sldChg chg="addSp modSp new mod">
        <pc:chgData name="Karyn Richards-Wright" userId="f14b58ec-7538-430a-944a-8527434976f2" providerId="ADAL" clId="{F6195069-8E43-4FBC-A04B-59EB19A93E36}" dt="2023-03-22T13:46:49.813" v="6503" actId="122"/>
        <pc:sldMkLst>
          <pc:docMk/>
          <pc:sldMk cId="4182842878" sldId="265"/>
        </pc:sldMkLst>
        <pc:spChg chg="mod">
          <ac:chgData name="Karyn Richards-Wright" userId="f14b58ec-7538-430a-944a-8527434976f2" providerId="ADAL" clId="{F6195069-8E43-4FBC-A04B-59EB19A93E36}" dt="2023-03-22T13:12:31.413" v="6457" actId="113"/>
          <ac:spMkLst>
            <pc:docMk/>
            <pc:sldMk cId="4182842878" sldId="265"/>
            <ac:spMk id="2" creationId="{373479F7-D382-845B-4594-C4DAA227E16D}"/>
          </ac:spMkLst>
        </pc:spChg>
        <pc:spChg chg="add mod">
          <ac:chgData name="Karyn Richards-Wright" userId="f14b58ec-7538-430a-944a-8527434976f2" providerId="ADAL" clId="{F6195069-8E43-4FBC-A04B-59EB19A93E36}" dt="2023-03-22T13:46:49.813" v="6503" actId="122"/>
          <ac:spMkLst>
            <pc:docMk/>
            <pc:sldMk cId="4182842878" sldId="265"/>
            <ac:spMk id="4" creationId="{CC67416F-0D46-B553-7106-C3A2CBF36A01}"/>
          </ac:spMkLst>
        </pc:spChg>
      </pc:sldChg>
      <pc:sldChg chg="addSp modSp new mod">
        <pc:chgData name="Karyn Richards-Wright" userId="f14b58ec-7538-430a-944a-8527434976f2" providerId="ADAL" clId="{F6195069-8E43-4FBC-A04B-59EB19A93E36}" dt="2023-03-22T13:15:25.337" v="6480" actId="14100"/>
        <pc:sldMkLst>
          <pc:docMk/>
          <pc:sldMk cId="4185117646" sldId="266"/>
        </pc:sldMkLst>
        <pc:spChg chg="mod">
          <ac:chgData name="Karyn Richards-Wright" userId="f14b58ec-7538-430a-944a-8527434976f2" providerId="ADAL" clId="{F6195069-8E43-4FBC-A04B-59EB19A93E36}" dt="2023-03-22T13:15:02.750" v="6477" actId="113"/>
          <ac:spMkLst>
            <pc:docMk/>
            <pc:sldMk cId="4185117646" sldId="266"/>
            <ac:spMk id="2" creationId="{4EEBBDC4-5356-BA1E-995B-607D3B672D73}"/>
          </ac:spMkLst>
        </pc:spChg>
        <pc:spChg chg="add mod">
          <ac:chgData name="Karyn Richards-Wright" userId="f14b58ec-7538-430a-944a-8527434976f2" providerId="ADAL" clId="{F6195069-8E43-4FBC-A04B-59EB19A93E36}" dt="2023-03-22T13:15:25.337" v="6480" actId="14100"/>
          <ac:spMkLst>
            <pc:docMk/>
            <pc:sldMk cId="4185117646" sldId="266"/>
            <ac:spMk id="4" creationId="{86FDFE78-34C3-1D82-5BEB-8409EF2D585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CCAC2C31-3AE8-4DC6-88EE-C04388BB39AC}" type="datetimeFigureOut">
              <a:rPr lang="en-GB" smtClean="0"/>
              <a:t>22/03/2023</a:t>
            </a:fld>
            <a:endParaRPr lang="en-GB"/>
          </a:p>
        </p:txBody>
      </p:sp>
      <p:sp>
        <p:nvSpPr>
          <p:cNvPr id="4" name="Slide Image Placeholder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E1A77315-2C13-420F-BF96-56B2C1FD6F17}" type="slidenum">
              <a:rPr lang="en-GB" smtClean="0"/>
              <a:t>‹#›</a:t>
            </a:fld>
            <a:endParaRPr lang="en-GB"/>
          </a:p>
        </p:txBody>
      </p:sp>
    </p:spTree>
    <p:extLst>
      <p:ext uri="{BB962C8B-B14F-4D97-AF65-F5344CB8AC3E}">
        <p14:creationId xmlns:p14="http://schemas.microsoft.com/office/powerpoint/2010/main" val="311049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E15F71-CEA9-4193-96D0-86841C108337}" type="datetime1">
              <a:rPr lang="en-GB" smtClean="0"/>
              <a:t>22/03/2023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3676720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5D3540-51B9-456A-977C-2E1E7971BADD}" type="datetime1">
              <a:rPr lang="en-GB" smtClean="0"/>
              <a:t>22/03/2023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4278238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DF32EB-E18E-4193-8D24-CC6CD9F0F308}" type="datetime1">
              <a:rPr lang="en-GB" smtClean="0"/>
              <a:t>22/03/2023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0036E7-29B4-4FD8-B173-CF5D8D2EDFB8}"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31633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4FFC44-E439-43A4-A766-1CE321D4A465}" type="datetime1">
              <a:rPr lang="en-GB" smtClean="0"/>
              <a:t>22/03/2023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530203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0A979E-317B-4FD9-8752-7941360CFE18}" type="datetime1">
              <a:rPr lang="en-GB" smtClean="0"/>
              <a:t>22/03/2023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0036E7-29B4-4FD8-B173-CF5D8D2EDFB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13859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1CFE91-0F9C-45E7-A780-4789BFB044B1}" type="datetime1">
              <a:rPr lang="en-GB" smtClean="0"/>
              <a:t>22/03/2023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3304875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84F891-5BE4-4F50-B361-5100A043D0AD}" type="datetime1">
              <a:rPr lang="en-GB" smtClean="0"/>
              <a:t>22/03/2023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1457866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00F111-E5E0-481D-9CED-CF577CD79374}" type="datetime1">
              <a:rPr lang="en-GB" smtClean="0"/>
              <a:t>22/03/2023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1614053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D4EEE6-3989-436D-AB88-A22596D1D411}" type="datetime1">
              <a:rPr lang="en-GB" smtClean="0"/>
              <a:t>22/03/2023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94408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07ABDA-0238-4B06-9D66-DDEEC0697ECD}" type="datetime1">
              <a:rPr lang="en-GB" smtClean="0"/>
              <a:t>22/03/2023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21863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76F750-3C30-43B7-88AC-F6C8EF17BF55}" type="datetime1">
              <a:rPr lang="en-GB" smtClean="0"/>
              <a:t>22/03/2023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958825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86977B-DFB1-4A69-85FF-4E0806A9B9DB}" type="datetime1">
              <a:rPr lang="en-GB" smtClean="0"/>
              <a:t>22/03/2023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1841694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1FB2B2-55A6-4D55-BD78-26F8A958C1CF}" type="datetime1">
              <a:rPr lang="en-GB" smtClean="0"/>
              <a:t>22/03/2023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4037740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2EA50-69BC-4A0D-847F-258D33980318}" type="datetime1">
              <a:rPr lang="en-GB" smtClean="0"/>
              <a:t>22/03/2023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3005520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DCCDBD-5D21-4497-B5C8-983B9E58764D}" type="datetime1">
              <a:rPr lang="en-GB" smtClean="0"/>
              <a:t>22/03/2023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3848909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96165D-7376-4AF7-84D0-DCEB1FC74D28}" type="datetime1">
              <a:rPr lang="en-GB" smtClean="0"/>
              <a:t>22/03/2023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0036E7-29B4-4FD8-B173-CF5D8D2EDFB8}" type="slidenum">
              <a:rPr lang="en-GB" smtClean="0"/>
              <a:t>‹#›</a:t>
            </a:fld>
            <a:endParaRPr lang="en-GB"/>
          </a:p>
        </p:txBody>
      </p:sp>
    </p:spTree>
    <p:extLst>
      <p:ext uri="{BB962C8B-B14F-4D97-AF65-F5344CB8AC3E}">
        <p14:creationId xmlns:p14="http://schemas.microsoft.com/office/powerpoint/2010/main" val="3583178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B28CFF-AF83-43C7-ABD1-334DAC2C531B}" type="datetime1">
              <a:rPr lang="en-GB" smtClean="0"/>
              <a:t>22/03/2023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B0036E7-29B4-4FD8-B173-CF5D8D2EDFB8}" type="slidenum">
              <a:rPr lang="en-GB" smtClean="0"/>
              <a:t>‹#›</a:t>
            </a:fld>
            <a:endParaRPr lang="en-GB"/>
          </a:p>
        </p:txBody>
      </p:sp>
    </p:spTree>
    <p:extLst>
      <p:ext uri="{BB962C8B-B14F-4D97-AF65-F5344CB8AC3E}">
        <p14:creationId xmlns:p14="http://schemas.microsoft.com/office/powerpoint/2010/main" val="4243823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05085-59B6-4EC7-F415-D80ACF5989D9}"/>
              </a:ext>
            </a:extLst>
          </p:cNvPr>
          <p:cNvSpPr>
            <a:spLocks noGrp="1"/>
          </p:cNvSpPr>
          <p:nvPr>
            <p:ph type="ctrTitle"/>
          </p:nvPr>
        </p:nvSpPr>
        <p:spPr/>
        <p:txBody>
          <a:bodyPr/>
          <a:lstStyle/>
          <a:p>
            <a:pPr algn="ctr"/>
            <a:r>
              <a:rPr lang="en-GB" b="1" dirty="0">
                <a:latin typeface="Arial" panose="020B0604020202020204" pitchFamily="34" charset="0"/>
                <a:cs typeface="Arial" panose="020B0604020202020204" pitchFamily="34" charset="0"/>
              </a:rPr>
              <a:t>Achieving a duty of Candour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Freedom to Speak Up </a:t>
            </a:r>
          </a:p>
        </p:txBody>
      </p:sp>
      <p:sp>
        <p:nvSpPr>
          <p:cNvPr id="3" name="Subtitle 2">
            <a:extLst>
              <a:ext uri="{FF2B5EF4-FFF2-40B4-BE49-F238E27FC236}">
                <a16:creationId xmlns:a16="http://schemas.microsoft.com/office/drawing/2014/main" id="{B3231838-6EFC-7D1E-4F30-86EC16C1F9A3}"/>
              </a:ext>
            </a:extLst>
          </p:cNvPr>
          <p:cNvSpPr>
            <a:spLocks noGrp="1"/>
          </p:cNvSpPr>
          <p:nvPr>
            <p:ph type="subTitle" idx="1"/>
          </p:nvPr>
        </p:nvSpPr>
        <p:spPr/>
        <p:txBody>
          <a:bodyPr>
            <a:normAutofit fontScale="70000" lnSpcReduction="20000"/>
          </a:bodyPr>
          <a:lstStyle/>
          <a:p>
            <a:endParaRPr lang="en-GB" dirty="0"/>
          </a:p>
          <a:p>
            <a:pPr algn="ctr"/>
            <a:r>
              <a:rPr lang="en-GB" sz="2800" dirty="0">
                <a:latin typeface="Arial" panose="020B0604020202020204" pitchFamily="34" charset="0"/>
                <a:cs typeface="Arial" panose="020B0604020202020204" pitchFamily="34" charset="0"/>
              </a:rPr>
              <a:t>Karyn Richards-Wright </a:t>
            </a:r>
          </a:p>
          <a:p>
            <a:pPr algn="ctr"/>
            <a:r>
              <a:rPr lang="en-GB" dirty="0">
                <a:latin typeface="Arial" panose="020B0604020202020204" pitchFamily="34" charset="0"/>
                <a:cs typeface="Arial" panose="020B0604020202020204" pitchFamily="34" charset="0"/>
              </a:rPr>
              <a:t>Lead FTSU Guardian at St George’s University Hospitals NHS Foundation Trust and London Network Chair  </a:t>
            </a:r>
          </a:p>
        </p:txBody>
      </p:sp>
      <p:sp>
        <p:nvSpPr>
          <p:cNvPr id="4" name="Slide Number Placeholder 3">
            <a:extLst>
              <a:ext uri="{FF2B5EF4-FFF2-40B4-BE49-F238E27FC236}">
                <a16:creationId xmlns:a16="http://schemas.microsoft.com/office/drawing/2014/main" id="{F1BE77A9-CA4D-447D-D76D-C28B10C205DE}"/>
              </a:ext>
            </a:extLst>
          </p:cNvPr>
          <p:cNvSpPr>
            <a:spLocks noGrp="1"/>
          </p:cNvSpPr>
          <p:nvPr>
            <p:ph type="sldNum" sz="quarter" idx="12"/>
          </p:nvPr>
        </p:nvSpPr>
        <p:spPr/>
        <p:txBody>
          <a:bodyPr/>
          <a:lstStyle/>
          <a:p>
            <a:fld id="{BB0036E7-29B4-4FD8-B173-CF5D8D2EDFB8}" type="slidenum">
              <a:rPr lang="en-GB" smtClean="0"/>
              <a:t>1</a:t>
            </a:fld>
            <a:endParaRPr lang="en-GB"/>
          </a:p>
        </p:txBody>
      </p:sp>
    </p:spTree>
    <p:extLst>
      <p:ext uri="{BB962C8B-B14F-4D97-AF65-F5344CB8AC3E}">
        <p14:creationId xmlns:p14="http://schemas.microsoft.com/office/powerpoint/2010/main" val="3900946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BBDC4-5356-BA1E-995B-607D3B672D73}"/>
              </a:ext>
            </a:extLst>
          </p:cNvPr>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Supporting FTSU Guardians </a:t>
            </a:r>
            <a:r>
              <a:rPr lang="en-GB" b="1" dirty="0" err="1">
                <a:latin typeface="Arial" panose="020B0604020202020204" pitchFamily="34" charset="0"/>
                <a:cs typeface="Arial" panose="020B0604020202020204" pitchFamily="34" charset="0"/>
              </a:rPr>
              <a:t>cont</a:t>
            </a:r>
            <a:r>
              <a:rPr lang="en-GB" b="1" dirty="0">
                <a:latin typeface="Arial" panose="020B0604020202020204" pitchFamily="34" charset="0"/>
                <a:cs typeface="Arial" panose="020B0604020202020204" pitchFamily="34" charset="0"/>
              </a:rPr>
              <a:t>….</a:t>
            </a:r>
          </a:p>
        </p:txBody>
      </p:sp>
      <p:sp>
        <p:nvSpPr>
          <p:cNvPr id="4" name="TextBox 3">
            <a:extLst>
              <a:ext uri="{FF2B5EF4-FFF2-40B4-BE49-F238E27FC236}">
                <a16:creationId xmlns:a16="http://schemas.microsoft.com/office/drawing/2014/main" id="{86FDFE78-34C3-1D82-5BEB-8409EF2D5857}"/>
              </a:ext>
            </a:extLst>
          </p:cNvPr>
          <p:cNvSpPr txBox="1"/>
          <p:nvPr/>
        </p:nvSpPr>
        <p:spPr>
          <a:xfrm>
            <a:off x="251670" y="1300294"/>
            <a:ext cx="9689284" cy="5262979"/>
          </a:xfrm>
          <a:prstGeom prst="rect">
            <a:avLst/>
          </a:prstGeom>
          <a:noFill/>
        </p:spPr>
        <p:txBody>
          <a:bodyPr wrap="square">
            <a:spAutoFit/>
          </a:bodyPr>
          <a:lstStyle/>
          <a:p>
            <a:pPr algn="ctr"/>
            <a:r>
              <a:rPr lang="en-GB" sz="3200" b="0" i="0" dirty="0">
                <a:solidFill>
                  <a:schemeClr val="accent1"/>
                </a:solidFill>
                <a:effectLst/>
                <a:latin typeface="Arial" panose="020B0604020202020204" pitchFamily="34" charset="0"/>
                <a:cs typeface="Arial" panose="020B0604020202020204" pitchFamily="34" charset="0"/>
              </a:rPr>
              <a:t>O</a:t>
            </a:r>
            <a:r>
              <a:rPr lang="en-GB" sz="1600" b="0" i="0" dirty="0">
                <a:effectLst/>
                <a:latin typeface="Arial" panose="020B0604020202020204" pitchFamily="34" charset="0"/>
                <a:cs typeface="Arial" panose="020B0604020202020204" pitchFamily="34" charset="0"/>
              </a:rPr>
              <a:t>ne vital source of support is your regional or national Freedom to Speak Up Guardian network.</a:t>
            </a:r>
            <a:br>
              <a:rPr lang="en-GB" sz="1600" b="0" i="0" dirty="0">
                <a:effectLst/>
                <a:latin typeface="Arial" panose="020B0604020202020204" pitchFamily="34" charset="0"/>
                <a:cs typeface="Arial" panose="020B0604020202020204" pitchFamily="34" charset="0"/>
              </a:rPr>
            </a:br>
            <a:r>
              <a:rPr lang="en-GB" sz="1600" b="1" i="0" dirty="0">
                <a:effectLst/>
                <a:latin typeface="Arial" panose="020B0604020202020204" pitchFamily="34" charset="0"/>
                <a:cs typeface="Arial" panose="020B0604020202020204" pitchFamily="34" charset="0"/>
              </a:rPr>
              <a:t>Guardian Buddy</a:t>
            </a:r>
            <a:br>
              <a:rPr lang="en-GB" sz="1600" b="1" i="0" dirty="0">
                <a:effectLst/>
                <a:latin typeface="Arial" panose="020B0604020202020204" pitchFamily="34" charset="0"/>
                <a:cs typeface="Arial" panose="020B0604020202020204" pitchFamily="34" charset="0"/>
              </a:rPr>
            </a:br>
            <a:r>
              <a:rPr lang="en-GB" sz="1600" b="0" i="0" dirty="0">
                <a:effectLst/>
                <a:latin typeface="Arial" panose="020B0604020202020204" pitchFamily="34" charset="0"/>
                <a:cs typeface="Arial" panose="020B0604020202020204" pitchFamily="34" charset="0"/>
              </a:rPr>
              <a:t>A Guardian Buddy is someone that you can check in with and learn from. It is good to make connections in your network and find peers that you can ‘buddy up’ with.</a:t>
            </a:r>
            <a:br>
              <a:rPr lang="en-GB" sz="1600" b="0" i="0" dirty="0">
                <a:effectLst/>
                <a:latin typeface="Arial" panose="020B0604020202020204" pitchFamily="34" charset="0"/>
                <a:cs typeface="Arial" panose="020B0604020202020204" pitchFamily="34" charset="0"/>
              </a:rPr>
            </a:br>
            <a:r>
              <a:rPr lang="en-GB" sz="1600" b="1" i="0" dirty="0">
                <a:effectLst/>
                <a:latin typeface="Arial" panose="020B0604020202020204" pitchFamily="34" charset="0"/>
                <a:cs typeface="Arial" panose="020B0604020202020204" pitchFamily="34" charset="0"/>
              </a:rPr>
              <a:t>Your mentor</a:t>
            </a:r>
            <a:br>
              <a:rPr lang="en-GB" sz="1600" b="1" i="0" dirty="0">
                <a:effectLst/>
                <a:latin typeface="Arial" panose="020B0604020202020204" pitchFamily="34" charset="0"/>
                <a:cs typeface="Arial" panose="020B0604020202020204" pitchFamily="34" charset="0"/>
              </a:rPr>
            </a:br>
            <a:r>
              <a:rPr lang="en-GB" sz="1600" b="0" i="0" dirty="0">
                <a:effectLst/>
                <a:latin typeface="Arial" panose="020B0604020202020204" pitchFamily="34" charset="0"/>
                <a:cs typeface="Arial" panose="020B0604020202020204" pitchFamily="34" charset="0"/>
              </a:rPr>
              <a:t>For Guardians who were newly appointed after June 2022, during Part Two of the Foundation Training for Freedom to Speak Up Guardians, will work with a mentor closely. They guide new guardians through structured conversations to reflect upon their work.</a:t>
            </a:r>
            <a:br>
              <a:rPr lang="en-GB" sz="1600" b="0" i="0" dirty="0">
                <a:effectLst/>
                <a:latin typeface="Arial" panose="020B0604020202020204" pitchFamily="34" charset="0"/>
                <a:cs typeface="Arial" panose="020B0604020202020204" pitchFamily="34" charset="0"/>
              </a:rPr>
            </a:br>
            <a:br>
              <a:rPr lang="en-GB" sz="1600" b="0" i="0" dirty="0">
                <a:effectLst/>
                <a:latin typeface="Arial" panose="020B0604020202020204" pitchFamily="34" charset="0"/>
                <a:cs typeface="Arial" panose="020B0604020202020204" pitchFamily="34" charset="0"/>
              </a:rPr>
            </a:br>
            <a:r>
              <a:rPr lang="en-GB" sz="1600" b="1" i="0" dirty="0">
                <a:effectLst/>
                <a:latin typeface="Arial" panose="020B0604020202020204" pitchFamily="34" charset="0"/>
                <a:cs typeface="Arial" panose="020B0604020202020204" pitchFamily="34" charset="0"/>
              </a:rPr>
              <a:t>The NGO</a:t>
            </a:r>
            <a:br>
              <a:rPr lang="en-GB" sz="1600" b="1" i="0" dirty="0">
                <a:effectLst/>
                <a:latin typeface="Arial" panose="020B0604020202020204" pitchFamily="34" charset="0"/>
                <a:cs typeface="Arial" panose="020B0604020202020204" pitchFamily="34" charset="0"/>
              </a:rPr>
            </a:br>
            <a:r>
              <a:rPr lang="en-GB" sz="1600" b="0" i="0" dirty="0">
                <a:effectLst/>
                <a:latin typeface="Arial" panose="020B0604020202020204" pitchFamily="34" charset="0"/>
                <a:cs typeface="Arial" panose="020B0604020202020204" pitchFamily="34" charset="0"/>
              </a:rPr>
              <a:t>If guardians need extra support and do not feel it is appropriate to talk with their buddy, network or with someone internally at their organisation, they can contact the NGO.</a:t>
            </a:r>
            <a:br>
              <a:rPr lang="en-GB" sz="1600" b="0" i="0" dirty="0">
                <a:effectLst/>
                <a:latin typeface="Arial" panose="020B0604020202020204" pitchFamily="34" charset="0"/>
                <a:cs typeface="Arial" panose="020B0604020202020204" pitchFamily="34" charset="0"/>
              </a:rPr>
            </a:br>
            <a:br>
              <a:rPr lang="en-GB" sz="1600" b="0" i="0" dirty="0">
                <a:effectLst/>
                <a:latin typeface="Arial" panose="020B0604020202020204" pitchFamily="34" charset="0"/>
                <a:cs typeface="Arial" panose="020B0604020202020204" pitchFamily="34" charset="0"/>
              </a:rPr>
            </a:br>
            <a:r>
              <a:rPr lang="en-GB" sz="1600" b="0" i="0" dirty="0">
                <a:effectLst/>
                <a:latin typeface="Arial" panose="020B0604020202020204" pitchFamily="34" charset="0"/>
                <a:cs typeface="Arial" panose="020B0604020202020204" pitchFamily="34" charset="0"/>
              </a:rPr>
              <a:t>The NGO can respond to general enquiries and offer ‘Support Calls’ if you have a  complex and challenging case you wish to discuss or you require support for yourself. The Guardian Support and Policy team will set up a call with you to talk through the situation you are dealing with and support you to consider your next steps.</a:t>
            </a:r>
            <a:br>
              <a:rPr lang="en-GB" sz="1600" b="0" i="0" dirty="0">
                <a:effectLst/>
                <a:latin typeface="Arial" panose="020B0604020202020204" pitchFamily="34" charset="0"/>
                <a:cs typeface="Arial" panose="020B0604020202020204" pitchFamily="34" charset="0"/>
              </a:rPr>
            </a:br>
            <a:r>
              <a:rPr lang="en-GB" sz="1600" b="0" i="0" dirty="0">
                <a:effectLst/>
                <a:latin typeface="Arial" panose="020B0604020202020204" pitchFamily="34" charset="0"/>
                <a:cs typeface="Arial" panose="020B0604020202020204" pitchFamily="34" charset="0"/>
              </a:rPr>
              <a:t>Freedom to Speak Up Guardians also have access to </a:t>
            </a:r>
            <a:r>
              <a:rPr lang="en-GB" sz="1600" b="1" i="0" dirty="0">
                <a:effectLst/>
                <a:latin typeface="Arial" panose="020B0604020202020204" pitchFamily="34" charset="0"/>
                <a:cs typeface="Arial" panose="020B0604020202020204" pitchFamily="34" charset="0"/>
              </a:rPr>
              <a:t>PAM Assist</a:t>
            </a:r>
            <a:r>
              <a:rPr lang="en-GB" sz="1600" b="0" i="0" dirty="0">
                <a:effectLst/>
                <a:latin typeface="Arial" panose="020B0604020202020204" pitchFamily="34" charset="0"/>
                <a:cs typeface="Arial" panose="020B0604020202020204" pitchFamily="34" charset="0"/>
              </a:rPr>
              <a:t> which is a 24/7 wellbeing support phone line. </a:t>
            </a:r>
            <a:br>
              <a:rPr lang="en-GB" sz="1600" b="0" i="0" dirty="0">
                <a:solidFill>
                  <a:srgbClr val="6B7280"/>
                </a:solidFill>
                <a:effectLst/>
                <a:latin typeface="Fira Sans" panose="020B0503050000020004" pitchFamily="34" charset="0"/>
              </a:rPr>
            </a:br>
            <a:endParaRPr lang="en-GB" sz="1600" dirty="0"/>
          </a:p>
        </p:txBody>
      </p:sp>
      <p:sp>
        <p:nvSpPr>
          <p:cNvPr id="5" name="Slide Number Placeholder 4">
            <a:extLst>
              <a:ext uri="{FF2B5EF4-FFF2-40B4-BE49-F238E27FC236}">
                <a16:creationId xmlns:a16="http://schemas.microsoft.com/office/drawing/2014/main" id="{5FACE217-D230-3DBA-479C-FCA57FCC01A2}"/>
              </a:ext>
            </a:extLst>
          </p:cNvPr>
          <p:cNvSpPr>
            <a:spLocks noGrp="1"/>
          </p:cNvSpPr>
          <p:nvPr>
            <p:ph type="sldNum" sz="quarter" idx="12"/>
          </p:nvPr>
        </p:nvSpPr>
        <p:spPr/>
        <p:txBody>
          <a:bodyPr/>
          <a:lstStyle/>
          <a:p>
            <a:fld id="{BB0036E7-29B4-4FD8-B173-CF5D8D2EDFB8}" type="slidenum">
              <a:rPr lang="en-GB" smtClean="0"/>
              <a:t>10</a:t>
            </a:fld>
            <a:endParaRPr lang="en-GB"/>
          </a:p>
        </p:txBody>
      </p:sp>
    </p:spTree>
    <p:extLst>
      <p:ext uri="{BB962C8B-B14F-4D97-AF65-F5344CB8AC3E}">
        <p14:creationId xmlns:p14="http://schemas.microsoft.com/office/powerpoint/2010/main" val="418511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F700B-BF83-98F6-8A74-AE68565716EE}"/>
              </a:ext>
            </a:extLst>
          </p:cNvPr>
          <p:cNvSpPr>
            <a:spLocks noGrp="1"/>
          </p:cNvSpPr>
          <p:nvPr>
            <p:ph type="title"/>
          </p:nvPr>
        </p:nvSpPr>
        <p:spPr/>
        <p:txBody>
          <a:bodyPr>
            <a:normAutofit fontScale="90000"/>
          </a:bodyPr>
          <a:lstStyle/>
          <a:p>
            <a:pPr algn="ctr"/>
            <a:r>
              <a:rPr lang="en-GB" b="1" dirty="0">
                <a:latin typeface="Arial" panose="020B0604020202020204" pitchFamily="34" charset="0"/>
                <a:cs typeface="Arial" panose="020B0604020202020204" pitchFamily="34" charset="0"/>
              </a:rPr>
              <a:t>Developing the role of the FTSU Guardian</a:t>
            </a:r>
            <a:br>
              <a:rPr lang="en-GB" b="1" dirty="0">
                <a:latin typeface="Arial" panose="020B0604020202020204" pitchFamily="34" charset="0"/>
                <a:cs typeface="Arial" panose="020B0604020202020204" pitchFamily="34" charset="0"/>
              </a:rPr>
            </a:br>
            <a:br>
              <a:rPr lang="en-GB" b="1" dirty="0">
                <a:latin typeface="Arial" panose="020B0604020202020204" pitchFamily="34" charset="0"/>
                <a:cs typeface="Arial" panose="020B0604020202020204" pitchFamily="34" charset="0"/>
              </a:rPr>
            </a:br>
            <a:br>
              <a:rPr lang="en-GB" b="1" dirty="0">
                <a:latin typeface="Arial" panose="020B0604020202020204" pitchFamily="34" charset="0"/>
                <a:cs typeface="Arial" panose="020B0604020202020204" pitchFamily="34" charset="0"/>
              </a:rPr>
            </a:br>
            <a:r>
              <a:rPr lang="en-GB" sz="1800" dirty="0">
                <a:solidFill>
                  <a:schemeClr val="tx1"/>
                </a:solidFill>
                <a:latin typeface="Arial" panose="020B0604020202020204" pitchFamily="34" charset="0"/>
                <a:cs typeface="Arial" panose="020B0604020202020204" pitchFamily="34" charset="0"/>
              </a:rPr>
              <a:t>Following the recommendations coming from the Francis Report, Freedom to Speak Up Guardians were originally recruited for secondary healthcare settings.  This is now evolving and the role is widening so that we now see Guardians in primary care settings, hospices, private hospitals and more recently private sector organisations.  The role is evolving and developing at a great speed as organisations recognise the value in FTSU. </a:t>
            </a:r>
            <a:br>
              <a:rPr lang="en-GB" sz="1800" dirty="0">
                <a:solidFill>
                  <a:schemeClr val="tx1"/>
                </a:solidFill>
                <a:latin typeface="Arial" panose="020B0604020202020204" pitchFamily="34" charset="0"/>
                <a:cs typeface="Arial" panose="020B0604020202020204" pitchFamily="34" charset="0"/>
              </a:rPr>
            </a:br>
            <a:br>
              <a:rPr lang="en-GB" sz="1800" dirty="0">
                <a:solidFill>
                  <a:schemeClr val="tx1"/>
                </a:solidFill>
                <a:latin typeface="Arial" panose="020B0604020202020204" pitchFamily="34" charset="0"/>
                <a:cs typeface="Arial" panose="020B0604020202020204" pitchFamily="34" charset="0"/>
              </a:rPr>
            </a:br>
            <a:r>
              <a:rPr lang="en-GB" sz="1800" dirty="0">
                <a:solidFill>
                  <a:schemeClr val="tx1"/>
                </a:solidFill>
                <a:latin typeface="Arial" panose="020B0604020202020204" pitchFamily="34" charset="0"/>
                <a:cs typeface="Arial" panose="020B0604020202020204" pitchFamily="34" charset="0"/>
              </a:rPr>
              <a:t>The National Guardians Office is regularly working with Guardians with a view to developing the role further following feedback to the NGO from Guardian Surveys.  </a:t>
            </a:r>
            <a:br>
              <a:rPr lang="en-GB" sz="1800" dirty="0">
                <a:solidFill>
                  <a:schemeClr val="tx1"/>
                </a:solidFill>
                <a:latin typeface="Arial" panose="020B0604020202020204" pitchFamily="34" charset="0"/>
                <a:cs typeface="Arial" panose="020B0604020202020204" pitchFamily="34" charset="0"/>
              </a:rPr>
            </a:br>
            <a:br>
              <a:rPr lang="en-GB" sz="1800" dirty="0">
                <a:solidFill>
                  <a:schemeClr val="tx1"/>
                </a:solidFill>
                <a:latin typeface="Arial" panose="020B0604020202020204" pitchFamily="34" charset="0"/>
                <a:cs typeface="Arial" panose="020B0604020202020204" pitchFamily="34" charset="0"/>
              </a:rPr>
            </a:br>
            <a:r>
              <a:rPr lang="en-GB" sz="1800" dirty="0">
                <a:solidFill>
                  <a:schemeClr val="tx1"/>
                </a:solidFill>
                <a:latin typeface="Arial" panose="020B0604020202020204" pitchFamily="34" charset="0"/>
                <a:cs typeface="Arial" panose="020B0604020202020204" pitchFamily="34" charset="0"/>
              </a:rPr>
              <a:t>The role of the Guardian is invaluable regardless of the organisation as having an effective speak up culture is one of the main things that can either make or break an organisation.  </a:t>
            </a:r>
            <a:br>
              <a:rPr lang="en-GB" sz="1800" dirty="0">
                <a:solidFill>
                  <a:schemeClr val="tx1"/>
                </a:solidFill>
                <a:latin typeface="Arial" panose="020B0604020202020204" pitchFamily="34" charset="0"/>
                <a:cs typeface="Arial" panose="020B0604020202020204" pitchFamily="34" charset="0"/>
              </a:rPr>
            </a:br>
            <a:br>
              <a:rPr lang="en-GB" sz="1800" dirty="0">
                <a:solidFill>
                  <a:schemeClr val="tx1"/>
                </a:solidFill>
                <a:latin typeface="Arial" panose="020B0604020202020204" pitchFamily="34" charset="0"/>
                <a:cs typeface="Arial" panose="020B0604020202020204" pitchFamily="34" charset="0"/>
              </a:rPr>
            </a:br>
            <a:r>
              <a:rPr lang="en-GB" sz="1800" dirty="0">
                <a:solidFill>
                  <a:schemeClr val="tx1"/>
                </a:solidFill>
                <a:latin typeface="Arial" panose="020B0604020202020204" pitchFamily="34" charset="0"/>
                <a:cs typeface="Arial" panose="020B0604020202020204" pitchFamily="34" charset="0"/>
              </a:rPr>
              <a:t>Nationally Freedom to Speak Up is going from strength to strength and the role widening and evolving with time.  </a:t>
            </a:r>
            <a:br>
              <a:rPr lang="en-GB" sz="1800" dirty="0">
                <a:solidFill>
                  <a:schemeClr val="tx1"/>
                </a:solidFill>
                <a:latin typeface="Arial" panose="020B0604020202020204" pitchFamily="34" charset="0"/>
                <a:cs typeface="Arial" panose="020B0604020202020204" pitchFamily="34" charset="0"/>
              </a:rPr>
            </a:br>
            <a:br>
              <a:rPr lang="en-GB" sz="1800" dirty="0">
                <a:solidFill>
                  <a:schemeClr val="tx1"/>
                </a:solidFill>
                <a:latin typeface="Arial" panose="020B0604020202020204" pitchFamily="34" charset="0"/>
                <a:cs typeface="Arial" panose="020B0604020202020204" pitchFamily="34" charset="0"/>
              </a:rPr>
            </a:br>
            <a:r>
              <a:rPr lang="en-GB" sz="1800" dirty="0">
                <a:solidFill>
                  <a:schemeClr val="tx1"/>
                </a:solidFill>
                <a:latin typeface="Arial" panose="020B0604020202020204" pitchFamily="34" charset="0"/>
                <a:cs typeface="Arial" panose="020B0604020202020204" pitchFamily="34" charset="0"/>
              </a:rPr>
              <a:t>For further information on FTSU please do contact the National Guardians Office.        </a:t>
            </a:r>
            <a:br>
              <a:rPr lang="en-GB" sz="1800" dirty="0">
                <a:solidFill>
                  <a:schemeClr val="tx1"/>
                </a:solidFill>
                <a:latin typeface="Arial" panose="020B0604020202020204" pitchFamily="34" charset="0"/>
                <a:cs typeface="Arial" panose="020B0604020202020204" pitchFamily="34" charset="0"/>
              </a:rPr>
            </a:br>
            <a:br>
              <a:rPr lang="en-GB" sz="1800" dirty="0">
                <a:solidFill>
                  <a:schemeClr val="tx1"/>
                </a:solidFill>
                <a:latin typeface="Arial" panose="020B0604020202020204" pitchFamily="34" charset="0"/>
                <a:cs typeface="Arial" panose="020B0604020202020204" pitchFamily="34" charset="0"/>
              </a:rPr>
            </a:br>
            <a:r>
              <a:rPr lang="en-GB" sz="1800" dirty="0">
                <a:solidFill>
                  <a:schemeClr val="tx1"/>
                </a:solidFill>
                <a:latin typeface="Arial" panose="020B0604020202020204" pitchFamily="34" charset="0"/>
                <a:cs typeface="Arial" panose="020B0604020202020204" pitchFamily="34" charset="0"/>
              </a:rPr>
              <a:t>       </a:t>
            </a:r>
            <a:br>
              <a:rPr lang="en-GB" sz="1800" dirty="0">
                <a:solidFill>
                  <a:schemeClr val="tx1"/>
                </a:solidFill>
                <a:latin typeface="Arial" panose="020B0604020202020204" pitchFamily="34" charset="0"/>
                <a:cs typeface="Arial" panose="020B0604020202020204" pitchFamily="34" charset="0"/>
              </a:rPr>
            </a:br>
            <a:br>
              <a:rPr lang="en-GB" dirty="0"/>
            </a:br>
            <a:endParaRPr lang="en-GB" dirty="0"/>
          </a:p>
        </p:txBody>
      </p:sp>
      <p:sp>
        <p:nvSpPr>
          <p:cNvPr id="3" name="Slide Number Placeholder 2">
            <a:extLst>
              <a:ext uri="{FF2B5EF4-FFF2-40B4-BE49-F238E27FC236}">
                <a16:creationId xmlns:a16="http://schemas.microsoft.com/office/drawing/2014/main" id="{38D3A80A-E4BD-EA76-AA4B-BF67ECF9A45F}"/>
              </a:ext>
            </a:extLst>
          </p:cNvPr>
          <p:cNvSpPr>
            <a:spLocks noGrp="1"/>
          </p:cNvSpPr>
          <p:nvPr>
            <p:ph type="sldNum" sz="quarter" idx="12"/>
          </p:nvPr>
        </p:nvSpPr>
        <p:spPr/>
        <p:txBody>
          <a:bodyPr/>
          <a:lstStyle/>
          <a:p>
            <a:fld id="{BB0036E7-29B4-4FD8-B173-CF5D8D2EDFB8}" type="slidenum">
              <a:rPr lang="en-GB" smtClean="0"/>
              <a:t>11</a:t>
            </a:fld>
            <a:endParaRPr lang="en-GB"/>
          </a:p>
        </p:txBody>
      </p:sp>
    </p:spTree>
    <p:extLst>
      <p:ext uri="{BB962C8B-B14F-4D97-AF65-F5344CB8AC3E}">
        <p14:creationId xmlns:p14="http://schemas.microsoft.com/office/powerpoint/2010/main" val="3334920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EA79A-DC9C-8FF9-6905-60CD1628E9D1}"/>
              </a:ext>
            </a:extLst>
          </p:cNvPr>
          <p:cNvSpPr>
            <a:spLocks noGrp="1"/>
          </p:cNvSpPr>
          <p:nvPr>
            <p:ph type="title"/>
          </p:nvPr>
        </p:nvSpPr>
        <p:spPr/>
        <p:txBody>
          <a:bodyPr>
            <a:noAutofit/>
          </a:bodyPr>
          <a:lstStyle/>
          <a:p>
            <a:pPr algn="ctr"/>
            <a:r>
              <a:rPr lang="en-GB" sz="3200" b="1" dirty="0">
                <a:latin typeface="Arial" panose="020B0604020202020204" pitchFamily="34" charset="0"/>
                <a:cs typeface="Arial" panose="020B0604020202020204" pitchFamily="34" charset="0"/>
              </a:rPr>
              <a:t>The role of the Freedom to Speak Up Guardian: current issues and case reviews </a:t>
            </a:r>
          </a:p>
        </p:txBody>
      </p:sp>
      <p:sp>
        <p:nvSpPr>
          <p:cNvPr id="3" name="Content Placeholder 2">
            <a:extLst>
              <a:ext uri="{FF2B5EF4-FFF2-40B4-BE49-F238E27FC236}">
                <a16:creationId xmlns:a16="http://schemas.microsoft.com/office/drawing/2014/main" id="{682BDAE1-E305-FE34-2D8E-707138E35DE6}"/>
              </a:ext>
            </a:extLst>
          </p:cNvPr>
          <p:cNvSpPr>
            <a:spLocks noGrp="1"/>
          </p:cNvSpPr>
          <p:nvPr>
            <p:ph idx="1"/>
          </p:nvPr>
        </p:nvSpPr>
        <p:spPr>
          <a:xfrm>
            <a:off x="677334" y="2160589"/>
            <a:ext cx="8944838" cy="4575771"/>
          </a:xfrm>
        </p:spPr>
        <p:txBody>
          <a:bodyPr>
            <a:normAutofit fontScale="25000" lnSpcReduction="20000"/>
          </a:bodyPr>
          <a:lstStyle/>
          <a:p>
            <a:pPr marL="0" indent="0" algn="ctr">
              <a:buNone/>
            </a:pPr>
            <a:r>
              <a:rPr lang="en-GB" sz="12800" b="0" i="0" dirty="0">
                <a:solidFill>
                  <a:schemeClr val="accent1"/>
                </a:solidFill>
                <a:effectLst/>
                <a:latin typeface="Arial" panose="020B0604020202020204" pitchFamily="34" charset="0"/>
                <a:cs typeface="Arial" panose="020B0604020202020204" pitchFamily="34" charset="0"/>
              </a:rPr>
              <a:t>T</a:t>
            </a:r>
            <a:r>
              <a:rPr lang="en-GB" sz="6600" b="0" i="0" dirty="0">
                <a:solidFill>
                  <a:schemeClr val="tx1"/>
                </a:solidFill>
                <a:effectLst/>
                <a:latin typeface="Arial" panose="020B0604020202020204" pitchFamily="34" charset="0"/>
                <a:cs typeface="Arial" panose="020B0604020202020204" pitchFamily="34" charset="0"/>
              </a:rPr>
              <a:t>here are currently 961 Freedom to Speak Up Guardians in 575 organisations.</a:t>
            </a:r>
          </a:p>
          <a:p>
            <a:pPr marL="0" indent="0" algn="ctr">
              <a:buNone/>
            </a:pPr>
            <a:r>
              <a:rPr lang="en-GB" sz="6400" b="0" i="0" dirty="0">
                <a:solidFill>
                  <a:schemeClr val="tx1"/>
                </a:solidFill>
                <a:effectLst/>
                <a:latin typeface="Arial" panose="020B0604020202020204" pitchFamily="34" charset="0"/>
                <a:cs typeface="Arial" panose="020B0604020202020204" pitchFamily="34" charset="0"/>
              </a:rPr>
              <a:t>Freedom to Speak Up Guardians support workers to raise issues concerning them that could affect the wellbeing of workers, patients or the reputation of the organisation.  Guardians, through reporting help their organisations to identify and address any barriers to speaking up that. </a:t>
            </a:r>
          </a:p>
          <a:p>
            <a:pPr marL="0" indent="0" algn="ctr">
              <a:buNone/>
            </a:pPr>
            <a:r>
              <a:rPr lang="en-GB" sz="6400" dirty="0">
                <a:solidFill>
                  <a:schemeClr val="tx1"/>
                </a:solidFill>
                <a:latin typeface="Arial" panose="020B0604020202020204" pitchFamily="34" charset="0"/>
                <a:cs typeface="Arial" panose="020B0604020202020204" pitchFamily="34" charset="0"/>
              </a:rPr>
              <a:t>Guardians offer an </a:t>
            </a:r>
            <a:r>
              <a:rPr lang="en-GB" sz="6400" i="0" dirty="0">
                <a:solidFill>
                  <a:schemeClr val="tx1"/>
                </a:solidFill>
                <a:effectLst/>
                <a:latin typeface="Arial" panose="020B0604020202020204" pitchFamily="34" charset="0"/>
                <a:cs typeface="Arial" panose="020B0604020202020204" pitchFamily="34" charset="0"/>
              </a:rPr>
              <a:t>impartial service offering confidential, independent and sensitive advice and support to all workers raising concerns</a:t>
            </a:r>
          </a:p>
          <a:p>
            <a:pPr marL="0" indent="0" algn="ctr">
              <a:buNone/>
            </a:pPr>
            <a:r>
              <a:rPr lang="en-GB" sz="6400" b="0" i="0" dirty="0">
                <a:solidFill>
                  <a:schemeClr val="tx1"/>
                </a:solidFill>
                <a:effectLst/>
                <a:latin typeface="Arial" panose="020B0604020202020204" pitchFamily="34" charset="0"/>
                <a:cs typeface="Arial" panose="020B0604020202020204" pitchFamily="34" charset="0"/>
              </a:rPr>
              <a:t>The National Guardian’s Office (NGO) carries out case reviews where they have received information that suggests that speaking up has not been handled in accordance with good practise.   To date, the NGO have carried out 9 such case reviews and you can read these reviews together with remedial recommendations by visiting the NGO website at nationalguardian.org.uk.   Reviews also seek to identify learning, support improvement and celebrate innovation. </a:t>
            </a:r>
          </a:p>
          <a:p>
            <a:pPr marL="0" indent="0" algn="ctr">
              <a:buNone/>
            </a:pPr>
            <a:r>
              <a:rPr lang="en-GB" sz="6400" b="0" i="0" dirty="0">
                <a:solidFill>
                  <a:schemeClr val="tx1"/>
                </a:solidFill>
                <a:effectLst/>
                <a:latin typeface="Arial" panose="020B0604020202020204" pitchFamily="34" charset="0"/>
                <a:cs typeface="Arial" panose="020B0604020202020204" pitchFamily="34" charset="0"/>
              </a:rPr>
              <a:t>Freedom to Speak Up Guardians and their organisations have used these case reviews as a way to reflect on their own speaking up arrangements. The recommendations coming from the reviews helps organisations to identify opportunities for improvement in their own processes and procedures.</a:t>
            </a:r>
          </a:p>
          <a:p>
            <a:endParaRPr lang="en-GB" dirty="0"/>
          </a:p>
        </p:txBody>
      </p:sp>
      <p:sp>
        <p:nvSpPr>
          <p:cNvPr id="4" name="Slide Number Placeholder 3">
            <a:extLst>
              <a:ext uri="{FF2B5EF4-FFF2-40B4-BE49-F238E27FC236}">
                <a16:creationId xmlns:a16="http://schemas.microsoft.com/office/drawing/2014/main" id="{71289235-3AEA-5FF7-AA9B-3703FB44BD0D}"/>
              </a:ext>
            </a:extLst>
          </p:cNvPr>
          <p:cNvSpPr>
            <a:spLocks noGrp="1"/>
          </p:cNvSpPr>
          <p:nvPr>
            <p:ph type="sldNum" sz="quarter" idx="12"/>
          </p:nvPr>
        </p:nvSpPr>
        <p:spPr/>
        <p:txBody>
          <a:bodyPr/>
          <a:lstStyle/>
          <a:p>
            <a:fld id="{BB0036E7-29B4-4FD8-B173-CF5D8D2EDFB8}" type="slidenum">
              <a:rPr lang="en-GB" smtClean="0"/>
              <a:t>2</a:t>
            </a:fld>
            <a:endParaRPr lang="en-GB"/>
          </a:p>
        </p:txBody>
      </p:sp>
    </p:spTree>
    <p:extLst>
      <p:ext uri="{BB962C8B-B14F-4D97-AF65-F5344CB8AC3E}">
        <p14:creationId xmlns:p14="http://schemas.microsoft.com/office/powerpoint/2010/main" val="206521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A9924-6CA7-F1D3-ACF3-17D3FE071301}"/>
              </a:ext>
            </a:extLst>
          </p:cNvPr>
          <p:cNvSpPr>
            <a:spLocks noGrp="1"/>
          </p:cNvSpPr>
          <p:nvPr>
            <p:ph type="title"/>
          </p:nvPr>
        </p:nvSpPr>
        <p:spPr>
          <a:xfrm>
            <a:off x="677334" y="609599"/>
            <a:ext cx="8596668" cy="1496037"/>
          </a:xfrm>
        </p:spPr>
        <p:txBody>
          <a:bodyPr>
            <a:normAutofit fontScale="90000"/>
          </a:bodyPr>
          <a:lstStyle/>
          <a:p>
            <a:pPr algn="ctr"/>
            <a:r>
              <a:rPr lang="en-GB" b="1" dirty="0">
                <a:latin typeface="Arial" panose="020B0604020202020204" pitchFamily="34" charset="0"/>
                <a:cs typeface="Arial" panose="020B0604020202020204" pitchFamily="34" charset="0"/>
              </a:rPr>
              <a:t>The National Freedom to Speak Up Policy and Freedom to Speak Up reflection and planning tool</a:t>
            </a:r>
            <a:br>
              <a:rPr lang="en-GB" b="1"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A</a:t>
            </a:r>
            <a:r>
              <a:rPr lang="en-GB" sz="1800" b="0" i="0" dirty="0">
                <a:solidFill>
                  <a:schemeClr val="tx1"/>
                </a:solidFill>
                <a:effectLst/>
                <a:latin typeface="Arial" panose="020B0604020202020204" pitchFamily="34" charset="0"/>
                <a:cs typeface="Arial" panose="020B0604020202020204" pitchFamily="34" charset="0"/>
              </a:rPr>
              <a:t> new updated Freedom to Speak Up Policy for the NHS has now been published by NHS England.</a:t>
            </a:r>
            <a:br>
              <a:rPr lang="en-GB" sz="1800" b="0" i="0" dirty="0">
                <a:solidFill>
                  <a:schemeClr val="tx1"/>
                </a:solidFill>
                <a:effectLst/>
                <a:latin typeface="Arial" panose="020B0604020202020204" pitchFamily="34" charset="0"/>
                <a:cs typeface="Arial" panose="020B0604020202020204" pitchFamily="34" charset="0"/>
              </a:rPr>
            </a:br>
            <a:br>
              <a:rPr lang="en-GB" sz="1800" b="0" i="0" dirty="0">
                <a:solidFill>
                  <a:schemeClr val="tx1"/>
                </a:solidFill>
                <a:effectLst/>
                <a:latin typeface="Arial" panose="020B0604020202020204" pitchFamily="34" charset="0"/>
                <a:cs typeface="Arial" panose="020B0604020202020204" pitchFamily="34" charset="0"/>
              </a:rPr>
            </a:br>
            <a:r>
              <a:rPr lang="en-GB" sz="1800" b="0" i="0" dirty="0">
                <a:solidFill>
                  <a:schemeClr val="tx1"/>
                </a:solidFill>
                <a:effectLst/>
                <a:latin typeface="Arial" panose="020B0604020202020204" pitchFamily="34" charset="0"/>
                <a:cs typeface="Arial" panose="020B0604020202020204" pitchFamily="34" charset="0"/>
              </a:rPr>
              <a:t>The new policy also includes learning from the previous policies for primary care and NHS trusts to ensure a consistent approach. </a:t>
            </a:r>
            <a:br>
              <a:rPr lang="en-GB" sz="1800" b="0" i="0" dirty="0">
                <a:solidFill>
                  <a:schemeClr val="tx1"/>
                </a:solidFill>
                <a:effectLst/>
                <a:latin typeface="Arial" panose="020B0604020202020204" pitchFamily="34" charset="0"/>
                <a:cs typeface="Arial" panose="020B0604020202020204" pitchFamily="34" charset="0"/>
              </a:rPr>
            </a:br>
            <a:br>
              <a:rPr lang="en-GB" sz="1800" b="0" i="0" dirty="0">
                <a:solidFill>
                  <a:schemeClr val="tx1"/>
                </a:solidFill>
                <a:effectLst/>
                <a:latin typeface="Arial" panose="020B0604020202020204" pitchFamily="34" charset="0"/>
                <a:cs typeface="Arial" panose="020B0604020202020204" pitchFamily="34" charset="0"/>
              </a:rPr>
            </a:br>
            <a:r>
              <a:rPr lang="en-GB" sz="1800" b="0" i="0" dirty="0">
                <a:solidFill>
                  <a:schemeClr val="tx1"/>
                </a:solidFill>
                <a:effectLst/>
                <a:latin typeface="Arial" panose="020B0604020202020204" pitchFamily="34" charset="0"/>
                <a:cs typeface="Arial" panose="020B0604020202020204" pitchFamily="34" charset="0"/>
              </a:rPr>
              <a:t>The policy aims to assist organisations to deliver the People Promise for its workers, ensuring they have a voice that counts, and a speaking up culture where leaders and managers listen to workers, thereby driving learning and improvement.</a:t>
            </a:r>
            <a:br>
              <a:rPr lang="en-GB" sz="1800" b="0" i="0" dirty="0">
                <a:solidFill>
                  <a:schemeClr val="tx1"/>
                </a:solidFill>
                <a:effectLst/>
                <a:latin typeface="Arial" panose="020B0604020202020204" pitchFamily="34" charset="0"/>
                <a:cs typeface="Arial" panose="020B0604020202020204" pitchFamily="34" charset="0"/>
              </a:rPr>
            </a:br>
            <a:br>
              <a:rPr lang="en-GB" sz="1800" b="0" i="0" dirty="0">
                <a:solidFill>
                  <a:schemeClr val="tx1"/>
                </a:solidFill>
                <a:effectLst/>
                <a:latin typeface="Arial" panose="020B0604020202020204" pitchFamily="34" charset="0"/>
                <a:cs typeface="Arial" panose="020B0604020202020204" pitchFamily="34" charset="0"/>
              </a:rPr>
            </a:br>
            <a:r>
              <a:rPr lang="en-GB" sz="1800" b="0" i="0" dirty="0">
                <a:solidFill>
                  <a:schemeClr val="tx1"/>
                </a:solidFill>
                <a:effectLst/>
                <a:latin typeface="Arial" panose="020B0604020202020204" pitchFamily="34" charset="0"/>
                <a:cs typeface="Arial" panose="020B0604020202020204" pitchFamily="34" charset="0"/>
              </a:rPr>
              <a:t>All NHS trusts and foundation trust boards have been asked to update their local policy to reflect the new national template by the end of January 2024. </a:t>
            </a:r>
            <a:endParaRPr lang="en-GB" sz="1800" dirty="0">
              <a:solidFill>
                <a:schemeClr val="tx1"/>
              </a:solidFill>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CAD80FBD-B0F4-8BBB-A1B2-4543A0DF1E85}"/>
              </a:ext>
            </a:extLst>
          </p:cNvPr>
          <p:cNvSpPr>
            <a:spLocks noGrp="1"/>
          </p:cNvSpPr>
          <p:nvPr>
            <p:ph type="sldNum" sz="quarter" idx="12"/>
          </p:nvPr>
        </p:nvSpPr>
        <p:spPr/>
        <p:txBody>
          <a:bodyPr/>
          <a:lstStyle/>
          <a:p>
            <a:fld id="{BB0036E7-29B4-4FD8-B173-CF5D8D2EDFB8}" type="slidenum">
              <a:rPr lang="en-GB" smtClean="0"/>
              <a:t>3</a:t>
            </a:fld>
            <a:endParaRPr lang="en-GB"/>
          </a:p>
        </p:txBody>
      </p:sp>
    </p:spTree>
    <p:extLst>
      <p:ext uri="{BB962C8B-B14F-4D97-AF65-F5344CB8AC3E}">
        <p14:creationId xmlns:p14="http://schemas.microsoft.com/office/powerpoint/2010/main" val="1390250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479F7-D382-845B-4594-C4DAA227E16D}"/>
              </a:ext>
            </a:extLst>
          </p:cNvPr>
          <p:cNvSpPr>
            <a:spLocks noGrp="1"/>
          </p:cNvSpPr>
          <p:nvPr>
            <p:ph type="title"/>
          </p:nvPr>
        </p:nvSpPr>
        <p:spPr/>
        <p:txBody>
          <a:bodyPr>
            <a:normAutofit fontScale="90000"/>
          </a:bodyPr>
          <a:lstStyle/>
          <a:p>
            <a:pPr algn="ctr"/>
            <a:r>
              <a:rPr lang="en-GB" b="1" dirty="0">
                <a:latin typeface="Arial" panose="020B0604020202020204" pitchFamily="34" charset="0"/>
                <a:cs typeface="Arial" panose="020B0604020202020204" pitchFamily="34" charset="0"/>
              </a:rPr>
              <a:t>Reflection and planning tool completion</a:t>
            </a: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a:t>
            </a:r>
          </a:p>
        </p:txBody>
      </p:sp>
      <p:sp>
        <p:nvSpPr>
          <p:cNvPr id="4" name="TextBox 3">
            <a:extLst>
              <a:ext uri="{FF2B5EF4-FFF2-40B4-BE49-F238E27FC236}">
                <a16:creationId xmlns:a16="http://schemas.microsoft.com/office/drawing/2014/main" id="{CC67416F-0D46-B553-7106-C3A2CBF36A01}"/>
              </a:ext>
            </a:extLst>
          </p:cNvPr>
          <p:cNvSpPr txBox="1"/>
          <p:nvPr/>
        </p:nvSpPr>
        <p:spPr>
          <a:xfrm>
            <a:off x="746619" y="1216403"/>
            <a:ext cx="9798342" cy="5109091"/>
          </a:xfrm>
          <a:prstGeom prst="rect">
            <a:avLst/>
          </a:prstGeom>
          <a:noFill/>
        </p:spPr>
        <p:txBody>
          <a:bodyPr wrap="square">
            <a:spAutoFit/>
          </a:bodyPr>
          <a:lstStyle/>
          <a:p>
            <a:endParaRPr lang="en-GB" b="0" i="0" dirty="0">
              <a:solidFill>
                <a:srgbClr val="000000"/>
              </a:solidFill>
              <a:effectLst/>
              <a:latin typeface="Times New Roman" panose="02020603050405020304" pitchFamily="18" charset="0"/>
            </a:endParaRPr>
          </a:p>
          <a:p>
            <a:pPr algn="ctr"/>
            <a:r>
              <a:rPr lang="en-GB" sz="3200" dirty="0">
                <a:solidFill>
                  <a:schemeClr val="accent1"/>
                </a:solidFill>
                <a:latin typeface="Arial" panose="020B0604020202020204" pitchFamily="34" charset="0"/>
                <a:cs typeface="Arial" panose="020B0604020202020204" pitchFamily="34" charset="0"/>
              </a:rPr>
              <a:t>T</a:t>
            </a:r>
            <a:r>
              <a:rPr lang="en-GB" dirty="0">
                <a:latin typeface="Arial" panose="020B0604020202020204" pitchFamily="34" charset="0"/>
                <a:cs typeface="Arial" panose="020B0604020202020204" pitchFamily="34" charset="0"/>
              </a:rPr>
              <a:t>he reflection and planning tool is available on the NGO website and it is the responsibility of the </a:t>
            </a:r>
            <a:r>
              <a:rPr lang="en-GB" sz="1600" b="0" i="0" dirty="0">
                <a:effectLst/>
                <a:latin typeface="Arial" panose="020B0604020202020204" pitchFamily="34" charset="0"/>
                <a:cs typeface="Arial" panose="020B0604020202020204" pitchFamily="34" charset="0"/>
              </a:rPr>
              <a:t>executive/senior lead for FTSU in the organisation to complete this this reflection tool, at a minimum every 2 years.   This improvement tool is designed to help executive/senior leads identify  strengths in the FTSU function, the leadership team and the organisation and identify any gaps that need work.   There are three main stages to the reflection and planning tool.</a:t>
            </a:r>
          </a:p>
          <a:p>
            <a:pPr algn="ctr"/>
            <a:endParaRPr lang="en-GB" sz="1600" b="0" i="0" dirty="0">
              <a:effectLst/>
              <a:latin typeface="Arial" panose="020B0604020202020204" pitchFamily="34" charset="0"/>
              <a:cs typeface="Arial" panose="020B0604020202020204" pitchFamily="34" charset="0"/>
            </a:endParaRPr>
          </a:p>
          <a:p>
            <a:pPr algn="ctr"/>
            <a:r>
              <a:rPr lang="en-GB" sz="1600" b="0" i="0" dirty="0">
                <a:effectLst/>
                <a:latin typeface="Arial" panose="020B0604020202020204" pitchFamily="34" charset="0"/>
                <a:cs typeface="Arial" panose="020B0604020202020204" pitchFamily="34" charset="0"/>
              </a:rPr>
              <a:t>Stage 1 - This section sets out statements for reflection under the eight principles outlined in the guide. They are designed for people within the organisation’s board, senior leadership team or – in the case of some primary care organisations – the owner. You can review your position against each of the principles or you may prefer to focus on one or two.</a:t>
            </a:r>
          </a:p>
          <a:p>
            <a:pPr algn="ctr"/>
            <a:endParaRPr lang="en-GB" sz="1600" b="0" i="0" dirty="0">
              <a:effectLst/>
              <a:latin typeface="Arial" panose="020B0604020202020204" pitchFamily="34" charset="0"/>
              <a:cs typeface="Arial" panose="020B0604020202020204" pitchFamily="34" charset="0"/>
            </a:endParaRPr>
          </a:p>
          <a:p>
            <a:pPr algn="ctr"/>
            <a:r>
              <a:rPr lang="en-GB" sz="1600" b="0" i="0" dirty="0">
                <a:effectLst/>
                <a:latin typeface="Arial" panose="020B0604020202020204" pitchFamily="34" charset="0"/>
                <a:cs typeface="Arial" panose="020B0604020202020204" pitchFamily="34" charset="0"/>
              </a:rPr>
              <a:t>Stage 2 - Involves summarising the high-level actions the organisation will take over the next 6–24 months to develop your Freedom to Speak Up arrangements. This will help the guardian and the senior lead for Freedom to Speak Up carry out more detailed planning.</a:t>
            </a:r>
          </a:p>
          <a:p>
            <a:pPr algn="ctr"/>
            <a:endParaRPr lang="en-GB" sz="1600" b="0" i="0" dirty="0">
              <a:effectLst/>
              <a:latin typeface="Arial" panose="020B0604020202020204" pitchFamily="34" charset="0"/>
              <a:cs typeface="Arial" panose="020B0604020202020204" pitchFamily="34" charset="0"/>
            </a:endParaRPr>
          </a:p>
          <a:p>
            <a:pPr algn="ctr"/>
            <a:r>
              <a:rPr lang="en-GB" sz="1600" b="0" i="0" dirty="0">
                <a:effectLst/>
                <a:latin typeface="Arial" panose="020B0604020202020204" pitchFamily="34" charset="0"/>
                <a:cs typeface="Arial" panose="020B0604020202020204" pitchFamily="34" charset="0"/>
              </a:rPr>
              <a:t>Stage 3 - Summarises the high-level actions needed to take to share and promote strengths. This will enable others in the organisation and the wider system to learn from executive leads and guardians.</a:t>
            </a:r>
            <a:endParaRPr lang="en-GB" sz="1600" dirty="0">
              <a:latin typeface="Arial" panose="020B0604020202020204" pitchFamily="34" charset="0"/>
              <a:cs typeface="Arial" panose="020B0604020202020204" pitchFamily="34" charset="0"/>
            </a:endParaRPr>
          </a:p>
          <a:p>
            <a:endParaRPr lang="en-GB" dirty="0"/>
          </a:p>
        </p:txBody>
      </p:sp>
      <p:sp>
        <p:nvSpPr>
          <p:cNvPr id="3" name="Slide Number Placeholder 2">
            <a:extLst>
              <a:ext uri="{FF2B5EF4-FFF2-40B4-BE49-F238E27FC236}">
                <a16:creationId xmlns:a16="http://schemas.microsoft.com/office/drawing/2014/main" id="{05678559-62A6-1ACE-3890-050FA1018C7A}"/>
              </a:ext>
            </a:extLst>
          </p:cNvPr>
          <p:cNvSpPr>
            <a:spLocks noGrp="1"/>
          </p:cNvSpPr>
          <p:nvPr>
            <p:ph type="sldNum" sz="quarter" idx="12"/>
          </p:nvPr>
        </p:nvSpPr>
        <p:spPr/>
        <p:txBody>
          <a:bodyPr/>
          <a:lstStyle/>
          <a:p>
            <a:fld id="{BB0036E7-29B4-4FD8-B173-CF5D8D2EDFB8}" type="slidenum">
              <a:rPr lang="en-GB" smtClean="0"/>
              <a:t>4</a:t>
            </a:fld>
            <a:endParaRPr lang="en-GB"/>
          </a:p>
        </p:txBody>
      </p:sp>
    </p:spTree>
    <p:extLst>
      <p:ext uri="{BB962C8B-B14F-4D97-AF65-F5344CB8AC3E}">
        <p14:creationId xmlns:p14="http://schemas.microsoft.com/office/powerpoint/2010/main" val="4182842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337BE-8A5F-9222-40A1-0534ADD20063}"/>
              </a:ext>
            </a:extLst>
          </p:cNvPr>
          <p:cNvSpPr>
            <a:spLocks noGrp="1"/>
          </p:cNvSpPr>
          <p:nvPr>
            <p:ph type="title"/>
          </p:nvPr>
        </p:nvSpPr>
        <p:spPr>
          <a:xfrm>
            <a:off x="1140902" y="634767"/>
            <a:ext cx="8133099" cy="1017864"/>
          </a:xfrm>
        </p:spPr>
        <p:txBody>
          <a:bodyPr>
            <a:normAutofit fontScale="90000"/>
          </a:bodyPr>
          <a:lstStyle/>
          <a:p>
            <a:pPr algn="ctr"/>
            <a:r>
              <a:rPr lang="en-GB" b="1" dirty="0">
                <a:latin typeface="Arial" panose="020B0604020202020204" pitchFamily="34" charset="0"/>
                <a:cs typeface="Arial" panose="020B0604020202020204" pitchFamily="34" charset="0"/>
              </a:rPr>
              <a:t>FTSU and Covid-19</a:t>
            </a: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r>
              <a:rPr lang="en-GB" b="0" i="0" dirty="0" err="1">
                <a:effectLst/>
                <a:latin typeface="Arial" panose="020B0604020202020204" pitchFamily="34" charset="0"/>
                <a:cs typeface="Arial" panose="020B0604020202020204" pitchFamily="34" charset="0"/>
              </a:rPr>
              <a:t>C</a:t>
            </a:r>
            <a:r>
              <a:rPr lang="en-GB" sz="1800" b="0" i="0" dirty="0" err="1">
                <a:solidFill>
                  <a:schemeClr val="tx1"/>
                </a:solidFill>
                <a:effectLst/>
                <a:latin typeface="Arial" panose="020B0604020202020204" pitchFamily="34" charset="0"/>
                <a:cs typeface="Arial" panose="020B0604020202020204" pitchFamily="34" charset="0"/>
              </a:rPr>
              <a:t>OVID-19</a:t>
            </a:r>
            <a:r>
              <a:rPr lang="en-GB" sz="1800" b="0" i="0" dirty="0">
                <a:solidFill>
                  <a:schemeClr val="tx1"/>
                </a:solidFill>
                <a:effectLst/>
                <a:latin typeface="Arial" panose="020B0604020202020204" pitchFamily="34" charset="0"/>
                <a:cs typeface="Arial" panose="020B0604020202020204" pitchFamily="34" charset="0"/>
              </a:rPr>
              <a:t> created many challenges for the delivery of safe and effective health and care throughout healthcare.</a:t>
            </a:r>
            <a:br>
              <a:rPr lang="en-GB" sz="1800" b="0" i="0" dirty="0">
                <a:solidFill>
                  <a:schemeClr val="tx1"/>
                </a:solidFill>
                <a:effectLst/>
                <a:latin typeface="Arial" panose="020B0604020202020204" pitchFamily="34" charset="0"/>
                <a:cs typeface="Arial" panose="020B0604020202020204" pitchFamily="34" charset="0"/>
              </a:rPr>
            </a:br>
            <a:r>
              <a:rPr lang="en-GB" sz="1800" b="0" i="0" dirty="0">
                <a:solidFill>
                  <a:schemeClr val="tx1"/>
                </a:solidFill>
                <a:effectLst/>
                <a:latin typeface="Arial" panose="020B0604020202020204" pitchFamily="34" charset="0"/>
                <a:cs typeface="Arial" panose="020B0604020202020204" pitchFamily="34" charset="0"/>
              </a:rPr>
              <a:t>  </a:t>
            </a:r>
            <a:br>
              <a:rPr lang="en-GB" sz="1800" b="0" i="0" dirty="0">
                <a:solidFill>
                  <a:schemeClr val="tx1"/>
                </a:solidFill>
                <a:effectLst/>
                <a:latin typeface="Arial" panose="020B0604020202020204" pitchFamily="34" charset="0"/>
                <a:cs typeface="Arial" panose="020B0604020202020204" pitchFamily="34" charset="0"/>
              </a:rPr>
            </a:br>
            <a:r>
              <a:rPr lang="en-GB" sz="1800" b="0" i="0" dirty="0">
                <a:solidFill>
                  <a:schemeClr val="tx1"/>
                </a:solidFill>
                <a:effectLst/>
                <a:latin typeface="Arial" panose="020B0604020202020204" pitchFamily="34" charset="0"/>
                <a:cs typeface="Arial" panose="020B0604020202020204" pitchFamily="34" charset="0"/>
              </a:rPr>
              <a:t>Many Guardians saw a steep rise in concerns being raised to them relating to the challenges being faced by front line staff.  </a:t>
            </a:r>
            <a:br>
              <a:rPr lang="en-GB" sz="1800" b="0" i="0" dirty="0">
                <a:solidFill>
                  <a:schemeClr val="tx1"/>
                </a:solidFill>
                <a:effectLst/>
                <a:latin typeface="Arial" panose="020B0604020202020204" pitchFamily="34" charset="0"/>
                <a:cs typeface="Arial" panose="020B0604020202020204" pitchFamily="34" charset="0"/>
              </a:rPr>
            </a:br>
            <a:br>
              <a:rPr lang="en-GB" sz="1800" b="0" i="0" dirty="0">
                <a:solidFill>
                  <a:schemeClr val="tx1"/>
                </a:solidFill>
                <a:effectLst/>
                <a:latin typeface="Arial" panose="020B0604020202020204" pitchFamily="34" charset="0"/>
                <a:cs typeface="Arial" panose="020B0604020202020204" pitchFamily="34" charset="0"/>
              </a:rPr>
            </a:br>
            <a:r>
              <a:rPr lang="en-GB" sz="1800" b="0" i="0" dirty="0">
                <a:solidFill>
                  <a:schemeClr val="tx1"/>
                </a:solidFill>
                <a:effectLst/>
                <a:latin typeface="Arial" panose="020B0604020202020204" pitchFamily="34" charset="0"/>
                <a:cs typeface="Arial" panose="020B0604020202020204" pitchFamily="34" charset="0"/>
              </a:rPr>
              <a:t>Many Guardians reported that they struggled to effectively communicate with their organisations to resolve concerns during this time and that resolving concerns in a timely manner as per NGO guidelines was an issue.  This was mainly due to the lack of accessibility of management, HR, </a:t>
            </a:r>
            <a:r>
              <a:rPr lang="en-GB" sz="1800" b="0" i="0" dirty="0" err="1">
                <a:solidFill>
                  <a:schemeClr val="tx1"/>
                </a:solidFill>
                <a:effectLst/>
                <a:latin typeface="Arial" panose="020B0604020202020204" pitchFamily="34" charset="0"/>
                <a:cs typeface="Arial" panose="020B0604020202020204" pitchFamily="34" charset="0"/>
              </a:rPr>
              <a:t>Occ</a:t>
            </a:r>
            <a:r>
              <a:rPr lang="en-GB" sz="1800" b="0" i="0" dirty="0">
                <a:solidFill>
                  <a:schemeClr val="tx1"/>
                </a:solidFill>
                <a:effectLst/>
                <a:latin typeface="Arial" panose="020B0604020202020204" pitchFamily="34" charset="0"/>
                <a:cs typeface="Arial" panose="020B0604020202020204" pitchFamily="34" charset="0"/>
              </a:rPr>
              <a:t> Health and other key stakeholders Guardians are required to liaise with regularly.  </a:t>
            </a:r>
            <a:br>
              <a:rPr lang="en-GB" sz="1800" b="0" i="0" dirty="0">
                <a:solidFill>
                  <a:schemeClr val="tx1"/>
                </a:solidFill>
                <a:effectLst/>
                <a:latin typeface="Arial" panose="020B0604020202020204" pitchFamily="34" charset="0"/>
                <a:cs typeface="Arial" panose="020B0604020202020204" pitchFamily="34" charset="0"/>
              </a:rPr>
            </a:br>
            <a:br>
              <a:rPr lang="en-GB" sz="1800" b="0" i="0" dirty="0">
                <a:solidFill>
                  <a:schemeClr val="tx1"/>
                </a:solidFill>
                <a:effectLst/>
                <a:latin typeface="Arial" panose="020B0604020202020204" pitchFamily="34" charset="0"/>
                <a:cs typeface="Arial" panose="020B0604020202020204" pitchFamily="34" charset="0"/>
              </a:rPr>
            </a:br>
            <a:r>
              <a:rPr lang="en-GB" sz="1800" b="0" i="0" dirty="0">
                <a:solidFill>
                  <a:schemeClr val="tx1"/>
                </a:solidFill>
                <a:effectLst/>
                <a:latin typeface="Arial" panose="020B0604020202020204" pitchFamily="34" charset="0"/>
                <a:cs typeface="Arial" panose="020B0604020202020204" pitchFamily="34" charset="0"/>
              </a:rPr>
              <a:t>Whilst the </a:t>
            </a:r>
            <a:r>
              <a:rPr lang="en-GB" sz="1800" b="0" i="0" dirty="0" err="1">
                <a:solidFill>
                  <a:schemeClr val="tx1"/>
                </a:solidFill>
                <a:effectLst/>
                <a:latin typeface="Arial" panose="020B0604020202020204" pitchFamily="34" charset="0"/>
                <a:cs typeface="Arial" panose="020B0604020202020204" pitchFamily="34" charset="0"/>
              </a:rPr>
              <a:t>chaIlenges</a:t>
            </a:r>
            <a:r>
              <a:rPr lang="en-GB" sz="1800" b="0" i="0" dirty="0">
                <a:solidFill>
                  <a:schemeClr val="tx1"/>
                </a:solidFill>
                <a:effectLst/>
                <a:latin typeface="Arial" panose="020B0604020202020204" pitchFamily="34" charset="0"/>
                <a:cs typeface="Arial" panose="020B0604020202020204" pitchFamily="34" charset="0"/>
              </a:rPr>
              <a:t> to organisations and Guardians during Covid-19 was significant, it is to be noted that many staff accessing FTSU services have fed back that without the support of their Guardian, they would not have been able to feel supported or indeed keep  working during the pandemic without this essential service.    </a:t>
            </a:r>
            <a:endParaRPr lang="en-GB" dirty="0">
              <a:solidFill>
                <a:schemeClr val="tx1"/>
              </a:solidFill>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DD1F1601-07D4-1263-749B-B5CB03FA66B6}"/>
              </a:ext>
            </a:extLst>
          </p:cNvPr>
          <p:cNvSpPr>
            <a:spLocks noGrp="1"/>
          </p:cNvSpPr>
          <p:nvPr>
            <p:ph type="sldNum" sz="quarter" idx="12"/>
          </p:nvPr>
        </p:nvSpPr>
        <p:spPr/>
        <p:txBody>
          <a:bodyPr/>
          <a:lstStyle/>
          <a:p>
            <a:fld id="{BB0036E7-29B4-4FD8-B173-CF5D8D2EDFB8}" type="slidenum">
              <a:rPr lang="en-GB" smtClean="0"/>
              <a:t>5</a:t>
            </a:fld>
            <a:endParaRPr lang="en-GB"/>
          </a:p>
        </p:txBody>
      </p:sp>
    </p:spTree>
    <p:extLst>
      <p:ext uri="{BB962C8B-B14F-4D97-AF65-F5344CB8AC3E}">
        <p14:creationId xmlns:p14="http://schemas.microsoft.com/office/powerpoint/2010/main" val="1913964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10706-1F27-B4D4-48B9-FFA5C1BC801B}"/>
              </a:ext>
            </a:extLst>
          </p:cNvPr>
          <p:cNvSpPr>
            <a:spLocks noGrp="1"/>
          </p:cNvSpPr>
          <p:nvPr>
            <p:ph type="title"/>
          </p:nvPr>
        </p:nvSpPr>
        <p:spPr/>
        <p:txBody>
          <a:bodyPr>
            <a:normAutofit fontScale="90000"/>
          </a:bodyPr>
          <a:lstStyle/>
          <a:p>
            <a:pPr algn="ctr"/>
            <a:r>
              <a:rPr lang="en-GB" b="1" dirty="0">
                <a:latin typeface="Arial" panose="020B0604020202020204" pitchFamily="34" charset="0"/>
                <a:cs typeface="Arial" panose="020B0604020202020204" pitchFamily="34" charset="0"/>
              </a:rPr>
              <a:t>Supporting the role at board level and learning from the FTSU Index</a:t>
            </a:r>
            <a:br>
              <a:rPr lang="en-GB" dirty="0"/>
            </a:br>
            <a:br>
              <a:rPr lang="en-GB" dirty="0"/>
            </a:br>
            <a:br>
              <a:rPr lang="en-GB" dirty="0"/>
            </a:br>
            <a:endParaRPr lang="en-GB" dirty="0"/>
          </a:p>
        </p:txBody>
      </p:sp>
      <p:sp>
        <p:nvSpPr>
          <p:cNvPr id="4" name="TextBox 3">
            <a:extLst>
              <a:ext uri="{FF2B5EF4-FFF2-40B4-BE49-F238E27FC236}">
                <a16:creationId xmlns:a16="http://schemas.microsoft.com/office/drawing/2014/main" id="{5A659CD2-2BBF-0903-234F-3DEBFD9AF71E}"/>
              </a:ext>
            </a:extLst>
          </p:cNvPr>
          <p:cNvSpPr txBox="1"/>
          <p:nvPr/>
        </p:nvSpPr>
        <p:spPr>
          <a:xfrm>
            <a:off x="677334" y="1602297"/>
            <a:ext cx="10412912" cy="5262979"/>
          </a:xfrm>
          <a:prstGeom prst="rect">
            <a:avLst/>
          </a:prstGeom>
          <a:noFill/>
        </p:spPr>
        <p:txBody>
          <a:bodyPr wrap="square">
            <a:spAutoFit/>
          </a:bodyPr>
          <a:lstStyle/>
          <a:p>
            <a:pPr algn="ctr"/>
            <a:r>
              <a:rPr lang="en-GB" sz="3200" dirty="0">
                <a:solidFill>
                  <a:schemeClr val="accent1"/>
                </a:solidFill>
                <a:latin typeface="Arial" panose="020B0604020202020204" pitchFamily="34" charset="0"/>
                <a:cs typeface="Arial" panose="020B0604020202020204" pitchFamily="34" charset="0"/>
              </a:rPr>
              <a:t>I</a:t>
            </a:r>
            <a:r>
              <a:rPr lang="en-GB" sz="1600" dirty="0">
                <a:latin typeface="Arial" panose="020B0604020202020204" pitchFamily="34" charset="0"/>
                <a:cs typeface="Arial" panose="020B0604020202020204" pitchFamily="34" charset="0"/>
              </a:rPr>
              <a:t>t is imperative for the success of any FTSU function with an organisation that there is maximum support for the Guardian at board level.  The buy in of the board is integral to the Guardian being able to reassure workers raising concerns that the organisation supports, will listen and aim to learn from concerns raised.  </a:t>
            </a:r>
          </a:p>
          <a:p>
            <a:pPr algn="ctr"/>
            <a:endParaRPr lang="en-GB" sz="16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Regular conversations and reporting between the Guardian and the board is critical in helping to create a culture within the organisation of speaking up being business as usual.  </a:t>
            </a:r>
          </a:p>
          <a:p>
            <a:pPr algn="ctr"/>
            <a:endParaRPr lang="en-GB" sz="16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It is important that the Guardian can quickly escalate issues to board level if necessary that require immediate investigation and resolution.  A Guardian or board who are disengaged with each other is a recipe for disaster. </a:t>
            </a:r>
          </a:p>
          <a:p>
            <a:pPr algn="ctr"/>
            <a:endParaRPr lang="en-GB" sz="1600" b="0" i="0" dirty="0">
              <a:effectLst/>
              <a:latin typeface="Arial" panose="020B0604020202020204" pitchFamily="34" charset="0"/>
              <a:cs typeface="Arial" panose="020B0604020202020204" pitchFamily="34" charset="0"/>
            </a:endParaRPr>
          </a:p>
          <a:p>
            <a:pPr algn="ctr"/>
            <a:r>
              <a:rPr lang="en-GB" sz="1600" b="0" i="0" dirty="0">
                <a:effectLst/>
                <a:latin typeface="Arial" panose="020B0604020202020204" pitchFamily="34" charset="0"/>
                <a:cs typeface="Arial" panose="020B0604020202020204" pitchFamily="34" charset="0"/>
              </a:rPr>
              <a:t>The NHS Staff Survey has undergone significant changes – in line with the People Plan. As a result, some of the questions which comprised the FTSU Index have been dropped. In light of this, the National Guardian’s Office will no longer be publishing the FTSU Index.</a:t>
            </a:r>
          </a:p>
          <a:p>
            <a:pPr algn="ctr"/>
            <a:endParaRPr lang="en-GB" sz="1600" b="0" i="0" dirty="0">
              <a:effectLst/>
              <a:latin typeface="Arial" panose="020B0604020202020204" pitchFamily="34" charset="0"/>
              <a:cs typeface="Arial" panose="020B0604020202020204" pitchFamily="34" charset="0"/>
            </a:endParaRPr>
          </a:p>
          <a:p>
            <a:pPr algn="ctr"/>
            <a:r>
              <a:rPr lang="en-GB" sz="1600" b="0" i="0" dirty="0">
                <a:effectLst/>
                <a:latin typeface="Arial" panose="020B0604020202020204" pitchFamily="34" charset="0"/>
                <a:cs typeface="Arial" panose="020B0604020202020204" pitchFamily="34" charset="0"/>
              </a:rPr>
              <a:t>Instead of publishing the FTSU Index, the National Guardian’s Office will look at the results of questions in the NHS Staff Survey as part of a broader and more holistic view of the speaking up landscape in healthcare. </a:t>
            </a:r>
          </a:p>
          <a:p>
            <a:pPr algn="ctr"/>
            <a:r>
              <a:rPr lang="en-GB" sz="1600" dirty="0">
                <a:latin typeface="Arial" panose="020B0604020202020204" pitchFamily="34" charset="0"/>
                <a:cs typeface="Arial" panose="020B0604020202020204" pitchFamily="34" charset="0"/>
              </a:rPr>
              <a:t>Historically the FTSU index has been used as a bench mark for organisations and whilst the Index will no longer be published, great learning for individual organisations have come from this benchmarking.   </a:t>
            </a:r>
            <a:endParaRPr lang="en-GB" sz="1600" b="0" i="0" dirty="0">
              <a:effectLst/>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l"/>
            <a:endParaRPr lang="en-GB" sz="1600" b="0" i="0" dirty="0">
              <a:solidFill>
                <a:srgbClr val="6B7280"/>
              </a:solidFill>
              <a:effectLst/>
              <a:latin typeface="Fira Sans" panose="020B0503050000020004" pitchFamily="34" charset="0"/>
            </a:endParaRPr>
          </a:p>
        </p:txBody>
      </p:sp>
      <p:sp>
        <p:nvSpPr>
          <p:cNvPr id="3" name="Slide Number Placeholder 2">
            <a:extLst>
              <a:ext uri="{FF2B5EF4-FFF2-40B4-BE49-F238E27FC236}">
                <a16:creationId xmlns:a16="http://schemas.microsoft.com/office/drawing/2014/main" id="{B0F3B640-242F-5A70-8A20-E4A01390DAD4}"/>
              </a:ext>
            </a:extLst>
          </p:cNvPr>
          <p:cNvSpPr>
            <a:spLocks noGrp="1"/>
          </p:cNvSpPr>
          <p:nvPr>
            <p:ph type="sldNum" sz="quarter" idx="12"/>
          </p:nvPr>
        </p:nvSpPr>
        <p:spPr/>
        <p:txBody>
          <a:bodyPr/>
          <a:lstStyle/>
          <a:p>
            <a:fld id="{BB0036E7-29B4-4FD8-B173-CF5D8D2EDFB8}" type="slidenum">
              <a:rPr lang="en-GB" smtClean="0"/>
              <a:t>6</a:t>
            </a:fld>
            <a:endParaRPr lang="en-GB"/>
          </a:p>
        </p:txBody>
      </p:sp>
    </p:spTree>
    <p:extLst>
      <p:ext uri="{BB962C8B-B14F-4D97-AF65-F5344CB8AC3E}">
        <p14:creationId xmlns:p14="http://schemas.microsoft.com/office/powerpoint/2010/main" val="1084847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15AD6-48DE-CE1A-535B-031B60A1D2ED}"/>
              </a:ext>
            </a:extLst>
          </p:cNvPr>
          <p:cNvSpPr>
            <a:spLocks noGrp="1"/>
          </p:cNvSpPr>
          <p:nvPr>
            <p:ph type="title"/>
          </p:nvPr>
        </p:nvSpPr>
        <p:spPr>
          <a:xfrm>
            <a:off x="677334" y="609600"/>
            <a:ext cx="8596668" cy="1487648"/>
          </a:xfrm>
        </p:spPr>
        <p:txBody>
          <a:bodyPr>
            <a:normAutofit fontScale="90000"/>
          </a:bodyPr>
          <a:lstStyle/>
          <a:p>
            <a:pPr algn="ctr"/>
            <a:r>
              <a:rPr lang="en-GB" b="1" dirty="0">
                <a:latin typeface="Arial" panose="020B0604020202020204" pitchFamily="34" charset="0"/>
                <a:cs typeface="Arial" panose="020B0604020202020204" pitchFamily="34" charset="0"/>
              </a:rPr>
              <a:t>Ensuring all staff within the trust feel able to raise any issues or concerns, or challenge any wrongdoing</a:t>
            </a:r>
            <a:br>
              <a:rPr lang="en-GB" b="1" dirty="0">
                <a:latin typeface="Arial" panose="020B0604020202020204" pitchFamily="34" charset="0"/>
                <a:cs typeface="Arial" panose="020B0604020202020204" pitchFamily="34" charset="0"/>
              </a:rPr>
            </a:br>
            <a:br>
              <a:rPr lang="en-GB" dirty="0"/>
            </a:br>
            <a:br>
              <a:rPr lang="en-GB" dirty="0"/>
            </a:br>
            <a:endParaRPr lang="en-GB" dirty="0"/>
          </a:p>
        </p:txBody>
      </p:sp>
      <p:sp>
        <p:nvSpPr>
          <p:cNvPr id="4" name="TextBox 3">
            <a:extLst>
              <a:ext uri="{FF2B5EF4-FFF2-40B4-BE49-F238E27FC236}">
                <a16:creationId xmlns:a16="http://schemas.microsoft.com/office/drawing/2014/main" id="{4F388502-9C59-8D18-2E5D-C8837C6324F2}"/>
              </a:ext>
            </a:extLst>
          </p:cNvPr>
          <p:cNvSpPr txBox="1"/>
          <p:nvPr/>
        </p:nvSpPr>
        <p:spPr>
          <a:xfrm>
            <a:off x="1115735" y="2441195"/>
            <a:ext cx="8271545" cy="3631763"/>
          </a:xfrm>
          <a:prstGeom prst="rect">
            <a:avLst/>
          </a:prstGeom>
          <a:noFill/>
        </p:spPr>
        <p:txBody>
          <a:bodyPr wrap="square">
            <a:spAutoFit/>
          </a:bodyPr>
          <a:lstStyle/>
          <a:p>
            <a:pPr algn="ctr"/>
            <a:r>
              <a:rPr lang="en-GB" sz="3200" b="0" i="0" dirty="0">
                <a:solidFill>
                  <a:schemeClr val="accent1"/>
                </a:solidFill>
                <a:effectLst/>
                <a:latin typeface="Arial" panose="020B0604020202020204" pitchFamily="34" charset="0"/>
                <a:cs typeface="Arial" panose="020B0604020202020204" pitchFamily="34" charset="0"/>
              </a:rPr>
              <a:t>O</a:t>
            </a:r>
            <a:r>
              <a:rPr lang="en-GB" b="0" i="0" dirty="0">
                <a:effectLst/>
                <a:latin typeface="Arial" panose="020B0604020202020204" pitchFamily="34" charset="0"/>
                <a:cs typeface="Arial" panose="020B0604020202020204" pitchFamily="34" charset="0"/>
              </a:rPr>
              <a:t>ne of the roles of the Guardian is to support the organisation to ensure that all staff feel able to raise any issue of concern or challenge wrongdoing.  This requires an enormous amount of psychological safety for the concern raiser and as such, it is essential that the Guardian has the support of the Board and other key stakeholders to ensure that this can happen.  It is to be noted that this must be a joint enterprise, the Guardian alone cannot offer this type of reassurance without collaborative working.</a:t>
            </a:r>
          </a:p>
          <a:p>
            <a:pPr algn="ctr"/>
            <a:endParaRPr lang="en-GB" dirty="0">
              <a:latin typeface="Arial" panose="020B0604020202020204" pitchFamily="34" charset="0"/>
              <a:cs typeface="Arial" panose="020B0604020202020204" pitchFamily="34" charset="0"/>
            </a:endParaRPr>
          </a:p>
          <a:p>
            <a:pPr algn="ctr"/>
            <a:r>
              <a:rPr lang="en-GB" b="0" i="0" dirty="0">
                <a:effectLst/>
                <a:latin typeface="Arial" panose="020B0604020202020204" pitchFamily="34" charset="0"/>
                <a:cs typeface="Arial" panose="020B0604020202020204" pitchFamily="34" charset="0"/>
              </a:rPr>
              <a:t>Nationally, year upon year data shared with the NGO from Guardians show that there is an increase in workers raising concerns directly to their Guardian.  Freedom to Speak Up guardians have handled over 75,000 cases since the National Guardian’s Office first started collecting data in 2017.</a:t>
            </a:r>
          </a:p>
        </p:txBody>
      </p:sp>
      <p:sp>
        <p:nvSpPr>
          <p:cNvPr id="3" name="Slide Number Placeholder 2">
            <a:extLst>
              <a:ext uri="{FF2B5EF4-FFF2-40B4-BE49-F238E27FC236}">
                <a16:creationId xmlns:a16="http://schemas.microsoft.com/office/drawing/2014/main" id="{B4E19A27-146F-26E2-539D-899C2BE9DF60}"/>
              </a:ext>
            </a:extLst>
          </p:cNvPr>
          <p:cNvSpPr>
            <a:spLocks noGrp="1"/>
          </p:cNvSpPr>
          <p:nvPr>
            <p:ph type="sldNum" sz="quarter" idx="12"/>
          </p:nvPr>
        </p:nvSpPr>
        <p:spPr/>
        <p:txBody>
          <a:bodyPr/>
          <a:lstStyle/>
          <a:p>
            <a:fld id="{BB0036E7-29B4-4FD8-B173-CF5D8D2EDFB8}" type="slidenum">
              <a:rPr lang="en-GB" smtClean="0"/>
              <a:t>7</a:t>
            </a:fld>
            <a:endParaRPr lang="en-GB"/>
          </a:p>
        </p:txBody>
      </p:sp>
    </p:spTree>
    <p:extLst>
      <p:ext uri="{BB962C8B-B14F-4D97-AF65-F5344CB8AC3E}">
        <p14:creationId xmlns:p14="http://schemas.microsoft.com/office/powerpoint/2010/main" val="2405000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BCA01-DBAB-E885-658D-46500D4D8744}"/>
              </a:ext>
            </a:extLst>
          </p:cNvPr>
          <p:cNvSpPr>
            <a:spLocks noGrp="1"/>
          </p:cNvSpPr>
          <p:nvPr>
            <p:ph type="title"/>
          </p:nvPr>
        </p:nvSpPr>
        <p:spPr/>
        <p:txBody>
          <a:bodyPr>
            <a:normAutofit fontScale="90000"/>
          </a:bodyPr>
          <a:lstStyle/>
          <a:p>
            <a:pPr algn="ctr"/>
            <a:r>
              <a:rPr lang="en-GB" b="1" dirty="0">
                <a:latin typeface="Arial" panose="020B0604020202020204" pitchFamily="34" charset="0"/>
                <a:cs typeface="Arial" panose="020B0604020202020204" pitchFamily="34" charset="0"/>
              </a:rPr>
              <a:t>Supporting vulnerable workers</a:t>
            </a:r>
            <a:br>
              <a:rPr lang="en-GB" dirty="0"/>
            </a:br>
            <a:br>
              <a:rPr lang="en-GB" dirty="0"/>
            </a:br>
            <a:br>
              <a:rPr lang="en-GB" dirty="0"/>
            </a:br>
            <a:r>
              <a:rPr lang="en-GB" dirty="0">
                <a:latin typeface="Arial" panose="020B0604020202020204" pitchFamily="34" charset="0"/>
                <a:cs typeface="Arial" panose="020B0604020202020204" pitchFamily="34" charset="0"/>
              </a:rPr>
              <a:t>A</a:t>
            </a:r>
            <a:r>
              <a:rPr lang="en-GB" sz="1800" dirty="0">
                <a:solidFill>
                  <a:schemeClr val="tx1"/>
                </a:solidFill>
                <a:latin typeface="Arial" panose="020B0604020202020204" pitchFamily="34" charset="0"/>
                <a:cs typeface="Arial" panose="020B0604020202020204" pitchFamily="34" charset="0"/>
              </a:rPr>
              <a:t>ll Guardians should be aware of their responsibilities in engaging with vulnerable workers and staff groups that do not or feel they cannot speak up.</a:t>
            </a:r>
            <a:br>
              <a:rPr lang="en-GB" sz="1800" dirty="0">
                <a:solidFill>
                  <a:schemeClr val="tx1"/>
                </a:solidFill>
                <a:latin typeface="Arial" panose="020B0604020202020204" pitchFamily="34" charset="0"/>
                <a:cs typeface="Arial" panose="020B0604020202020204" pitchFamily="34" charset="0"/>
              </a:rPr>
            </a:br>
            <a:br>
              <a:rPr lang="en-GB" sz="1800" dirty="0">
                <a:solidFill>
                  <a:schemeClr val="tx1"/>
                </a:solidFill>
                <a:latin typeface="Arial" panose="020B0604020202020204" pitchFamily="34" charset="0"/>
                <a:cs typeface="Arial" panose="020B0604020202020204" pitchFamily="34" charset="0"/>
              </a:rPr>
            </a:br>
            <a:r>
              <a:rPr lang="en-GB" sz="1800" dirty="0">
                <a:solidFill>
                  <a:schemeClr val="tx1"/>
                </a:solidFill>
                <a:latin typeface="Arial" panose="020B0604020202020204" pitchFamily="34" charset="0"/>
                <a:cs typeface="Arial" panose="020B0604020202020204" pitchFamily="34" charset="0"/>
              </a:rPr>
              <a:t>It is imperative for Guardians through their data and other means, to identify staff groups not engaging with the Guardian.  </a:t>
            </a:r>
            <a:br>
              <a:rPr lang="en-GB" sz="1800" dirty="0">
                <a:solidFill>
                  <a:schemeClr val="tx1"/>
                </a:solidFill>
                <a:latin typeface="Arial" panose="020B0604020202020204" pitchFamily="34" charset="0"/>
                <a:cs typeface="Arial" panose="020B0604020202020204" pitchFamily="34" charset="0"/>
              </a:rPr>
            </a:br>
            <a:br>
              <a:rPr lang="en-GB" sz="1800" dirty="0">
                <a:solidFill>
                  <a:schemeClr val="tx1"/>
                </a:solidFill>
                <a:latin typeface="Arial" panose="020B0604020202020204" pitchFamily="34" charset="0"/>
                <a:cs typeface="Arial" panose="020B0604020202020204" pitchFamily="34" charset="0"/>
              </a:rPr>
            </a:br>
            <a:r>
              <a:rPr lang="en-GB" sz="1800" dirty="0">
                <a:solidFill>
                  <a:schemeClr val="tx1"/>
                </a:solidFill>
                <a:latin typeface="Arial" panose="020B0604020202020204" pitchFamily="34" charset="0"/>
                <a:cs typeface="Arial" panose="020B0604020202020204" pitchFamily="34" charset="0"/>
              </a:rPr>
              <a:t>Guardians should reach out to these workers and staff groups and aim to offer training in FTSU, how to raise a concern and also discuss how the organisation will support in cases of detriment.  Many concern raisers are concerned about detriment and this can be a major barrier in raising concerns</a:t>
            </a:r>
            <a:r>
              <a:rPr lang="en-GB" sz="1800" dirty="0">
                <a:solidFill>
                  <a:schemeClr val="tx1"/>
                </a:solidFill>
              </a:rPr>
              <a:t>.        </a:t>
            </a:r>
          </a:p>
        </p:txBody>
      </p:sp>
      <p:sp>
        <p:nvSpPr>
          <p:cNvPr id="3" name="Slide Number Placeholder 2">
            <a:extLst>
              <a:ext uri="{FF2B5EF4-FFF2-40B4-BE49-F238E27FC236}">
                <a16:creationId xmlns:a16="http://schemas.microsoft.com/office/drawing/2014/main" id="{AD4947CB-CE09-108B-51AC-9244AD02FE68}"/>
              </a:ext>
            </a:extLst>
          </p:cNvPr>
          <p:cNvSpPr>
            <a:spLocks noGrp="1"/>
          </p:cNvSpPr>
          <p:nvPr>
            <p:ph type="sldNum" sz="quarter" idx="12"/>
          </p:nvPr>
        </p:nvSpPr>
        <p:spPr/>
        <p:txBody>
          <a:bodyPr/>
          <a:lstStyle/>
          <a:p>
            <a:fld id="{BB0036E7-29B4-4FD8-B173-CF5D8D2EDFB8}" type="slidenum">
              <a:rPr lang="en-GB" smtClean="0"/>
              <a:t>8</a:t>
            </a:fld>
            <a:endParaRPr lang="en-GB"/>
          </a:p>
        </p:txBody>
      </p:sp>
    </p:spTree>
    <p:extLst>
      <p:ext uri="{BB962C8B-B14F-4D97-AF65-F5344CB8AC3E}">
        <p14:creationId xmlns:p14="http://schemas.microsoft.com/office/powerpoint/2010/main" val="135379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70D4F-603D-A100-3748-8CC508CE0947}"/>
              </a:ext>
            </a:extLst>
          </p:cNvPr>
          <p:cNvSpPr>
            <a:spLocks noGrp="1"/>
          </p:cNvSpPr>
          <p:nvPr>
            <p:ph type="title"/>
          </p:nvPr>
        </p:nvSpPr>
        <p:spPr>
          <a:xfrm>
            <a:off x="973122" y="609600"/>
            <a:ext cx="8300879" cy="984308"/>
          </a:xfrm>
        </p:spPr>
        <p:txBody>
          <a:bodyPr>
            <a:normAutofit fontScale="90000"/>
          </a:bodyPr>
          <a:lstStyle/>
          <a:p>
            <a:pPr algn="ctr"/>
            <a:r>
              <a:rPr lang="en-GB" b="1" dirty="0">
                <a:latin typeface="Arial" panose="020B0604020202020204" pitchFamily="34" charset="0"/>
                <a:cs typeface="Arial" panose="020B0604020202020204" pitchFamily="34" charset="0"/>
              </a:rPr>
              <a:t>Supporting FTSU Guardians</a:t>
            </a: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B</a:t>
            </a:r>
            <a:r>
              <a:rPr lang="en-GB" sz="1800" dirty="0">
                <a:solidFill>
                  <a:schemeClr val="tx1"/>
                </a:solidFill>
                <a:latin typeface="Arial" panose="020B0604020202020204" pitchFamily="34" charset="0"/>
                <a:cs typeface="Arial" panose="020B0604020202020204" pitchFamily="34" charset="0"/>
              </a:rPr>
              <a:t>ecoming a FTSU Guardian is not for the faint-</a:t>
            </a:r>
            <a:r>
              <a:rPr lang="en-GB" sz="1800" dirty="0" err="1">
                <a:solidFill>
                  <a:schemeClr val="tx1"/>
                </a:solidFill>
                <a:latin typeface="Arial" panose="020B0604020202020204" pitchFamily="34" charset="0"/>
                <a:cs typeface="Arial" panose="020B0604020202020204" pitchFamily="34" charset="0"/>
              </a:rPr>
              <a:t>hearterd</a:t>
            </a:r>
            <a:r>
              <a:rPr lang="en-GB" sz="1800" dirty="0">
                <a:solidFill>
                  <a:schemeClr val="tx1"/>
                </a:solidFill>
                <a:latin typeface="Arial" panose="020B0604020202020204" pitchFamily="34" charset="0"/>
                <a:cs typeface="Arial" panose="020B0604020202020204" pitchFamily="34" charset="0"/>
              </a:rPr>
              <a:t>.  It Is a</a:t>
            </a:r>
            <a:r>
              <a:rPr lang="en-GB" sz="1800" b="0" i="0" dirty="0">
                <a:solidFill>
                  <a:schemeClr val="tx1"/>
                </a:solidFill>
                <a:effectLst/>
                <a:latin typeface="Arial" panose="020B0604020202020204" pitchFamily="34" charset="0"/>
                <a:cs typeface="Arial" panose="020B0604020202020204" pitchFamily="34" charset="0"/>
              </a:rPr>
              <a:t> a challenging, rewarding and sometimes isolating role.</a:t>
            </a:r>
            <a:br>
              <a:rPr lang="en-GB" sz="1800" b="0" i="0" dirty="0">
                <a:solidFill>
                  <a:schemeClr val="tx1"/>
                </a:solidFill>
                <a:effectLst/>
                <a:latin typeface="Arial" panose="020B0604020202020204" pitchFamily="34" charset="0"/>
                <a:cs typeface="Arial" panose="020B0604020202020204" pitchFamily="34" charset="0"/>
              </a:rPr>
            </a:br>
            <a:br>
              <a:rPr lang="en-GB" sz="1800" b="0" i="0" dirty="0">
                <a:solidFill>
                  <a:schemeClr val="tx1"/>
                </a:solidFill>
                <a:effectLst/>
                <a:latin typeface="Arial" panose="020B0604020202020204" pitchFamily="34" charset="0"/>
                <a:cs typeface="Arial" panose="020B0604020202020204" pitchFamily="34" charset="0"/>
              </a:rPr>
            </a:br>
            <a:r>
              <a:rPr lang="en-GB" sz="1800" b="0" i="0" dirty="0">
                <a:solidFill>
                  <a:schemeClr val="tx1"/>
                </a:solidFill>
                <a:effectLst/>
                <a:latin typeface="Arial" panose="020B0604020202020204" pitchFamily="34" charset="0"/>
                <a:cs typeface="Arial" panose="020B0604020202020204" pitchFamily="34" charset="0"/>
              </a:rPr>
              <a:t>It’s crucial that Guardians are supported by their organisations to ensure that wellbeing support is available.  </a:t>
            </a:r>
            <a:br>
              <a:rPr lang="en-GB" sz="1800" b="0" i="0" dirty="0">
                <a:solidFill>
                  <a:schemeClr val="tx1"/>
                </a:solidFill>
                <a:effectLst/>
                <a:latin typeface="Arial" panose="020B0604020202020204" pitchFamily="34" charset="0"/>
                <a:cs typeface="Arial" panose="020B0604020202020204" pitchFamily="34" charset="0"/>
              </a:rPr>
            </a:br>
            <a:br>
              <a:rPr lang="en-GB" sz="1800" b="0" i="0" dirty="0">
                <a:solidFill>
                  <a:schemeClr val="tx1"/>
                </a:solidFill>
                <a:effectLst/>
                <a:latin typeface="Arial" panose="020B0604020202020204" pitchFamily="34" charset="0"/>
                <a:cs typeface="Arial" panose="020B0604020202020204" pitchFamily="34" charset="0"/>
              </a:rPr>
            </a:br>
            <a:r>
              <a:rPr lang="en-GB" sz="1800" b="0" i="0" dirty="0">
                <a:solidFill>
                  <a:schemeClr val="tx1"/>
                </a:solidFill>
                <a:effectLst/>
                <a:latin typeface="Arial" panose="020B0604020202020204" pitchFamily="34" charset="0"/>
                <a:cs typeface="Arial" panose="020B0604020202020204" pitchFamily="34" charset="0"/>
              </a:rPr>
              <a:t>Guardians can access employee assistance programmes, occupational health and any wellbeing support available through their organisations.  </a:t>
            </a:r>
            <a:br>
              <a:rPr lang="en-GB" sz="1800" b="0" i="0" dirty="0">
                <a:solidFill>
                  <a:schemeClr val="tx1"/>
                </a:solidFill>
                <a:effectLst/>
                <a:latin typeface="Arial" panose="020B0604020202020204" pitchFamily="34" charset="0"/>
                <a:cs typeface="Arial" panose="020B0604020202020204" pitchFamily="34" charset="0"/>
              </a:rPr>
            </a:br>
            <a:br>
              <a:rPr lang="en-GB" sz="1800" b="0" i="0" dirty="0">
                <a:solidFill>
                  <a:schemeClr val="tx1"/>
                </a:solidFill>
                <a:effectLst/>
                <a:latin typeface="Arial" panose="020B0604020202020204" pitchFamily="34" charset="0"/>
                <a:cs typeface="Arial" panose="020B0604020202020204" pitchFamily="34" charset="0"/>
              </a:rPr>
            </a:br>
            <a:r>
              <a:rPr lang="en-GB" sz="1800" b="0" i="0" dirty="0">
                <a:solidFill>
                  <a:schemeClr val="tx1"/>
                </a:solidFill>
                <a:effectLst/>
                <a:latin typeface="Arial" panose="020B0604020202020204" pitchFamily="34" charset="0"/>
                <a:cs typeface="Arial" panose="020B0604020202020204" pitchFamily="34" charset="0"/>
              </a:rPr>
              <a:t>Having regular and meaningful contact with the CEO or equivalent to feedback on speaking up issues, and who you can go to if you need to escalate or discuss challenging issues is imperative.  Guardians should not be expected to shoulder the burden of the role on their own and should have adequate time, resources, and support to fulfil the role.</a:t>
            </a:r>
            <a:br>
              <a:rPr lang="en-GB" sz="1800" b="0" i="0" dirty="0">
                <a:solidFill>
                  <a:schemeClr val="tx1"/>
                </a:solidFill>
                <a:effectLst/>
                <a:latin typeface="Arial" panose="020B0604020202020204" pitchFamily="34" charset="0"/>
                <a:cs typeface="Arial" panose="020B0604020202020204" pitchFamily="34" charset="0"/>
              </a:rPr>
            </a:br>
            <a:br>
              <a:rPr lang="en-GB" sz="1800" dirty="0">
                <a:solidFill>
                  <a:schemeClr val="tx1"/>
                </a:solidFill>
              </a:rPr>
            </a:br>
            <a:br>
              <a:rPr lang="en-GB" dirty="0">
                <a:solidFill>
                  <a:schemeClr val="tx1"/>
                </a:solidFill>
              </a:rPr>
            </a:br>
            <a:endParaRPr lang="en-GB" dirty="0">
              <a:solidFill>
                <a:schemeClr val="tx1"/>
              </a:solidFill>
            </a:endParaRPr>
          </a:p>
        </p:txBody>
      </p:sp>
      <p:sp>
        <p:nvSpPr>
          <p:cNvPr id="3" name="Slide Number Placeholder 2">
            <a:extLst>
              <a:ext uri="{FF2B5EF4-FFF2-40B4-BE49-F238E27FC236}">
                <a16:creationId xmlns:a16="http://schemas.microsoft.com/office/drawing/2014/main" id="{11E81602-481A-E0D9-0C26-3C7B4AD615AF}"/>
              </a:ext>
            </a:extLst>
          </p:cNvPr>
          <p:cNvSpPr>
            <a:spLocks noGrp="1"/>
          </p:cNvSpPr>
          <p:nvPr>
            <p:ph type="sldNum" sz="quarter" idx="12"/>
          </p:nvPr>
        </p:nvSpPr>
        <p:spPr/>
        <p:txBody>
          <a:bodyPr/>
          <a:lstStyle/>
          <a:p>
            <a:fld id="{BB0036E7-29B4-4FD8-B173-CF5D8D2EDFB8}" type="slidenum">
              <a:rPr lang="en-GB" smtClean="0"/>
              <a:t>9</a:t>
            </a:fld>
            <a:endParaRPr lang="en-GB"/>
          </a:p>
        </p:txBody>
      </p:sp>
    </p:spTree>
    <p:extLst>
      <p:ext uri="{BB962C8B-B14F-4D97-AF65-F5344CB8AC3E}">
        <p14:creationId xmlns:p14="http://schemas.microsoft.com/office/powerpoint/2010/main" val="27481019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aaa4bf1-86ed-47f5-866d-3c0dd5ab8fe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6BAC94F19C61345B9D6E6299F8A2948" ma:contentTypeVersion="11" ma:contentTypeDescription="Create a new document." ma:contentTypeScope="" ma:versionID="1719d34d1c44a48ecc50536903a8b17f">
  <xsd:schema xmlns:xsd="http://www.w3.org/2001/XMLSchema" xmlns:xs="http://www.w3.org/2001/XMLSchema" xmlns:p="http://schemas.microsoft.com/office/2006/metadata/properties" xmlns:ns3="daaa4bf1-86ed-47f5-866d-3c0dd5ab8fe4" xmlns:ns4="ffe02a10-edb0-4d3d-bf6b-8ba37889aee9" targetNamespace="http://schemas.microsoft.com/office/2006/metadata/properties" ma:root="true" ma:fieldsID="038b1d6e212c4ba5452741ccce32f02a" ns3:_="" ns4:_="">
    <xsd:import namespace="daaa4bf1-86ed-47f5-866d-3c0dd5ab8fe4"/>
    <xsd:import namespace="ffe02a10-edb0-4d3d-bf6b-8ba37889aee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aa4bf1-86ed-47f5-866d-3c0dd5ab8f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activity" ma:index="18"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e02a10-edb0-4d3d-bf6b-8ba37889aee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682AF9-667D-4D1B-B562-20B9BCCE97C6}">
  <ds:schemaRefs>
    <ds:schemaRef ds:uri="daaa4bf1-86ed-47f5-866d-3c0dd5ab8fe4"/>
    <ds:schemaRef ds:uri="http://purl.org/dc/terms/"/>
    <ds:schemaRef ds:uri="http://schemas.microsoft.com/office/2006/metadata/properties"/>
    <ds:schemaRef ds:uri="http://purl.org/dc/dcmitype/"/>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ffe02a10-edb0-4d3d-bf6b-8ba37889aee9"/>
  </ds:schemaRefs>
</ds:datastoreItem>
</file>

<file path=customXml/itemProps2.xml><?xml version="1.0" encoding="utf-8"?>
<ds:datastoreItem xmlns:ds="http://schemas.openxmlformats.org/officeDocument/2006/customXml" ds:itemID="{83DB61B2-C734-4F87-B544-E21B795FD5D4}">
  <ds:schemaRefs>
    <ds:schemaRef ds:uri="http://schemas.microsoft.com/sharepoint/v3/contenttype/forms"/>
  </ds:schemaRefs>
</ds:datastoreItem>
</file>

<file path=customXml/itemProps3.xml><?xml version="1.0" encoding="utf-8"?>
<ds:datastoreItem xmlns:ds="http://schemas.openxmlformats.org/officeDocument/2006/customXml" ds:itemID="{30D5E6F2-364C-4626-8AF3-203959F71E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aa4bf1-86ed-47f5-866d-3c0dd5ab8fe4"/>
    <ds:schemaRef ds:uri="ffe02a10-edb0-4d3d-bf6b-8ba37889ae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342</TotalTime>
  <Words>1898</Words>
  <Application>Microsoft Office PowerPoint</Application>
  <PresentationFormat>Widescreen</PresentationFormat>
  <Paragraphs>52</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Fira Sans</vt:lpstr>
      <vt:lpstr>Times New Roman</vt:lpstr>
      <vt:lpstr>Trebuchet MS</vt:lpstr>
      <vt:lpstr>Wingdings 3</vt:lpstr>
      <vt:lpstr>Facet</vt:lpstr>
      <vt:lpstr>Achieving a duty of Candour  Freedom to Speak Up </vt:lpstr>
      <vt:lpstr>The role of the Freedom to Speak Up Guardian: current issues and case reviews </vt:lpstr>
      <vt:lpstr>The National Freedom to Speak Up Policy and Freedom to Speak Up reflection and planning tool  A new updated Freedom to Speak Up Policy for the NHS has now been published by NHS England.  The new policy also includes learning from the previous policies for primary care and NHS trusts to ensure a consistent approach.   The policy aims to assist organisations to deliver the People Promise for its workers, ensuring they have a voice that counts, and a speaking up culture where leaders and managers listen to workers, thereby driving learning and improvement.  All NHS trusts and foundation trust boards have been asked to update their local policy to reflect the new national template by the end of January 2024. </vt:lpstr>
      <vt:lpstr>Reflection and planning tool completion   </vt:lpstr>
      <vt:lpstr>FTSU and Covid-19  COVID-19 created many challenges for the delivery of safe and effective health and care throughout healthcare.    Many Guardians saw a steep rise in concerns being raised to them relating to the challenges being faced by front line staff.    Many Guardians reported that they struggled to effectively communicate with their organisations to resolve concerns during this time and that resolving concerns in a timely manner as per NGO guidelines was an issue.  This was mainly due to the lack of accessibility of management, HR, Occ Health and other key stakeholders Guardians are required to liaise with regularly.    Whilst the chaIlenges to organisations and Guardians during Covid-19 was significant, it is to be noted that many staff accessing FTSU services have fed back that without the support of their Guardian, they would not have been able to feel supported or indeed keep  working during the pandemic without this essential service.    </vt:lpstr>
      <vt:lpstr>Supporting the role at board level and learning from the FTSU Index   </vt:lpstr>
      <vt:lpstr>Ensuring all staff within the trust feel able to raise any issues or concerns, or challenge any wrongdoing   </vt:lpstr>
      <vt:lpstr>Supporting vulnerable workers   All Guardians should be aware of their responsibilities in engaging with vulnerable workers and staff groups that do not or feel they cannot speak up.  It is imperative for Guardians through their data and other means, to identify staff groups not engaging with the Guardian.    Guardians should reach out to these workers and staff groups and aim to offer training in FTSU, how to raise a concern and also discuss how the organisation will support in cases of detriment.  Many concern raisers are concerned about detriment and this can be a major barrier in raising concerns.        </vt:lpstr>
      <vt:lpstr>Supporting FTSU Guardians  Becoming a FTSU Guardian is not for the faint-hearterd.  It Is a a challenging, rewarding and sometimes isolating role.  It’s crucial that Guardians are supported by their organisations to ensure that wellbeing support is available.    Guardians can access employee assistance programmes, occupational health and any wellbeing support available through their organisations.    Having regular and meaningful contact with the CEO or equivalent to feedback on speaking up issues, and who you can go to if you need to escalate or discuss challenging issues is imperative.  Guardians should not be expected to shoulder the burden of the role on their own and should have adequate time, resources, and support to fulfil the role.   </vt:lpstr>
      <vt:lpstr>Supporting FTSU Guardians cont….</vt:lpstr>
      <vt:lpstr>Developing the role of the FTSU Guardian   Following the recommendations coming from the Francis Report, Freedom to Speak Up Guardians were originally recruited for secondary healthcare settings.  This is now evolving and the role is widening so that we now see Guardians in primary care settings, hospices, private hospitals and more recently private sector organisations.  The role is evolving and developing at a great speed as organisations recognise the value in FTSU.   The National Guardians Office is regularly working with Guardians with a view to developing the role further following feedback to the NGO from Guardian Surveys.    The role of the Guardian is invaluable regardless of the organisation as having an effective speak up culture is one of the main things that can either make or break an organisation.    Nationally Freedom to Speak Up is going from strength to strength and the role widening and evolving with time.    For further information on FTSU please do contact the National Guardians Office.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Achieving a duty of Candour  Freedom to Speak Up </dc:title>
  <dc:creator>Karyn Richards-Wright</dc:creator>
  <cp:lastModifiedBy>Karyn Richards-Wright</cp:lastModifiedBy>
  <cp:revision>4</cp:revision>
  <cp:lastPrinted>2023-03-22T10:31:07Z</cp:lastPrinted>
  <dcterms:created xsi:type="dcterms:W3CDTF">2023-03-20T11:27:00Z</dcterms:created>
  <dcterms:modified xsi:type="dcterms:W3CDTF">2023-03-22T14:36:10Z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0x01010086BAC94F19C61345B9D6E6299F8A2948</vt:lpwstr>
  </property>
</Properties>
</file>