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4" r:id="rId4"/>
    <p:sldId id="395" r:id="rId5"/>
    <p:sldId id="397" r:id="rId6"/>
    <p:sldId id="320" r:id="rId7"/>
    <p:sldId id="323" r:id="rId8"/>
    <p:sldId id="277" r:id="rId9"/>
    <p:sldId id="303" r:id="rId10"/>
    <p:sldId id="331" r:id="rId11"/>
    <p:sldId id="360" r:id="rId12"/>
    <p:sldId id="371" r:id="rId13"/>
    <p:sldId id="330" r:id="rId14"/>
    <p:sldId id="369" r:id="rId15"/>
    <p:sldId id="398" r:id="rId16"/>
    <p:sldId id="399" r:id="rId17"/>
    <p:sldId id="265" r:id="rId18"/>
    <p:sldId id="390" r:id="rId19"/>
    <p:sldId id="391" r:id="rId20"/>
    <p:sldId id="275" r:id="rId21"/>
    <p:sldId id="287" r:id="rId22"/>
    <p:sldId id="394" r:id="rId23"/>
    <p:sldId id="269" r:id="rId24"/>
    <p:sldId id="270" r:id="rId25"/>
    <p:sldId id="297" r:id="rId26"/>
    <p:sldId id="386" r:id="rId27"/>
    <p:sldId id="392" r:id="rId28"/>
    <p:sldId id="282" r:id="rId29"/>
    <p:sldId id="363" r:id="rId30"/>
    <p:sldId id="393" r:id="rId31"/>
    <p:sldId id="361" r:id="rId32"/>
    <p:sldId id="400" r:id="rId33"/>
    <p:sldId id="387" r:id="rId34"/>
    <p:sldId id="298" r:id="rId35"/>
    <p:sldId id="401" r:id="rId36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05" autoAdjust="0"/>
    <p:restoredTop sz="94598" autoAdjust="0"/>
  </p:normalViewPr>
  <p:slideViewPr>
    <p:cSldViewPr>
      <p:cViewPr varScale="1">
        <p:scale>
          <a:sx n="84" d="100"/>
          <a:sy n="84" d="100"/>
        </p:scale>
        <p:origin x="12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853"/>
    </p:cViewPr>
  </p:sorterViewPr>
  <p:notesViewPr>
    <p:cSldViewPr>
      <p:cViewPr varScale="1">
        <p:scale>
          <a:sx n="80" d="100"/>
          <a:sy n="80" d="100"/>
        </p:scale>
        <p:origin x="-2076" y="-78"/>
      </p:cViewPr>
      <p:guideLst>
        <p:guide orient="horz" pos="311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756823821340724E-2"/>
          <c:y val="2.6066350710900594E-2"/>
          <c:w val="0.74565756823821361"/>
          <c:h val="0.85071090047393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72744982066916E-3"/>
                  <c:y val="-6.2053296396772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F0-403A-A5EB-CFA13CF53AC0}"/>
                </c:ext>
              </c:extLst>
            </c:dLbl>
            <c:dLbl>
              <c:idx val="1"/>
              <c:layout>
                <c:manualLayout>
                  <c:x val="4.5268198916429414E-3"/>
                  <c:y val="-6.488652848443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F0-403A-A5EB-CFA13CF53AC0}"/>
                </c:ext>
              </c:extLst>
            </c:dLbl>
            <c:dLbl>
              <c:idx val="2"/>
              <c:layout>
                <c:manualLayout>
                  <c:x val="-1.0502429308468699E-4"/>
                  <c:y val="-6.060389931236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F0-403A-A5EB-CFA13CF53AC0}"/>
                </c:ext>
              </c:extLst>
            </c:dLbl>
            <c:dLbl>
              <c:idx val="3"/>
              <c:layout>
                <c:manualLayout>
                  <c:x val="2.2578031401594237E-4"/>
                  <c:y val="-5.644578695990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203</c:v>
                </c:pt>
                <c:pt idx="1">
                  <c:v>151</c:v>
                </c:pt>
                <c:pt idx="2">
                  <c:v>156</c:v>
                </c:pt>
                <c:pt idx="3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0-403A-A5EB-CFA13CF53A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FF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3.2110711549492431E-2"/>
                  <c:y val="-6.419199579775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0-403A-A5EB-CFA13CF53AC0}"/>
                </c:ext>
              </c:extLst>
            </c:dLbl>
            <c:dLbl>
              <c:idx val="1"/>
              <c:layout>
                <c:manualLayout>
                  <c:x val="2.8719562153846748E-2"/>
                  <c:y val="-5.017890605551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0-403A-A5EB-CFA13CF53AC0}"/>
                </c:ext>
              </c:extLst>
            </c:dLbl>
            <c:dLbl>
              <c:idx val="2"/>
              <c:layout>
                <c:manualLayout>
                  <c:x val="3.2772451128193082E-2"/>
                  <c:y val="-6.03660739464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F0-403A-A5EB-CFA13CF53AC0}"/>
                </c:ext>
              </c:extLst>
            </c:dLbl>
            <c:dLbl>
              <c:idx val="3"/>
              <c:layout>
                <c:manualLayout>
                  <c:x val="4.9651460968739423E-2"/>
                  <c:y val="-6.259613535994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</c:v>
                </c:pt>
                <c:pt idx="1">
                  <c:v>73</c:v>
                </c:pt>
                <c:pt idx="2">
                  <c:v>60</c:v>
                </c:pt>
                <c:pt idx="3">
                  <c:v>183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FF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BAF0-403A-A5EB-CFA13CF53A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BAF0-403A-A5EB-CFA13CF53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8181632"/>
        <c:axId val="158662656"/>
        <c:axId val="0"/>
      </c:bar3DChart>
      <c:catAx>
        <c:axId val="1581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66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66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181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1141439205955335"/>
          <c:y val="0.42180094786730193"/>
          <c:w val="0.17493796526054592"/>
          <c:h val="0.144549763033175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FFC000"/>
        </a:solidFill>
        <a:ln>
          <a:noFill/>
        </a:ln>
        <a:effectLst/>
        <a:sp3d/>
      </c:spPr>
    </c:sideWall>
    <c:backWall>
      <c:thickness val="0"/>
      <c:spPr>
        <a:solidFill>
          <a:srgbClr val="FFC000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682382133995071E-2"/>
          <c:y val="4.7393364928910685E-2"/>
          <c:w val="0.60049627791563276"/>
          <c:h val="0.74170616113744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Falls*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  <a:sp3d>
              <a:contourClr>
                <a:prstClr val="black"/>
              </a:contourClr>
            </a:sp3d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387</c:v>
                </c:pt>
                <c:pt idx="1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4-4C95-9858-6036B42BADC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Fallers (No)</c:v>
                </c:pt>
              </c:strCache>
            </c:strRef>
          </c:tx>
          <c:spPr>
            <a:pattFill prst="pct75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  <a:sp3d>
              <a:contourClr>
                <a:prstClr val="black"/>
              </a:contourClr>
            </a:sp3d>
          </c:spPr>
          <c:invertIfNegative val="0"/>
          <c:dLbls>
            <c:spPr>
              <a:pattFill prst="pct75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94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4-4C95-9858-6036B42BADC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Fallers (%)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  <a:sp3d>
              <a:contourClr>
                <a:prstClr val="black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4-4C95-9858-6036B42BADC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Hospital Bed Days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  <a:sp3d>
              <a:contourClr>
                <a:prstClr val="black"/>
              </a:contourClr>
            </a:sp3d>
          </c:spPr>
          <c:invertIfNegative val="0"/>
          <c:dLbls>
            <c:spPr>
              <a:pattFill prst="pct5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131</c:v>
                </c:pt>
                <c:pt idx="1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54-4C95-9858-6036B42BAD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213632"/>
        <c:axId val="94215168"/>
        <c:axId val="0"/>
      </c:bar3DChart>
      <c:catAx>
        <c:axId val="9421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1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1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8-4FF3-A82A-635DFBCCA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8-4FF3-A82A-635DFBCC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3152"/>
        <c:axId val="159833088"/>
      </c:barChart>
      <c:catAx>
        <c:axId val="941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33088"/>
        <c:crosses val="autoZero"/>
        <c:auto val="1"/>
        <c:lblAlgn val="ctr"/>
        <c:lblOffset val="100"/>
        <c:noMultiLvlLbl val="0"/>
      </c:catAx>
      <c:valAx>
        <c:axId val="15983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1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4753C-19AE-48B0-9BBE-7C7229E1B4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294053-A9F4-4923-A415-5A7070CF40FE}">
      <dgm:prSet custT="1"/>
      <dgm:spPr/>
      <dgm:t>
        <a:bodyPr/>
        <a:lstStyle/>
        <a:p>
          <a:r>
            <a:rPr lang="en-GB" sz="3600" b="0" dirty="0">
              <a:solidFill>
                <a:srgbClr val="92D050"/>
              </a:solidFill>
            </a:rPr>
            <a:t>30% &gt;65: 50%&gt;80  fall at least once yearly</a:t>
          </a:r>
          <a:endParaRPr lang="en-US" sz="3600" b="0" dirty="0">
            <a:solidFill>
              <a:srgbClr val="92D050"/>
            </a:solidFill>
          </a:endParaRPr>
        </a:p>
      </dgm:t>
    </dgm:pt>
    <dgm:pt modelId="{9FB96192-F8EE-451E-A71F-26666276B560}" type="parTrans" cxnId="{FF0683C1-B7DE-4E5E-AAF4-6B543FB9D93E}">
      <dgm:prSet/>
      <dgm:spPr/>
      <dgm:t>
        <a:bodyPr/>
        <a:lstStyle/>
        <a:p>
          <a:endParaRPr lang="en-US"/>
        </a:p>
      </dgm:t>
    </dgm:pt>
    <dgm:pt modelId="{F65BC0F7-C765-4C77-A231-2794C28CB481}" type="sibTrans" cxnId="{FF0683C1-B7DE-4E5E-AAF4-6B543FB9D93E}">
      <dgm:prSet/>
      <dgm:spPr/>
      <dgm:t>
        <a:bodyPr/>
        <a:lstStyle/>
        <a:p>
          <a:endParaRPr lang="en-US"/>
        </a:p>
      </dgm:t>
    </dgm:pt>
    <dgm:pt modelId="{AA73E39A-1863-4DA0-B24A-565B754A366F}">
      <dgm:prSet custT="1"/>
      <dgm:spPr/>
      <dgm:t>
        <a:bodyPr/>
        <a:lstStyle/>
        <a:p>
          <a:r>
            <a:rPr lang="en-GB" sz="3600" b="0" dirty="0">
              <a:solidFill>
                <a:srgbClr val="92D050"/>
              </a:solidFill>
            </a:rPr>
            <a:t>Injury, disability, dependency, mortality</a:t>
          </a:r>
          <a:endParaRPr lang="en-US" sz="3600" b="0" dirty="0">
            <a:solidFill>
              <a:srgbClr val="92D050"/>
            </a:solidFill>
          </a:endParaRPr>
        </a:p>
      </dgm:t>
    </dgm:pt>
    <dgm:pt modelId="{60BBE923-3654-41EC-821B-63843CB1DB24}" type="parTrans" cxnId="{3097099D-8B2A-4D8B-A202-3092A150DAC7}">
      <dgm:prSet/>
      <dgm:spPr/>
      <dgm:t>
        <a:bodyPr/>
        <a:lstStyle/>
        <a:p>
          <a:endParaRPr lang="en-US"/>
        </a:p>
      </dgm:t>
    </dgm:pt>
    <dgm:pt modelId="{81D0EDE1-5FE4-4D35-AF15-321FFD11EB1C}" type="sibTrans" cxnId="{3097099D-8B2A-4D8B-A202-3092A150DAC7}">
      <dgm:prSet/>
      <dgm:spPr/>
      <dgm:t>
        <a:bodyPr/>
        <a:lstStyle/>
        <a:p>
          <a:endParaRPr lang="en-US"/>
        </a:p>
      </dgm:t>
    </dgm:pt>
    <dgm:pt modelId="{EB18AC26-CB0A-4C77-AAFF-E4F3E0B6B9E9}">
      <dgm:prSet custT="1"/>
      <dgm:spPr/>
      <dgm:t>
        <a:bodyPr/>
        <a:lstStyle/>
        <a:p>
          <a:r>
            <a:rPr lang="en-GB" sz="3200" b="0" dirty="0">
              <a:solidFill>
                <a:srgbClr val="92D050"/>
              </a:solidFill>
            </a:rPr>
            <a:t>NHS annual cost &gt;£2.3bn</a:t>
          </a:r>
          <a:endParaRPr lang="en-US" sz="3200" b="0" dirty="0">
            <a:solidFill>
              <a:srgbClr val="92D050"/>
            </a:solidFill>
          </a:endParaRPr>
        </a:p>
      </dgm:t>
    </dgm:pt>
    <dgm:pt modelId="{78DF533F-736E-4585-8E85-24964A7837E2}" type="parTrans" cxnId="{7F2200C8-022D-4EE1-AC83-2C4BF89977B6}">
      <dgm:prSet/>
      <dgm:spPr/>
      <dgm:t>
        <a:bodyPr/>
        <a:lstStyle/>
        <a:p>
          <a:endParaRPr lang="en-US"/>
        </a:p>
      </dgm:t>
    </dgm:pt>
    <dgm:pt modelId="{46DCA219-E436-4B00-9A48-56B11734E932}" type="sibTrans" cxnId="{7F2200C8-022D-4EE1-AC83-2C4BF89977B6}">
      <dgm:prSet/>
      <dgm:spPr/>
      <dgm:t>
        <a:bodyPr/>
        <a:lstStyle/>
        <a:p>
          <a:endParaRPr lang="en-US"/>
        </a:p>
      </dgm:t>
    </dgm:pt>
    <dgm:pt modelId="{2DEB4319-1A10-4ECC-92F7-E96DB8159C68}" type="pres">
      <dgm:prSet presAssocID="{5964753C-19AE-48B0-9BBE-7C7229E1B403}" presName="vert0" presStyleCnt="0">
        <dgm:presLayoutVars>
          <dgm:dir/>
          <dgm:animOne val="branch"/>
          <dgm:animLvl val="lvl"/>
        </dgm:presLayoutVars>
      </dgm:prSet>
      <dgm:spPr/>
    </dgm:pt>
    <dgm:pt modelId="{80D5DEB6-0377-4FEC-9C8E-13E78F36561E}" type="pres">
      <dgm:prSet presAssocID="{7C294053-A9F4-4923-A415-5A7070CF40FE}" presName="thickLine" presStyleLbl="alignNode1" presStyleIdx="0" presStyleCnt="3"/>
      <dgm:spPr/>
    </dgm:pt>
    <dgm:pt modelId="{7A33E64F-36F1-45DF-9EDC-2F5599E918C8}" type="pres">
      <dgm:prSet presAssocID="{7C294053-A9F4-4923-A415-5A7070CF40FE}" presName="horz1" presStyleCnt="0"/>
      <dgm:spPr/>
    </dgm:pt>
    <dgm:pt modelId="{3EF43BD3-9B63-4322-96B7-0E383BCDD0DD}" type="pres">
      <dgm:prSet presAssocID="{7C294053-A9F4-4923-A415-5A7070CF40FE}" presName="tx1" presStyleLbl="revTx" presStyleIdx="0" presStyleCnt="3"/>
      <dgm:spPr/>
    </dgm:pt>
    <dgm:pt modelId="{F114A35C-BB71-43DA-B1B7-C892E31361AF}" type="pres">
      <dgm:prSet presAssocID="{7C294053-A9F4-4923-A415-5A7070CF40FE}" presName="vert1" presStyleCnt="0"/>
      <dgm:spPr/>
    </dgm:pt>
    <dgm:pt modelId="{85A370C0-F281-46FA-8177-213C3E14D4F4}" type="pres">
      <dgm:prSet presAssocID="{AA73E39A-1863-4DA0-B24A-565B754A366F}" presName="thickLine" presStyleLbl="alignNode1" presStyleIdx="1" presStyleCnt="3"/>
      <dgm:spPr/>
    </dgm:pt>
    <dgm:pt modelId="{2A30B219-E9AC-48AD-A608-6E7D31A2798F}" type="pres">
      <dgm:prSet presAssocID="{AA73E39A-1863-4DA0-B24A-565B754A366F}" presName="horz1" presStyleCnt="0"/>
      <dgm:spPr/>
    </dgm:pt>
    <dgm:pt modelId="{C168C9F2-DD62-4F42-9EF4-9C1EE84D55AF}" type="pres">
      <dgm:prSet presAssocID="{AA73E39A-1863-4DA0-B24A-565B754A366F}" presName="tx1" presStyleLbl="revTx" presStyleIdx="1" presStyleCnt="3"/>
      <dgm:spPr/>
    </dgm:pt>
    <dgm:pt modelId="{837C7BB1-BA1F-46ED-8466-282B70BE09EC}" type="pres">
      <dgm:prSet presAssocID="{AA73E39A-1863-4DA0-B24A-565B754A366F}" presName="vert1" presStyleCnt="0"/>
      <dgm:spPr/>
    </dgm:pt>
    <dgm:pt modelId="{2DD4A343-3C3D-44E7-A150-9F29AD774A27}" type="pres">
      <dgm:prSet presAssocID="{EB18AC26-CB0A-4C77-AAFF-E4F3E0B6B9E9}" presName="thickLine" presStyleLbl="alignNode1" presStyleIdx="2" presStyleCnt="3"/>
      <dgm:spPr/>
    </dgm:pt>
    <dgm:pt modelId="{FCF0CB0A-E717-4A3E-814C-AA07AF8E7D95}" type="pres">
      <dgm:prSet presAssocID="{EB18AC26-CB0A-4C77-AAFF-E4F3E0B6B9E9}" presName="horz1" presStyleCnt="0"/>
      <dgm:spPr/>
    </dgm:pt>
    <dgm:pt modelId="{6316A266-63F5-46D3-8C67-9255CE3AB37D}" type="pres">
      <dgm:prSet presAssocID="{EB18AC26-CB0A-4C77-AAFF-E4F3E0B6B9E9}" presName="tx1" presStyleLbl="revTx" presStyleIdx="2" presStyleCnt="3"/>
      <dgm:spPr/>
    </dgm:pt>
    <dgm:pt modelId="{F8F18CD6-74D0-4D54-865A-E91CB6EC2589}" type="pres">
      <dgm:prSet presAssocID="{EB18AC26-CB0A-4C77-AAFF-E4F3E0B6B9E9}" presName="vert1" presStyleCnt="0"/>
      <dgm:spPr/>
    </dgm:pt>
  </dgm:ptLst>
  <dgm:cxnLst>
    <dgm:cxn modelId="{415DCB16-B84C-4C9E-95FA-3960C8907505}" type="presOf" srcId="{7C294053-A9F4-4923-A415-5A7070CF40FE}" destId="{3EF43BD3-9B63-4322-96B7-0E383BCDD0DD}" srcOrd="0" destOrd="0" presId="urn:microsoft.com/office/officeart/2008/layout/LinedList"/>
    <dgm:cxn modelId="{1D109736-54AD-4D86-A6EA-8BB555750DD9}" type="presOf" srcId="{AA73E39A-1863-4DA0-B24A-565B754A366F}" destId="{C168C9F2-DD62-4F42-9EF4-9C1EE84D55AF}" srcOrd="0" destOrd="0" presId="urn:microsoft.com/office/officeart/2008/layout/LinedList"/>
    <dgm:cxn modelId="{8600EC39-53F2-4CCD-80AD-EFB89C04F3FF}" type="presOf" srcId="{5964753C-19AE-48B0-9BBE-7C7229E1B403}" destId="{2DEB4319-1A10-4ECC-92F7-E96DB8159C68}" srcOrd="0" destOrd="0" presId="urn:microsoft.com/office/officeart/2008/layout/LinedList"/>
    <dgm:cxn modelId="{50922951-E7E2-4BD0-BEBE-25D46C3CC12E}" type="presOf" srcId="{EB18AC26-CB0A-4C77-AAFF-E4F3E0B6B9E9}" destId="{6316A266-63F5-46D3-8C67-9255CE3AB37D}" srcOrd="0" destOrd="0" presId="urn:microsoft.com/office/officeart/2008/layout/LinedList"/>
    <dgm:cxn modelId="{3097099D-8B2A-4D8B-A202-3092A150DAC7}" srcId="{5964753C-19AE-48B0-9BBE-7C7229E1B403}" destId="{AA73E39A-1863-4DA0-B24A-565B754A366F}" srcOrd="1" destOrd="0" parTransId="{60BBE923-3654-41EC-821B-63843CB1DB24}" sibTransId="{81D0EDE1-5FE4-4D35-AF15-321FFD11EB1C}"/>
    <dgm:cxn modelId="{FF0683C1-B7DE-4E5E-AAF4-6B543FB9D93E}" srcId="{5964753C-19AE-48B0-9BBE-7C7229E1B403}" destId="{7C294053-A9F4-4923-A415-5A7070CF40FE}" srcOrd="0" destOrd="0" parTransId="{9FB96192-F8EE-451E-A71F-26666276B560}" sibTransId="{F65BC0F7-C765-4C77-A231-2794C28CB481}"/>
    <dgm:cxn modelId="{7F2200C8-022D-4EE1-AC83-2C4BF89977B6}" srcId="{5964753C-19AE-48B0-9BBE-7C7229E1B403}" destId="{EB18AC26-CB0A-4C77-AAFF-E4F3E0B6B9E9}" srcOrd="2" destOrd="0" parTransId="{78DF533F-736E-4585-8E85-24964A7837E2}" sibTransId="{46DCA219-E436-4B00-9A48-56B11734E932}"/>
    <dgm:cxn modelId="{7FFA5ACD-C0EE-4DD2-997C-DA1929382524}" type="presParOf" srcId="{2DEB4319-1A10-4ECC-92F7-E96DB8159C68}" destId="{80D5DEB6-0377-4FEC-9C8E-13E78F36561E}" srcOrd="0" destOrd="0" presId="urn:microsoft.com/office/officeart/2008/layout/LinedList"/>
    <dgm:cxn modelId="{290D1706-85F9-4B82-A24A-73DD70CCC61D}" type="presParOf" srcId="{2DEB4319-1A10-4ECC-92F7-E96DB8159C68}" destId="{7A33E64F-36F1-45DF-9EDC-2F5599E918C8}" srcOrd="1" destOrd="0" presId="urn:microsoft.com/office/officeart/2008/layout/LinedList"/>
    <dgm:cxn modelId="{4A6CE765-3CB1-4B0C-9E20-8A2927DEDF67}" type="presParOf" srcId="{7A33E64F-36F1-45DF-9EDC-2F5599E918C8}" destId="{3EF43BD3-9B63-4322-96B7-0E383BCDD0DD}" srcOrd="0" destOrd="0" presId="urn:microsoft.com/office/officeart/2008/layout/LinedList"/>
    <dgm:cxn modelId="{4F5561A3-1563-4976-96AB-CD985BD2A920}" type="presParOf" srcId="{7A33E64F-36F1-45DF-9EDC-2F5599E918C8}" destId="{F114A35C-BB71-43DA-B1B7-C892E31361AF}" srcOrd="1" destOrd="0" presId="urn:microsoft.com/office/officeart/2008/layout/LinedList"/>
    <dgm:cxn modelId="{112A9EC7-830D-47BC-B5D0-E584C11AC1E8}" type="presParOf" srcId="{2DEB4319-1A10-4ECC-92F7-E96DB8159C68}" destId="{85A370C0-F281-46FA-8177-213C3E14D4F4}" srcOrd="2" destOrd="0" presId="urn:microsoft.com/office/officeart/2008/layout/LinedList"/>
    <dgm:cxn modelId="{F96D2C4A-D31C-4F77-919A-BEF6F868AA27}" type="presParOf" srcId="{2DEB4319-1A10-4ECC-92F7-E96DB8159C68}" destId="{2A30B219-E9AC-48AD-A608-6E7D31A2798F}" srcOrd="3" destOrd="0" presId="urn:microsoft.com/office/officeart/2008/layout/LinedList"/>
    <dgm:cxn modelId="{5B7ECF45-77D3-495E-AFA3-C1D45447227C}" type="presParOf" srcId="{2A30B219-E9AC-48AD-A608-6E7D31A2798F}" destId="{C168C9F2-DD62-4F42-9EF4-9C1EE84D55AF}" srcOrd="0" destOrd="0" presId="urn:microsoft.com/office/officeart/2008/layout/LinedList"/>
    <dgm:cxn modelId="{04449863-1BA4-4F89-92F5-FB26B1868206}" type="presParOf" srcId="{2A30B219-E9AC-48AD-A608-6E7D31A2798F}" destId="{837C7BB1-BA1F-46ED-8466-282B70BE09EC}" srcOrd="1" destOrd="0" presId="urn:microsoft.com/office/officeart/2008/layout/LinedList"/>
    <dgm:cxn modelId="{3E368DD8-37B9-43EB-8808-1A7CCDE7F188}" type="presParOf" srcId="{2DEB4319-1A10-4ECC-92F7-E96DB8159C68}" destId="{2DD4A343-3C3D-44E7-A150-9F29AD774A27}" srcOrd="4" destOrd="0" presId="urn:microsoft.com/office/officeart/2008/layout/LinedList"/>
    <dgm:cxn modelId="{621A6BE5-1370-4074-99DD-0DD7267DF068}" type="presParOf" srcId="{2DEB4319-1A10-4ECC-92F7-E96DB8159C68}" destId="{FCF0CB0A-E717-4A3E-814C-AA07AF8E7D95}" srcOrd="5" destOrd="0" presId="urn:microsoft.com/office/officeart/2008/layout/LinedList"/>
    <dgm:cxn modelId="{E50652AF-AEE5-41A6-8197-F20D1CAA46AC}" type="presParOf" srcId="{FCF0CB0A-E717-4A3E-814C-AA07AF8E7D95}" destId="{6316A266-63F5-46D3-8C67-9255CE3AB37D}" srcOrd="0" destOrd="0" presId="urn:microsoft.com/office/officeart/2008/layout/LinedList"/>
    <dgm:cxn modelId="{5499E47E-85B9-4E5C-9B96-C7928668C35D}" type="presParOf" srcId="{FCF0CB0A-E717-4A3E-814C-AA07AF8E7D95}" destId="{F8F18CD6-74D0-4D54-865A-E91CB6EC25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FA9F0-F233-4D48-A875-7B3C704C489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44D23-72C2-4677-B26A-5A39360E6C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Highest risk category</a:t>
          </a:r>
          <a:endParaRPr lang="en-US"/>
        </a:p>
      </dgm:t>
    </dgm:pt>
    <dgm:pt modelId="{87C95AD0-E7B5-427A-9C1B-2995F2439A5E}" type="parTrans" cxnId="{DC1CB807-13E2-441B-96AB-1064D6113E0E}">
      <dgm:prSet/>
      <dgm:spPr/>
      <dgm:t>
        <a:bodyPr/>
        <a:lstStyle/>
        <a:p>
          <a:endParaRPr lang="en-US"/>
        </a:p>
      </dgm:t>
    </dgm:pt>
    <dgm:pt modelId="{921055ED-4804-479E-B391-994CFCA05858}" type="sibTrans" cxnId="{DC1CB807-13E2-441B-96AB-1064D6113E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C15EBC-7B00-4565-A3AE-5656B4BE07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Heterogeneous studies and settings (e.g. acute. non-acute, mixed)</a:t>
          </a:r>
          <a:endParaRPr lang="en-US"/>
        </a:p>
      </dgm:t>
    </dgm:pt>
    <dgm:pt modelId="{70D96A5A-C0E6-4E4B-A9B3-57D136BFBD4D}" type="parTrans" cxnId="{43FABEEF-7ABC-4855-A994-EA45AFFFC306}">
      <dgm:prSet/>
      <dgm:spPr/>
      <dgm:t>
        <a:bodyPr/>
        <a:lstStyle/>
        <a:p>
          <a:endParaRPr lang="en-US"/>
        </a:p>
      </dgm:t>
    </dgm:pt>
    <dgm:pt modelId="{AE38876E-C11F-4321-9A78-898199226CB0}" type="sibTrans" cxnId="{43FABEEF-7ABC-4855-A994-EA45AFFFC3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BA5D46-BE73-4AB9-9014-E580E12F00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Inconsistent or negative findings with single factor  or non-tailored interventions</a:t>
          </a:r>
          <a:endParaRPr lang="en-US" dirty="0"/>
        </a:p>
      </dgm:t>
    </dgm:pt>
    <dgm:pt modelId="{2A632AC5-6A58-4EE3-A149-AD35C79D7365}" type="parTrans" cxnId="{E9E6B182-41F5-4876-ADC2-F0ACA81BF3F3}">
      <dgm:prSet/>
      <dgm:spPr/>
      <dgm:t>
        <a:bodyPr/>
        <a:lstStyle/>
        <a:p>
          <a:endParaRPr lang="en-US"/>
        </a:p>
      </dgm:t>
    </dgm:pt>
    <dgm:pt modelId="{58DE9361-2568-4100-A099-0BC06C2CB6D2}" type="sibTrans" cxnId="{E9E6B182-41F5-4876-ADC2-F0ACA81BF3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214C14-BDC8-4250-A8B9-743067DEE0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Risk factor prediction tools insufficiently sensitive or specific</a:t>
          </a:r>
          <a:endParaRPr lang="en-US"/>
        </a:p>
      </dgm:t>
    </dgm:pt>
    <dgm:pt modelId="{A3B45628-D3DD-4572-951B-4E671A00AFDD}" type="parTrans" cxnId="{FA99DCC5-78A6-45F5-BA5A-E22B19EE10F4}">
      <dgm:prSet/>
      <dgm:spPr/>
      <dgm:t>
        <a:bodyPr/>
        <a:lstStyle/>
        <a:p>
          <a:endParaRPr lang="en-US"/>
        </a:p>
      </dgm:t>
    </dgm:pt>
    <dgm:pt modelId="{EE1587F9-3A24-4C3A-8411-80F7ABA25601}" type="sibTrans" cxnId="{FA99DCC5-78A6-45F5-BA5A-E22B19EE10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9A45F3-E2EF-4ED9-9D78-F268EBB4F8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More research needed</a:t>
          </a:r>
          <a:endParaRPr lang="en-US"/>
        </a:p>
      </dgm:t>
    </dgm:pt>
    <dgm:pt modelId="{4E4E9D51-5E6A-4939-8780-DAFD46EBFE4D}" type="parTrans" cxnId="{BB01C861-E84C-4846-BAAD-598B6FCEC70A}">
      <dgm:prSet/>
      <dgm:spPr/>
      <dgm:t>
        <a:bodyPr/>
        <a:lstStyle/>
        <a:p>
          <a:endParaRPr lang="en-US"/>
        </a:p>
      </dgm:t>
    </dgm:pt>
    <dgm:pt modelId="{C42BABFC-2252-487E-BA0D-40F8F1815944}" type="sibTrans" cxnId="{BB01C861-E84C-4846-BAAD-598B6FCEC7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83828C-493C-42B4-B1B2-AD0B2BE25BE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Some moderate/low evidence for multifactorial assessment and intervention strategies</a:t>
          </a:r>
          <a:endParaRPr lang="en-US"/>
        </a:p>
      </dgm:t>
    </dgm:pt>
    <dgm:pt modelId="{3CAB1029-D544-4119-9540-08A2BF5A9128}" type="parTrans" cxnId="{654876D5-A957-44DD-A450-ED97610612A2}">
      <dgm:prSet/>
      <dgm:spPr/>
      <dgm:t>
        <a:bodyPr/>
        <a:lstStyle/>
        <a:p>
          <a:endParaRPr lang="en-US"/>
        </a:p>
      </dgm:t>
    </dgm:pt>
    <dgm:pt modelId="{E603222C-B7FA-4C7D-BF83-D738C8988389}" type="sibTrans" cxnId="{654876D5-A957-44DD-A450-ED97610612A2}">
      <dgm:prSet/>
      <dgm:spPr/>
      <dgm:t>
        <a:bodyPr/>
        <a:lstStyle/>
        <a:p>
          <a:endParaRPr lang="en-US"/>
        </a:p>
      </dgm:t>
    </dgm:pt>
    <dgm:pt modelId="{44FB5F41-7D44-46F8-A805-69CFA8D20960}" type="pres">
      <dgm:prSet presAssocID="{542FA9F0-F233-4D48-A875-7B3C704C4890}" presName="root" presStyleCnt="0">
        <dgm:presLayoutVars>
          <dgm:dir/>
          <dgm:resizeHandles val="exact"/>
        </dgm:presLayoutVars>
      </dgm:prSet>
      <dgm:spPr/>
    </dgm:pt>
    <dgm:pt modelId="{81AE06AC-0F4A-49DD-AC01-87850A11AD0C}" type="pres">
      <dgm:prSet presAssocID="{542FA9F0-F233-4D48-A875-7B3C704C4890}" presName="container" presStyleCnt="0">
        <dgm:presLayoutVars>
          <dgm:dir/>
          <dgm:resizeHandles val="exact"/>
        </dgm:presLayoutVars>
      </dgm:prSet>
      <dgm:spPr/>
    </dgm:pt>
    <dgm:pt modelId="{771CD7A4-6FD5-42DE-922A-2EBDBF89DA72}" type="pres">
      <dgm:prSet presAssocID="{A2944D23-72C2-4677-B26A-5A39360E6C42}" presName="compNode" presStyleCnt="0"/>
      <dgm:spPr/>
    </dgm:pt>
    <dgm:pt modelId="{056EE6F9-0A0A-4450-ADC1-8D65DEC4DD47}" type="pres">
      <dgm:prSet presAssocID="{A2944D23-72C2-4677-B26A-5A39360E6C42}" presName="iconBgRect" presStyleLbl="bgShp" presStyleIdx="0" presStyleCnt="6"/>
      <dgm:spPr/>
    </dgm:pt>
    <dgm:pt modelId="{6C1FE102-09AE-446F-AD0A-01D2CA705F77}" type="pres">
      <dgm:prSet presAssocID="{A2944D23-72C2-4677-B26A-5A39360E6C4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E3EA8E9-E64D-464A-98B0-A521C22F1625}" type="pres">
      <dgm:prSet presAssocID="{A2944D23-72C2-4677-B26A-5A39360E6C42}" presName="spaceRect" presStyleCnt="0"/>
      <dgm:spPr/>
    </dgm:pt>
    <dgm:pt modelId="{4831B8EA-9CF3-4C55-8064-305AFFBF52EB}" type="pres">
      <dgm:prSet presAssocID="{A2944D23-72C2-4677-B26A-5A39360E6C42}" presName="textRect" presStyleLbl="revTx" presStyleIdx="0" presStyleCnt="6">
        <dgm:presLayoutVars>
          <dgm:chMax val="1"/>
          <dgm:chPref val="1"/>
        </dgm:presLayoutVars>
      </dgm:prSet>
      <dgm:spPr/>
    </dgm:pt>
    <dgm:pt modelId="{E2E6CBA2-64FD-415E-8AA7-E0B8B3D2A144}" type="pres">
      <dgm:prSet presAssocID="{921055ED-4804-479E-B391-994CFCA05858}" presName="sibTrans" presStyleLbl="sibTrans2D1" presStyleIdx="0" presStyleCnt="0"/>
      <dgm:spPr/>
    </dgm:pt>
    <dgm:pt modelId="{7B17AE66-6605-4B0E-8BDA-1FE2729A914A}" type="pres">
      <dgm:prSet presAssocID="{67C15EBC-7B00-4565-A3AE-5656B4BE0720}" presName="compNode" presStyleCnt="0"/>
      <dgm:spPr/>
    </dgm:pt>
    <dgm:pt modelId="{1990EA5B-11DD-42B6-BCD9-58BDD13FE71E}" type="pres">
      <dgm:prSet presAssocID="{67C15EBC-7B00-4565-A3AE-5656B4BE0720}" presName="iconBgRect" presStyleLbl="bgShp" presStyleIdx="1" presStyleCnt="6"/>
      <dgm:spPr/>
    </dgm:pt>
    <dgm:pt modelId="{3DBE06E8-47C6-4B8A-9214-1EF13205AF95}" type="pres">
      <dgm:prSet presAssocID="{67C15EBC-7B00-4565-A3AE-5656B4BE072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D70B9BF-2A42-44DA-93EB-59E47806106B}" type="pres">
      <dgm:prSet presAssocID="{67C15EBC-7B00-4565-A3AE-5656B4BE0720}" presName="spaceRect" presStyleCnt="0"/>
      <dgm:spPr/>
    </dgm:pt>
    <dgm:pt modelId="{C6F72212-E145-4914-A56D-E4C57732A3A0}" type="pres">
      <dgm:prSet presAssocID="{67C15EBC-7B00-4565-A3AE-5656B4BE0720}" presName="textRect" presStyleLbl="revTx" presStyleIdx="1" presStyleCnt="6">
        <dgm:presLayoutVars>
          <dgm:chMax val="1"/>
          <dgm:chPref val="1"/>
        </dgm:presLayoutVars>
      </dgm:prSet>
      <dgm:spPr/>
    </dgm:pt>
    <dgm:pt modelId="{3009028C-A739-41EB-896E-DFE749E0F590}" type="pres">
      <dgm:prSet presAssocID="{AE38876E-C11F-4321-9A78-898199226CB0}" presName="sibTrans" presStyleLbl="sibTrans2D1" presStyleIdx="0" presStyleCnt="0"/>
      <dgm:spPr/>
    </dgm:pt>
    <dgm:pt modelId="{CD81E189-7EB8-4066-A3A2-1B4E134B7353}" type="pres">
      <dgm:prSet presAssocID="{62BA5D46-BE73-4AB9-9014-E580E12F007B}" presName="compNode" presStyleCnt="0"/>
      <dgm:spPr/>
    </dgm:pt>
    <dgm:pt modelId="{DE3C3F22-A551-4FCD-8F21-3E92CB46AFD2}" type="pres">
      <dgm:prSet presAssocID="{62BA5D46-BE73-4AB9-9014-E580E12F007B}" presName="iconBgRect" presStyleLbl="bgShp" presStyleIdx="2" presStyleCnt="6"/>
      <dgm:spPr/>
    </dgm:pt>
    <dgm:pt modelId="{96A40CA5-2532-412B-A938-C2D346EBABCC}" type="pres">
      <dgm:prSet presAssocID="{62BA5D46-BE73-4AB9-9014-E580E12F007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337E37AC-53C4-4605-99A8-FB8C40B5A3FB}" type="pres">
      <dgm:prSet presAssocID="{62BA5D46-BE73-4AB9-9014-E580E12F007B}" presName="spaceRect" presStyleCnt="0"/>
      <dgm:spPr/>
    </dgm:pt>
    <dgm:pt modelId="{2FC19201-00B7-4D56-B9EA-C0C377EEF09A}" type="pres">
      <dgm:prSet presAssocID="{62BA5D46-BE73-4AB9-9014-E580E12F007B}" presName="textRect" presStyleLbl="revTx" presStyleIdx="2" presStyleCnt="6">
        <dgm:presLayoutVars>
          <dgm:chMax val="1"/>
          <dgm:chPref val="1"/>
        </dgm:presLayoutVars>
      </dgm:prSet>
      <dgm:spPr/>
    </dgm:pt>
    <dgm:pt modelId="{86495030-D254-4FE1-A561-1D62EC2D6854}" type="pres">
      <dgm:prSet presAssocID="{58DE9361-2568-4100-A099-0BC06C2CB6D2}" presName="sibTrans" presStyleLbl="sibTrans2D1" presStyleIdx="0" presStyleCnt="0"/>
      <dgm:spPr/>
    </dgm:pt>
    <dgm:pt modelId="{3D853312-F414-40BB-9F0A-B24B8A9AE2D3}" type="pres">
      <dgm:prSet presAssocID="{73214C14-BDC8-4250-A8B9-743067DEE01A}" presName="compNode" presStyleCnt="0"/>
      <dgm:spPr/>
    </dgm:pt>
    <dgm:pt modelId="{DF6257E1-C7B4-4201-BAD0-A4E7E9564412}" type="pres">
      <dgm:prSet presAssocID="{73214C14-BDC8-4250-A8B9-743067DEE01A}" presName="iconBgRect" presStyleLbl="bgShp" presStyleIdx="3" presStyleCnt="6"/>
      <dgm:spPr/>
    </dgm:pt>
    <dgm:pt modelId="{3B6163EA-6612-4533-BC7D-A44DD2213903}" type="pres">
      <dgm:prSet presAssocID="{73214C14-BDC8-4250-A8B9-743067DEE01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5A0786-F717-42F6-B3E9-D677B3AB5F9A}" type="pres">
      <dgm:prSet presAssocID="{73214C14-BDC8-4250-A8B9-743067DEE01A}" presName="spaceRect" presStyleCnt="0"/>
      <dgm:spPr/>
    </dgm:pt>
    <dgm:pt modelId="{8F1DD1CC-7F97-4754-BA10-50E8A3A212C8}" type="pres">
      <dgm:prSet presAssocID="{73214C14-BDC8-4250-A8B9-743067DEE01A}" presName="textRect" presStyleLbl="revTx" presStyleIdx="3" presStyleCnt="6">
        <dgm:presLayoutVars>
          <dgm:chMax val="1"/>
          <dgm:chPref val="1"/>
        </dgm:presLayoutVars>
      </dgm:prSet>
      <dgm:spPr/>
    </dgm:pt>
    <dgm:pt modelId="{F8566E85-DEBE-491E-B308-4A8EFD07C20D}" type="pres">
      <dgm:prSet presAssocID="{EE1587F9-3A24-4C3A-8411-80F7ABA25601}" presName="sibTrans" presStyleLbl="sibTrans2D1" presStyleIdx="0" presStyleCnt="0"/>
      <dgm:spPr/>
    </dgm:pt>
    <dgm:pt modelId="{BB0FA0CE-D507-4486-99AF-3C91CAF88F33}" type="pres">
      <dgm:prSet presAssocID="{849A45F3-E2EF-4ED9-9D78-F268EBB4F829}" presName="compNode" presStyleCnt="0"/>
      <dgm:spPr/>
    </dgm:pt>
    <dgm:pt modelId="{9EB5F37E-CEA8-46C0-837F-A71F0A05B511}" type="pres">
      <dgm:prSet presAssocID="{849A45F3-E2EF-4ED9-9D78-F268EBB4F829}" presName="iconBgRect" presStyleLbl="bgShp" presStyleIdx="4" presStyleCnt="6"/>
      <dgm:spPr/>
    </dgm:pt>
    <dgm:pt modelId="{A1FD67C9-144B-4D7D-8F50-D0AB24B024E4}" type="pres">
      <dgm:prSet presAssocID="{849A45F3-E2EF-4ED9-9D78-F268EBB4F82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6335603-D9FE-4DA2-9706-0AF86FDB2686}" type="pres">
      <dgm:prSet presAssocID="{849A45F3-E2EF-4ED9-9D78-F268EBB4F829}" presName="spaceRect" presStyleCnt="0"/>
      <dgm:spPr/>
    </dgm:pt>
    <dgm:pt modelId="{435A784C-0618-417B-8C25-31B1F58978F3}" type="pres">
      <dgm:prSet presAssocID="{849A45F3-E2EF-4ED9-9D78-F268EBB4F829}" presName="textRect" presStyleLbl="revTx" presStyleIdx="4" presStyleCnt="6">
        <dgm:presLayoutVars>
          <dgm:chMax val="1"/>
          <dgm:chPref val="1"/>
        </dgm:presLayoutVars>
      </dgm:prSet>
      <dgm:spPr/>
    </dgm:pt>
    <dgm:pt modelId="{1232B638-4481-41F7-B647-FC4CBDE7F848}" type="pres">
      <dgm:prSet presAssocID="{C42BABFC-2252-487E-BA0D-40F8F1815944}" presName="sibTrans" presStyleLbl="sibTrans2D1" presStyleIdx="0" presStyleCnt="0"/>
      <dgm:spPr/>
    </dgm:pt>
    <dgm:pt modelId="{F1F703BB-C00C-4D2B-9E75-06A621661B39}" type="pres">
      <dgm:prSet presAssocID="{2083828C-493C-42B4-B1B2-AD0B2BE25BE7}" presName="compNode" presStyleCnt="0"/>
      <dgm:spPr/>
    </dgm:pt>
    <dgm:pt modelId="{883E1FA3-DB41-43BD-9254-D6C5517FFA8F}" type="pres">
      <dgm:prSet presAssocID="{2083828C-493C-42B4-B1B2-AD0B2BE25BE7}" presName="iconBgRect" presStyleLbl="bgShp" presStyleIdx="5" presStyleCnt="6"/>
      <dgm:spPr/>
    </dgm:pt>
    <dgm:pt modelId="{106E166F-A9D1-4353-88DB-801F127B04CD}" type="pres">
      <dgm:prSet presAssocID="{2083828C-493C-42B4-B1B2-AD0B2BE25BE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F8B5CC-03F3-40C8-99C8-2E8549E6EE25}" type="pres">
      <dgm:prSet presAssocID="{2083828C-493C-42B4-B1B2-AD0B2BE25BE7}" presName="spaceRect" presStyleCnt="0"/>
      <dgm:spPr/>
    </dgm:pt>
    <dgm:pt modelId="{B1976ABC-0784-4E19-A598-640E58973B5D}" type="pres">
      <dgm:prSet presAssocID="{2083828C-493C-42B4-B1B2-AD0B2BE25BE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1CB807-13E2-441B-96AB-1064D6113E0E}" srcId="{542FA9F0-F233-4D48-A875-7B3C704C4890}" destId="{A2944D23-72C2-4677-B26A-5A39360E6C42}" srcOrd="0" destOrd="0" parTransId="{87C95AD0-E7B5-427A-9C1B-2995F2439A5E}" sibTransId="{921055ED-4804-479E-B391-994CFCA05858}"/>
    <dgm:cxn modelId="{ED27DD2E-F73B-4D59-A06F-99C50A1F29B2}" type="presOf" srcId="{2083828C-493C-42B4-B1B2-AD0B2BE25BE7}" destId="{B1976ABC-0784-4E19-A598-640E58973B5D}" srcOrd="0" destOrd="0" presId="urn:microsoft.com/office/officeart/2018/2/layout/IconCircleList"/>
    <dgm:cxn modelId="{BB01C861-E84C-4846-BAAD-598B6FCEC70A}" srcId="{542FA9F0-F233-4D48-A875-7B3C704C4890}" destId="{849A45F3-E2EF-4ED9-9D78-F268EBB4F829}" srcOrd="4" destOrd="0" parTransId="{4E4E9D51-5E6A-4939-8780-DAFD46EBFE4D}" sibTransId="{C42BABFC-2252-487E-BA0D-40F8F1815944}"/>
    <dgm:cxn modelId="{7A844644-8A48-42A9-A852-3A818AC0B2F3}" type="presOf" srcId="{EE1587F9-3A24-4C3A-8411-80F7ABA25601}" destId="{F8566E85-DEBE-491E-B308-4A8EFD07C20D}" srcOrd="0" destOrd="0" presId="urn:microsoft.com/office/officeart/2018/2/layout/IconCircleList"/>
    <dgm:cxn modelId="{E9E6B182-41F5-4876-ADC2-F0ACA81BF3F3}" srcId="{542FA9F0-F233-4D48-A875-7B3C704C4890}" destId="{62BA5D46-BE73-4AB9-9014-E580E12F007B}" srcOrd="2" destOrd="0" parTransId="{2A632AC5-6A58-4EE3-A149-AD35C79D7365}" sibTransId="{58DE9361-2568-4100-A099-0BC06C2CB6D2}"/>
    <dgm:cxn modelId="{4FBCDD91-EF0E-4832-B299-51E5269E2803}" type="presOf" srcId="{AE38876E-C11F-4321-9A78-898199226CB0}" destId="{3009028C-A739-41EB-896E-DFE749E0F590}" srcOrd="0" destOrd="0" presId="urn:microsoft.com/office/officeart/2018/2/layout/IconCircleList"/>
    <dgm:cxn modelId="{F5D5A197-5EFF-4420-A2D9-1F0A237D371C}" type="presOf" srcId="{67C15EBC-7B00-4565-A3AE-5656B4BE0720}" destId="{C6F72212-E145-4914-A56D-E4C57732A3A0}" srcOrd="0" destOrd="0" presId="urn:microsoft.com/office/officeart/2018/2/layout/IconCircleList"/>
    <dgm:cxn modelId="{02D3FA99-7F39-4455-A616-0AA2D4965193}" type="presOf" srcId="{62BA5D46-BE73-4AB9-9014-E580E12F007B}" destId="{2FC19201-00B7-4D56-B9EA-C0C377EEF09A}" srcOrd="0" destOrd="0" presId="urn:microsoft.com/office/officeart/2018/2/layout/IconCircleList"/>
    <dgm:cxn modelId="{A5E4B7A0-69C5-461B-B16F-C9CD6C84DE87}" type="presOf" srcId="{542FA9F0-F233-4D48-A875-7B3C704C4890}" destId="{44FB5F41-7D44-46F8-A805-69CFA8D20960}" srcOrd="0" destOrd="0" presId="urn:microsoft.com/office/officeart/2018/2/layout/IconCircleList"/>
    <dgm:cxn modelId="{E8C6AFC0-8010-4A82-9DDE-F73BD8B7F942}" type="presOf" srcId="{C42BABFC-2252-487E-BA0D-40F8F1815944}" destId="{1232B638-4481-41F7-B647-FC4CBDE7F848}" srcOrd="0" destOrd="0" presId="urn:microsoft.com/office/officeart/2018/2/layout/IconCircleList"/>
    <dgm:cxn modelId="{872E83C3-BB40-478A-BFBC-C725B4CFD4B6}" type="presOf" srcId="{921055ED-4804-479E-B391-994CFCA05858}" destId="{E2E6CBA2-64FD-415E-8AA7-E0B8B3D2A144}" srcOrd="0" destOrd="0" presId="urn:microsoft.com/office/officeart/2018/2/layout/IconCircleList"/>
    <dgm:cxn modelId="{FA99DCC5-78A6-45F5-BA5A-E22B19EE10F4}" srcId="{542FA9F0-F233-4D48-A875-7B3C704C4890}" destId="{73214C14-BDC8-4250-A8B9-743067DEE01A}" srcOrd="3" destOrd="0" parTransId="{A3B45628-D3DD-4572-951B-4E671A00AFDD}" sibTransId="{EE1587F9-3A24-4C3A-8411-80F7ABA25601}"/>
    <dgm:cxn modelId="{654876D5-A957-44DD-A450-ED97610612A2}" srcId="{542FA9F0-F233-4D48-A875-7B3C704C4890}" destId="{2083828C-493C-42B4-B1B2-AD0B2BE25BE7}" srcOrd="5" destOrd="0" parTransId="{3CAB1029-D544-4119-9540-08A2BF5A9128}" sibTransId="{E603222C-B7FA-4C7D-BF83-D738C8988389}"/>
    <dgm:cxn modelId="{D3AD23EF-0BE6-4FE5-970F-14927BE188B7}" type="presOf" srcId="{58DE9361-2568-4100-A099-0BC06C2CB6D2}" destId="{86495030-D254-4FE1-A561-1D62EC2D6854}" srcOrd="0" destOrd="0" presId="urn:microsoft.com/office/officeart/2018/2/layout/IconCircleList"/>
    <dgm:cxn modelId="{8C60B2EF-480E-4D1A-AA3C-069C100C2812}" type="presOf" srcId="{A2944D23-72C2-4677-B26A-5A39360E6C42}" destId="{4831B8EA-9CF3-4C55-8064-305AFFBF52EB}" srcOrd="0" destOrd="0" presId="urn:microsoft.com/office/officeart/2018/2/layout/IconCircleList"/>
    <dgm:cxn modelId="{43FABEEF-7ABC-4855-A994-EA45AFFFC306}" srcId="{542FA9F0-F233-4D48-A875-7B3C704C4890}" destId="{67C15EBC-7B00-4565-A3AE-5656B4BE0720}" srcOrd="1" destOrd="0" parTransId="{70D96A5A-C0E6-4E4B-A9B3-57D136BFBD4D}" sibTransId="{AE38876E-C11F-4321-9A78-898199226CB0}"/>
    <dgm:cxn modelId="{008404FE-349E-4270-BC5A-F5E05C3EACA9}" type="presOf" srcId="{849A45F3-E2EF-4ED9-9D78-F268EBB4F829}" destId="{435A784C-0618-417B-8C25-31B1F58978F3}" srcOrd="0" destOrd="0" presId="urn:microsoft.com/office/officeart/2018/2/layout/IconCircleList"/>
    <dgm:cxn modelId="{103523FF-4FF1-42CC-8E17-9878707548B8}" type="presOf" srcId="{73214C14-BDC8-4250-A8B9-743067DEE01A}" destId="{8F1DD1CC-7F97-4754-BA10-50E8A3A212C8}" srcOrd="0" destOrd="0" presId="urn:microsoft.com/office/officeart/2018/2/layout/IconCircleList"/>
    <dgm:cxn modelId="{6FA42D7E-8C87-4F1B-A0B9-1B5AAB5AF077}" type="presParOf" srcId="{44FB5F41-7D44-46F8-A805-69CFA8D20960}" destId="{81AE06AC-0F4A-49DD-AC01-87850A11AD0C}" srcOrd="0" destOrd="0" presId="urn:microsoft.com/office/officeart/2018/2/layout/IconCircleList"/>
    <dgm:cxn modelId="{B63000AB-4B7A-4685-AC32-80EF32992365}" type="presParOf" srcId="{81AE06AC-0F4A-49DD-AC01-87850A11AD0C}" destId="{771CD7A4-6FD5-42DE-922A-2EBDBF89DA72}" srcOrd="0" destOrd="0" presId="urn:microsoft.com/office/officeart/2018/2/layout/IconCircleList"/>
    <dgm:cxn modelId="{9C7952DD-F1F2-4CF5-9581-B45CE258E03D}" type="presParOf" srcId="{771CD7A4-6FD5-42DE-922A-2EBDBF89DA72}" destId="{056EE6F9-0A0A-4450-ADC1-8D65DEC4DD47}" srcOrd="0" destOrd="0" presId="urn:microsoft.com/office/officeart/2018/2/layout/IconCircleList"/>
    <dgm:cxn modelId="{9E53608E-8DD7-45DC-8634-46B0AE42413D}" type="presParOf" srcId="{771CD7A4-6FD5-42DE-922A-2EBDBF89DA72}" destId="{6C1FE102-09AE-446F-AD0A-01D2CA705F77}" srcOrd="1" destOrd="0" presId="urn:microsoft.com/office/officeart/2018/2/layout/IconCircleList"/>
    <dgm:cxn modelId="{5360A939-4F48-4724-93E6-2FAC98C7FE10}" type="presParOf" srcId="{771CD7A4-6FD5-42DE-922A-2EBDBF89DA72}" destId="{6E3EA8E9-E64D-464A-98B0-A521C22F1625}" srcOrd="2" destOrd="0" presId="urn:microsoft.com/office/officeart/2018/2/layout/IconCircleList"/>
    <dgm:cxn modelId="{06BD69D6-AFCD-47BE-A19D-394D036C3220}" type="presParOf" srcId="{771CD7A4-6FD5-42DE-922A-2EBDBF89DA72}" destId="{4831B8EA-9CF3-4C55-8064-305AFFBF52EB}" srcOrd="3" destOrd="0" presId="urn:microsoft.com/office/officeart/2018/2/layout/IconCircleList"/>
    <dgm:cxn modelId="{35EAD942-79BA-4596-B99A-7D7C61747D63}" type="presParOf" srcId="{81AE06AC-0F4A-49DD-AC01-87850A11AD0C}" destId="{E2E6CBA2-64FD-415E-8AA7-E0B8B3D2A144}" srcOrd="1" destOrd="0" presId="urn:microsoft.com/office/officeart/2018/2/layout/IconCircleList"/>
    <dgm:cxn modelId="{1276AAAA-4F40-46BC-9CA3-6AE6914BD918}" type="presParOf" srcId="{81AE06AC-0F4A-49DD-AC01-87850A11AD0C}" destId="{7B17AE66-6605-4B0E-8BDA-1FE2729A914A}" srcOrd="2" destOrd="0" presId="urn:microsoft.com/office/officeart/2018/2/layout/IconCircleList"/>
    <dgm:cxn modelId="{E9EA23CA-7DBE-4A1D-977F-1A954DCA0F13}" type="presParOf" srcId="{7B17AE66-6605-4B0E-8BDA-1FE2729A914A}" destId="{1990EA5B-11DD-42B6-BCD9-58BDD13FE71E}" srcOrd="0" destOrd="0" presId="urn:microsoft.com/office/officeart/2018/2/layout/IconCircleList"/>
    <dgm:cxn modelId="{1ADA257C-95B4-4510-B277-83EAE357E44A}" type="presParOf" srcId="{7B17AE66-6605-4B0E-8BDA-1FE2729A914A}" destId="{3DBE06E8-47C6-4B8A-9214-1EF13205AF95}" srcOrd="1" destOrd="0" presId="urn:microsoft.com/office/officeart/2018/2/layout/IconCircleList"/>
    <dgm:cxn modelId="{714C0AA3-4A3C-4815-BEEC-A3C40A3A82B3}" type="presParOf" srcId="{7B17AE66-6605-4B0E-8BDA-1FE2729A914A}" destId="{6D70B9BF-2A42-44DA-93EB-59E47806106B}" srcOrd="2" destOrd="0" presId="urn:microsoft.com/office/officeart/2018/2/layout/IconCircleList"/>
    <dgm:cxn modelId="{D4C90CEA-9103-42DE-88F3-CD9D6F084569}" type="presParOf" srcId="{7B17AE66-6605-4B0E-8BDA-1FE2729A914A}" destId="{C6F72212-E145-4914-A56D-E4C57732A3A0}" srcOrd="3" destOrd="0" presId="urn:microsoft.com/office/officeart/2018/2/layout/IconCircleList"/>
    <dgm:cxn modelId="{AE242BFF-6527-444F-8DA7-F2D7E7739F14}" type="presParOf" srcId="{81AE06AC-0F4A-49DD-AC01-87850A11AD0C}" destId="{3009028C-A739-41EB-896E-DFE749E0F590}" srcOrd="3" destOrd="0" presId="urn:microsoft.com/office/officeart/2018/2/layout/IconCircleList"/>
    <dgm:cxn modelId="{03677977-FB74-40B1-BB07-F474E37D5B5B}" type="presParOf" srcId="{81AE06AC-0F4A-49DD-AC01-87850A11AD0C}" destId="{CD81E189-7EB8-4066-A3A2-1B4E134B7353}" srcOrd="4" destOrd="0" presId="urn:microsoft.com/office/officeart/2018/2/layout/IconCircleList"/>
    <dgm:cxn modelId="{59EAEB1A-AFD8-4B53-8BC1-10788D82633A}" type="presParOf" srcId="{CD81E189-7EB8-4066-A3A2-1B4E134B7353}" destId="{DE3C3F22-A551-4FCD-8F21-3E92CB46AFD2}" srcOrd="0" destOrd="0" presId="urn:microsoft.com/office/officeart/2018/2/layout/IconCircleList"/>
    <dgm:cxn modelId="{A3281C44-CE30-4BE4-B0CA-8A77380350CC}" type="presParOf" srcId="{CD81E189-7EB8-4066-A3A2-1B4E134B7353}" destId="{96A40CA5-2532-412B-A938-C2D346EBABCC}" srcOrd="1" destOrd="0" presId="urn:microsoft.com/office/officeart/2018/2/layout/IconCircleList"/>
    <dgm:cxn modelId="{E71A5434-BF78-4F2B-8CB4-C006466B9B05}" type="presParOf" srcId="{CD81E189-7EB8-4066-A3A2-1B4E134B7353}" destId="{337E37AC-53C4-4605-99A8-FB8C40B5A3FB}" srcOrd="2" destOrd="0" presId="urn:microsoft.com/office/officeart/2018/2/layout/IconCircleList"/>
    <dgm:cxn modelId="{7F91CDC4-B92F-4CAB-ADA3-BD9C888EA8F2}" type="presParOf" srcId="{CD81E189-7EB8-4066-A3A2-1B4E134B7353}" destId="{2FC19201-00B7-4D56-B9EA-C0C377EEF09A}" srcOrd="3" destOrd="0" presId="urn:microsoft.com/office/officeart/2018/2/layout/IconCircleList"/>
    <dgm:cxn modelId="{574E1C8B-517F-4EA0-B245-E67134366D3B}" type="presParOf" srcId="{81AE06AC-0F4A-49DD-AC01-87850A11AD0C}" destId="{86495030-D254-4FE1-A561-1D62EC2D6854}" srcOrd="5" destOrd="0" presId="urn:microsoft.com/office/officeart/2018/2/layout/IconCircleList"/>
    <dgm:cxn modelId="{8B624F08-FEA2-4A6F-9D02-BF4E8B6D5E55}" type="presParOf" srcId="{81AE06AC-0F4A-49DD-AC01-87850A11AD0C}" destId="{3D853312-F414-40BB-9F0A-B24B8A9AE2D3}" srcOrd="6" destOrd="0" presId="urn:microsoft.com/office/officeart/2018/2/layout/IconCircleList"/>
    <dgm:cxn modelId="{19CB18C7-2FFC-43E6-842E-075CD327D182}" type="presParOf" srcId="{3D853312-F414-40BB-9F0A-B24B8A9AE2D3}" destId="{DF6257E1-C7B4-4201-BAD0-A4E7E9564412}" srcOrd="0" destOrd="0" presId="urn:microsoft.com/office/officeart/2018/2/layout/IconCircleList"/>
    <dgm:cxn modelId="{FAEA4682-9FA0-4863-91AF-CAAD6584200A}" type="presParOf" srcId="{3D853312-F414-40BB-9F0A-B24B8A9AE2D3}" destId="{3B6163EA-6612-4533-BC7D-A44DD2213903}" srcOrd="1" destOrd="0" presId="urn:microsoft.com/office/officeart/2018/2/layout/IconCircleList"/>
    <dgm:cxn modelId="{4A0743D5-458C-4FB8-BB20-507EF6403E0B}" type="presParOf" srcId="{3D853312-F414-40BB-9F0A-B24B8A9AE2D3}" destId="{F35A0786-F717-42F6-B3E9-D677B3AB5F9A}" srcOrd="2" destOrd="0" presId="urn:microsoft.com/office/officeart/2018/2/layout/IconCircleList"/>
    <dgm:cxn modelId="{EE800F4C-274E-44AD-80BA-1E0F5C7FAFD0}" type="presParOf" srcId="{3D853312-F414-40BB-9F0A-B24B8A9AE2D3}" destId="{8F1DD1CC-7F97-4754-BA10-50E8A3A212C8}" srcOrd="3" destOrd="0" presId="urn:microsoft.com/office/officeart/2018/2/layout/IconCircleList"/>
    <dgm:cxn modelId="{D71E4364-2EE9-41A1-B99E-4C023B45DA88}" type="presParOf" srcId="{81AE06AC-0F4A-49DD-AC01-87850A11AD0C}" destId="{F8566E85-DEBE-491E-B308-4A8EFD07C20D}" srcOrd="7" destOrd="0" presId="urn:microsoft.com/office/officeart/2018/2/layout/IconCircleList"/>
    <dgm:cxn modelId="{1C98F4CB-8543-4572-9D10-BAEC620275F8}" type="presParOf" srcId="{81AE06AC-0F4A-49DD-AC01-87850A11AD0C}" destId="{BB0FA0CE-D507-4486-99AF-3C91CAF88F33}" srcOrd="8" destOrd="0" presId="urn:microsoft.com/office/officeart/2018/2/layout/IconCircleList"/>
    <dgm:cxn modelId="{6290E44C-5EF8-4710-B29E-B55EF5905844}" type="presParOf" srcId="{BB0FA0CE-D507-4486-99AF-3C91CAF88F33}" destId="{9EB5F37E-CEA8-46C0-837F-A71F0A05B511}" srcOrd="0" destOrd="0" presId="urn:microsoft.com/office/officeart/2018/2/layout/IconCircleList"/>
    <dgm:cxn modelId="{DD4C241C-D9FC-432E-A2D4-77FBF23FF7F6}" type="presParOf" srcId="{BB0FA0CE-D507-4486-99AF-3C91CAF88F33}" destId="{A1FD67C9-144B-4D7D-8F50-D0AB24B024E4}" srcOrd="1" destOrd="0" presId="urn:microsoft.com/office/officeart/2018/2/layout/IconCircleList"/>
    <dgm:cxn modelId="{9DEB3968-4D94-424D-ABFF-6D8E48D7CA8C}" type="presParOf" srcId="{BB0FA0CE-D507-4486-99AF-3C91CAF88F33}" destId="{86335603-D9FE-4DA2-9706-0AF86FDB2686}" srcOrd="2" destOrd="0" presId="urn:microsoft.com/office/officeart/2018/2/layout/IconCircleList"/>
    <dgm:cxn modelId="{9D3D37FE-67F3-4619-B228-E8FD97F9E07F}" type="presParOf" srcId="{BB0FA0CE-D507-4486-99AF-3C91CAF88F33}" destId="{435A784C-0618-417B-8C25-31B1F58978F3}" srcOrd="3" destOrd="0" presId="urn:microsoft.com/office/officeart/2018/2/layout/IconCircleList"/>
    <dgm:cxn modelId="{155F7270-3575-44B0-A703-F83EE74E3211}" type="presParOf" srcId="{81AE06AC-0F4A-49DD-AC01-87850A11AD0C}" destId="{1232B638-4481-41F7-B647-FC4CBDE7F848}" srcOrd="9" destOrd="0" presId="urn:microsoft.com/office/officeart/2018/2/layout/IconCircleList"/>
    <dgm:cxn modelId="{B1387273-C9AE-4E20-BEF0-0443D2ADB395}" type="presParOf" srcId="{81AE06AC-0F4A-49DD-AC01-87850A11AD0C}" destId="{F1F703BB-C00C-4D2B-9E75-06A621661B39}" srcOrd="10" destOrd="0" presId="urn:microsoft.com/office/officeart/2018/2/layout/IconCircleList"/>
    <dgm:cxn modelId="{5AE92B2C-7479-4F62-B588-6C901E427F03}" type="presParOf" srcId="{F1F703BB-C00C-4D2B-9E75-06A621661B39}" destId="{883E1FA3-DB41-43BD-9254-D6C5517FFA8F}" srcOrd="0" destOrd="0" presId="urn:microsoft.com/office/officeart/2018/2/layout/IconCircleList"/>
    <dgm:cxn modelId="{D0A48093-8DCA-4D44-A355-E637CECDC657}" type="presParOf" srcId="{F1F703BB-C00C-4D2B-9E75-06A621661B39}" destId="{106E166F-A9D1-4353-88DB-801F127B04CD}" srcOrd="1" destOrd="0" presId="urn:microsoft.com/office/officeart/2018/2/layout/IconCircleList"/>
    <dgm:cxn modelId="{BF5B96E1-117B-4D45-BC46-1F742D0D4C9B}" type="presParOf" srcId="{F1F703BB-C00C-4D2B-9E75-06A621661B39}" destId="{D0F8B5CC-03F3-40C8-99C8-2E8549E6EE25}" srcOrd="2" destOrd="0" presId="urn:microsoft.com/office/officeart/2018/2/layout/IconCircleList"/>
    <dgm:cxn modelId="{2F6D8BE2-2235-4B4E-9A55-3C48B39C0D4A}" type="presParOf" srcId="{F1F703BB-C00C-4D2B-9E75-06A621661B39}" destId="{B1976ABC-0784-4E19-A598-640E58973B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0D5CF-318D-46A7-B8EE-6DD51ACADB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AE9AA-5C88-47DA-96F5-B1F35F0BB0E4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Cognitive assessment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7E02F0EE-3CB2-4449-A4FF-8A12DDD39EC5}" type="parTrans" cxnId="{349D0997-ACFA-4A24-8601-DC17798F73E9}">
      <dgm:prSet/>
      <dgm:spPr/>
      <dgm:t>
        <a:bodyPr/>
        <a:lstStyle/>
        <a:p>
          <a:endParaRPr lang="en-US"/>
        </a:p>
      </dgm:t>
    </dgm:pt>
    <dgm:pt modelId="{38675D7B-14BB-4307-A709-307C3EE6CA58}" type="sibTrans" cxnId="{349D0997-ACFA-4A24-8601-DC17798F73E9}">
      <dgm:prSet/>
      <dgm:spPr/>
      <dgm:t>
        <a:bodyPr/>
        <a:lstStyle/>
        <a:p>
          <a:endParaRPr lang="en-US"/>
        </a:p>
      </dgm:t>
    </dgm:pt>
    <dgm:pt modelId="{7705EB7F-A55C-4365-A50F-0C42B0267AE4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Delirium screen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5362A1B7-74F4-48E0-99CA-C938BAB89A20}" type="parTrans" cxnId="{1C35DDB5-6AA2-4ED9-BA82-2E12BAFA2F1B}">
      <dgm:prSet/>
      <dgm:spPr/>
      <dgm:t>
        <a:bodyPr/>
        <a:lstStyle/>
        <a:p>
          <a:endParaRPr lang="en-US"/>
        </a:p>
      </dgm:t>
    </dgm:pt>
    <dgm:pt modelId="{60ABA830-D9C3-48E7-BAF4-ACCC9D9EFAF8}" type="sibTrans" cxnId="{1C35DDB5-6AA2-4ED9-BA82-2E12BAFA2F1B}">
      <dgm:prSet/>
      <dgm:spPr/>
      <dgm:t>
        <a:bodyPr/>
        <a:lstStyle/>
        <a:p>
          <a:endParaRPr lang="en-US"/>
        </a:p>
      </dgm:t>
    </dgm:pt>
    <dgm:pt modelId="{6BD96450-1696-40D4-9458-1B8299632E87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Bed-rail/Ultra-low bed strategy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0784A4F3-E09E-4310-96DF-95807E787B42}" type="parTrans" cxnId="{7FFF9717-3FBA-434A-8900-11B2189E092F}">
      <dgm:prSet/>
      <dgm:spPr/>
      <dgm:t>
        <a:bodyPr/>
        <a:lstStyle/>
        <a:p>
          <a:endParaRPr lang="en-US"/>
        </a:p>
      </dgm:t>
    </dgm:pt>
    <dgm:pt modelId="{219157F6-1426-40CD-AA86-E8DC985FCEC0}" type="sibTrans" cxnId="{7FFF9717-3FBA-434A-8900-11B2189E092F}">
      <dgm:prSet/>
      <dgm:spPr/>
      <dgm:t>
        <a:bodyPr/>
        <a:lstStyle/>
        <a:p>
          <a:endParaRPr lang="en-US"/>
        </a:p>
      </dgm:t>
    </dgm:pt>
    <dgm:pt modelId="{10C61BD3-64B1-4E9D-8E32-E7364AE77025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Basic visual check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AB6C6EDA-6C85-4D9F-91A0-D648F813488B}" type="parTrans" cxnId="{3073C2BB-2E57-482D-AC1C-6565E818397F}">
      <dgm:prSet/>
      <dgm:spPr/>
      <dgm:t>
        <a:bodyPr/>
        <a:lstStyle/>
        <a:p>
          <a:endParaRPr lang="en-US"/>
        </a:p>
      </dgm:t>
    </dgm:pt>
    <dgm:pt modelId="{89A04CE7-3B1D-4139-8E7A-6F2442F7C1B0}" type="sibTrans" cxnId="{3073C2BB-2E57-482D-AC1C-6565E818397F}">
      <dgm:prSet/>
      <dgm:spPr/>
      <dgm:t>
        <a:bodyPr/>
        <a:lstStyle/>
        <a:p>
          <a:endParaRPr lang="en-US"/>
        </a:p>
      </dgm:t>
    </dgm:pt>
    <dgm:pt modelId="{7A76A509-51FF-44B4-87B1-57A583E9C014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Lying &amp; standing blood pressure &amp; pulse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E038C57C-B2A4-4C93-98B6-85F489E12BA8}" type="parTrans" cxnId="{F2B56993-BA8B-4D71-80F8-B9E8DF92A16F}">
      <dgm:prSet/>
      <dgm:spPr/>
      <dgm:t>
        <a:bodyPr/>
        <a:lstStyle/>
        <a:p>
          <a:endParaRPr lang="en-US"/>
        </a:p>
      </dgm:t>
    </dgm:pt>
    <dgm:pt modelId="{BE622200-117A-4EF0-95EA-246F2DFECF12}" type="sibTrans" cxnId="{F2B56993-BA8B-4D71-80F8-B9E8DF92A16F}">
      <dgm:prSet/>
      <dgm:spPr/>
      <dgm:t>
        <a:bodyPr/>
        <a:lstStyle/>
        <a:p>
          <a:endParaRPr lang="en-US"/>
        </a:p>
      </dgm:t>
    </dgm:pt>
    <dgm:pt modelId="{B20357CC-1158-43AA-8AD8-F786875EDEE0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Medical &amp; medication review</a:t>
          </a:r>
          <a:r>
            <a:rPr lang="en-GB" b="1" dirty="0">
              <a:solidFill>
                <a:srgbClr val="FF0000"/>
              </a:solidFill>
            </a:rPr>
            <a:t>*</a:t>
          </a:r>
          <a:endParaRPr lang="en-US" b="1" dirty="0">
            <a:solidFill>
              <a:srgbClr val="FF0000"/>
            </a:solidFill>
          </a:endParaRPr>
        </a:p>
      </dgm:t>
    </dgm:pt>
    <dgm:pt modelId="{2710CD07-50D5-47A4-8D71-246F7C6A977D}" type="parTrans" cxnId="{83B47AB7-9678-4EB6-B708-499576BF6CE6}">
      <dgm:prSet/>
      <dgm:spPr/>
      <dgm:t>
        <a:bodyPr/>
        <a:lstStyle/>
        <a:p>
          <a:endParaRPr lang="en-US"/>
        </a:p>
      </dgm:t>
    </dgm:pt>
    <dgm:pt modelId="{9E80AD12-57D9-4175-A9D4-CE5E32F73E58}" type="sibTrans" cxnId="{83B47AB7-9678-4EB6-B708-499576BF6CE6}">
      <dgm:prSet/>
      <dgm:spPr/>
      <dgm:t>
        <a:bodyPr/>
        <a:lstStyle/>
        <a:p>
          <a:endParaRPr lang="en-US"/>
        </a:p>
      </dgm:t>
    </dgm:pt>
    <dgm:pt modelId="{A54EAD2B-2380-4817-B704-49092E53C287}">
      <dgm:prSet/>
      <dgm:spPr/>
      <dgm:t>
        <a:bodyPr/>
        <a:lstStyle/>
        <a:p>
          <a:r>
            <a:rPr lang="en-GB" b="1">
              <a:solidFill>
                <a:srgbClr val="FFFF00"/>
              </a:solidFill>
            </a:rPr>
            <a:t>Tailored on-ward (v 2-hr) observation regimen</a:t>
          </a:r>
          <a:endParaRPr lang="en-US" b="1">
            <a:solidFill>
              <a:srgbClr val="FFFF00"/>
            </a:solidFill>
          </a:endParaRPr>
        </a:p>
      </dgm:t>
    </dgm:pt>
    <dgm:pt modelId="{8BE1E21C-F9D3-4C62-AF0F-40716459FB75}" type="parTrans" cxnId="{47D3C3C2-7F94-4301-A2C4-C6FAB0065788}">
      <dgm:prSet/>
      <dgm:spPr/>
      <dgm:t>
        <a:bodyPr/>
        <a:lstStyle/>
        <a:p>
          <a:endParaRPr lang="en-US"/>
        </a:p>
      </dgm:t>
    </dgm:pt>
    <dgm:pt modelId="{0FB1478B-3C53-4972-B18B-BA85D2B5B12B}" type="sibTrans" cxnId="{47D3C3C2-7F94-4301-A2C4-C6FAB0065788}">
      <dgm:prSet/>
      <dgm:spPr/>
      <dgm:t>
        <a:bodyPr/>
        <a:lstStyle/>
        <a:p>
          <a:endParaRPr lang="en-US"/>
        </a:p>
      </dgm:t>
    </dgm:pt>
    <dgm:pt modelId="{A7084BE9-DECD-4748-A10A-CBB7DDDEE8B6}" type="pres">
      <dgm:prSet presAssocID="{7FF0D5CF-318D-46A7-B8EE-6DD51ACADB8C}" presName="diagram" presStyleCnt="0">
        <dgm:presLayoutVars>
          <dgm:dir/>
          <dgm:resizeHandles val="exact"/>
        </dgm:presLayoutVars>
      </dgm:prSet>
      <dgm:spPr/>
    </dgm:pt>
    <dgm:pt modelId="{897D7FAD-D00B-42FB-B38E-32E4FC523E51}" type="pres">
      <dgm:prSet presAssocID="{399AE9AA-5C88-47DA-96F5-B1F35F0BB0E4}" presName="node" presStyleLbl="node1" presStyleIdx="0" presStyleCnt="7">
        <dgm:presLayoutVars>
          <dgm:bulletEnabled val="1"/>
        </dgm:presLayoutVars>
      </dgm:prSet>
      <dgm:spPr/>
    </dgm:pt>
    <dgm:pt modelId="{537A40BA-0080-40C4-A794-E2765698D630}" type="pres">
      <dgm:prSet presAssocID="{38675D7B-14BB-4307-A709-307C3EE6CA58}" presName="sibTrans" presStyleCnt="0"/>
      <dgm:spPr/>
    </dgm:pt>
    <dgm:pt modelId="{53A2DB9C-2338-439B-A33F-53224178B1FF}" type="pres">
      <dgm:prSet presAssocID="{7705EB7F-A55C-4365-A50F-0C42B0267AE4}" presName="node" presStyleLbl="node1" presStyleIdx="1" presStyleCnt="7">
        <dgm:presLayoutVars>
          <dgm:bulletEnabled val="1"/>
        </dgm:presLayoutVars>
      </dgm:prSet>
      <dgm:spPr/>
    </dgm:pt>
    <dgm:pt modelId="{D928479F-E277-4615-A733-8B7213D67C15}" type="pres">
      <dgm:prSet presAssocID="{60ABA830-D9C3-48E7-BAF4-ACCC9D9EFAF8}" presName="sibTrans" presStyleCnt="0"/>
      <dgm:spPr/>
    </dgm:pt>
    <dgm:pt modelId="{7068D21A-D9F6-45E6-AE40-4DAAF4626F93}" type="pres">
      <dgm:prSet presAssocID="{6BD96450-1696-40D4-9458-1B8299632E87}" presName="node" presStyleLbl="node1" presStyleIdx="2" presStyleCnt="7">
        <dgm:presLayoutVars>
          <dgm:bulletEnabled val="1"/>
        </dgm:presLayoutVars>
      </dgm:prSet>
      <dgm:spPr/>
    </dgm:pt>
    <dgm:pt modelId="{01642DE2-14A8-4AB4-87D5-A2590FBA13FF}" type="pres">
      <dgm:prSet presAssocID="{219157F6-1426-40CD-AA86-E8DC985FCEC0}" presName="sibTrans" presStyleCnt="0"/>
      <dgm:spPr/>
    </dgm:pt>
    <dgm:pt modelId="{1ED84698-6588-4F06-ABF3-A2F519ED9916}" type="pres">
      <dgm:prSet presAssocID="{10C61BD3-64B1-4E9D-8E32-E7364AE77025}" presName="node" presStyleLbl="node1" presStyleIdx="3" presStyleCnt="7">
        <dgm:presLayoutVars>
          <dgm:bulletEnabled val="1"/>
        </dgm:presLayoutVars>
      </dgm:prSet>
      <dgm:spPr/>
    </dgm:pt>
    <dgm:pt modelId="{3620E8A7-2404-4272-BF63-04FE40363480}" type="pres">
      <dgm:prSet presAssocID="{89A04CE7-3B1D-4139-8E7A-6F2442F7C1B0}" presName="sibTrans" presStyleCnt="0"/>
      <dgm:spPr/>
    </dgm:pt>
    <dgm:pt modelId="{765209EE-8FA6-47B8-A397-B272BC8B3E7E}" type="pres">
      <dgm:prSet presAssocID="{7A76A509-51FF-44B4-87B1-57A583E9C014}" presName="node" presStyleLbl="node1" presStyleIdx="4" presStyleCnt="7">
        <dgm:presLayoutVars>
          <dgm:bulletEnabled val="1"/>
        </dgm:presLayoutVars>
      </dgm:prSet>
      <dgm:spPr/>
    </dgm:pt>
    <dgm:pt modelId="{2026AF8E-646C-4CDD-BC27-F064DE7DBD70}" type="pres">
      <dgm:prSet presAssocID="{BE622200-117A-4EF0-95EA-246F2DFECF12}" presName="sibTrans" presStyleCnt="0"/>
      <dgm:spPr/>
    </dgm:pt>
    <dgm:pt modelId="{6D805716-112B-4E53-B2CE-1C6EE453C758}" type="pres">
      <dgm:prSet presAssocID="{B20357CC-1158-43AA-8AD8-F786875EDEE0}" presName="node" presStyleLbl="node1" presStyleIdx="5" presStyleCnt="7">
        <dgm:presLayoutVars>
          <dgm:bulletEnabled val="1"/>
        </dgm:presLayoutVars>
      </dgm:prSet>
      <dgm:spPr/>
    </dgm:pt>
    <dgm:pt modelId="{019D9EED-2B40-4478-BF9C-8663F917B432}" type="pres">
      <dgm:prSet presAssocID="{9E80AD12-57D9-4175-A9D4-CE5E32F73E58}" presName="sibTrans" presStyleCnt="0"/>
      <dgm:spPr/>
    </dgm:pt>
    <dgm:pt modelId="{8B1DA135-B054-4918-A3F9-D704079CD028}" type="pres">
      <dgm:prSet presAssocID="{A54EAD2B-2380-4817-B704-49092E53C287}" presName="node" presStyleLbl="node1" presStyleIdx="6" presStyleCnt="7">
        <dgm:presLayoutVars>
          <dgm:bulletEnabled val="1"/>
        </dgm:presLayoutVars>
      </dgm:prSet>
      <dgm:spPr/>
    </dgm:pt>
  </dgm:ptLst>
  <dgm:cxnLst>
    <dgm:cxn modelId="{7FFF9717-3FBA-434A-8900-11B2189E092F}" srcId="{7FF0D5CF-318D-46A7-B8EE-6DD51ACADB8C}" destId="{6BD96450-1696-40D4-9458-1B8299632E87}" srcOrd="2" destOrd="0" parTransId="{0784A4F3-E09E-4310-96DF-95807E787B42}" sibTransId="{219157F6-1426-40CD-AA86-E8DC985FCEC0}"/>
    <dgm:cxn modelId="{CE775D1B-9D15-443E-93BF-90144628292A}" type="presOf" srcId="{7A76A509-51FF-44B4-87B1-57A583E9C014}" destId="{765209EE-8FA6-47B8-A397-B272BC8B3E7E}" srcOrd="0" destOrd="0" presId="urn:microsoft.com/office/officeart/2005/8/layout/default"/>
    <dgm:cxn modelId="{510F9230-CD18-43EB-B475-E63B08411DA8}" type="presOf" srcId="{399AE9AA-5C88-47DA-96F5-B1F35F0BB0E4}" destId="{897D7FAD-D00B-42FB-B38E-32E4FC523E51}" srcOrd="0" destOrd="0" presId="urn:microsoft.com/office/officeart/2005/8/layout/default"/>
    <dgm:cxn modelId="{492E363E-1E96-4C1A-A24A-0FEFEC791A49}" type="presOf" srcId="{6BD96450-1696-40D4-9458-1B8299632E87}" destId="{7068D21A-D9F6-45E6-AE40-4DAAF4626F93}" srcOrd="0" destOrd="0" presId="urn:microsoft.com/office/officeart/2005/8/layout/default"/>
    <dgm:cxn modelId="{B00F8163-4FEE-4AED-81FD-8EB8330383B4}" type="presOf" srcId="{7FF0D5CF-318D-46A7-B8EE-6DD51ACADB8C}" destId="{A7084BE9-DECD-4748-A10A-CBB7DDDEE8B6}" srcOrd="0" destOrd="0" presId="urn:microsoft.com/office/officeart/2005/8/layout/default"/>
    <dgm:cxn modelId="{A6CD9C4A-D454-4F88-884D-8222809A2C53}" type="presOf" srcId="{B20357CC-1158-43AA-8AD8-F786875EDEE0}" destId="{6D805716-112B-4E53-B2CE-1C6EE453C758}" srcOrd="0" destOrd="0" presId="urn:microsoft.com/office/officeart/2005/8/layout/default"/>
    <dgm:cxn modelId="{AEB54770-6648-47F4-A727-E14C8D9EF265}" type="presOf" srcId="{A54EAD2B-2380-4817-B704-49092E53C287}" destId="{8B1DA135-B054-4918-A3F9-D704079CD028}" srcOrd="0" destOrd="0" presId="urn:microsoft.com/office/officeart/2005/8/layout/default"/>
    <dgm:cxn modelId="{F2B56993-BA8B-4D71-80F8-B9E8DF92A16F}" srcId="{7FF0D5CF-318D-46A7-B8EE-6DD51ACADB8C}" destId="{7A76A509-51FF-44B4-87B1-57A583E9C014}" srcOrd="4" destOrd="0" parTransId="{E038C57C-B2A4-4C93-98B6-85F489E12BA8}" sibTransId="{BE622200-117A-4EF0-95EA-246F2DFECF12}"/>
    <dgm:cxn modelId="{349D0997-ACFA-4A24-8601-DC17798F73E9}" srcId="{7FF0D5CF-318D-46A7-B8EE-6DD51ACADB8C}" destId="{399AE9AA-5C88-47DA-96F5-B1F35F0BB0E4}" srcOrd="0" destOrd="0" parTransId="{7E02F0EE-3CB2-4449-A4FF-8A12DDD39EC5}" sibTransId="{38675D7B-14BB-4307-A709-307C3EE6CA58}"/>
    <dgm:cxn modelId="{C9D3499F-557B-43A1-8564-46677ADB752F}" type="presOf" srcId="{10C61BD3-64B1-4E9D-8E32-E7364AE77025}" destId="{1ED84698-6588-4F06-ABF3-A2F519ED9916}" srcOrd="0" destOrd="0" presId="urn:microsoft.com/office/officeart/2005/8/layout/default"/>
    <dgm:cxn modelId="{1C35DDB5-6AA2-4ED9-BA82-2E12BAFA2F1B}" srcId="{7FF0D5CF-318D-46A7-B8EE-6DD51ACADB8C}" destId="{7705EB7F-A55C-4365-A50F-0C42B0267AE4}" srcOrd="1" destOrd="0" parTransId="{5362A1B7-74F4-48E0-99CA-C938BAB89A20}" sibTransId="{60ABA830-D9C3-48E7-BAF4-ACCC9D9EFAF8}"/>
    <dgm:cxn modelId="{83B47AB7-9678-4EB6-B708-499576BF6CE6}" srcId="{7FF0D5CF-318D-46A7-B8EE-6DD51ACADB8C}" destId="{B20357CC-1158-43AA-8AD8-F786875EDEE0}" srcOrd="5" destOrd="0" parTransId="{2710CD07-50D5-47A4-8D71-246F7C6A977D}" sibTransId="{9E80AD12-57D9-4175-A9D4-CE5E32F73E58}"/>
    <dgm:cxn modelId="{3073C2BB-2E57-482D-AC1C-6565E818397F}" srcId="{7FF0D5CF-318D-46A7-B8EE-6DD51ACADB8C}" destId="{10C61BD3-64B1-4E9D-8E32-E7364AE77025}" srcOrd="3" destOrd="0" parTransId="{AB6C6EDA-6C85-4D9F-91A0-D648F813488B}" sibTransId="{89A04CE7-3B1D-4139-8E7A-6F2442F7C1B0}"/>
    <dgm:cxn modelId="{47D3C3C2-7F94-4301-A2C4-C6FAB0065788}" srcId="{7FF0D5CF-318D-46A7-B8EE-6DD51ACADB8C}" destId="{A54EAD2B-2380-4817-B704-49092E53C287}" srcOrd="6" destOrd="0" parTransId="{8BE1E21C-F9D3-4C62-AF0F-40716459FB75}" sibTransId="{0FB1478B-3C53-4972-B18B-BA85D2B5B12B}"/>
    <dgm:cxn modelId="{658546EF-44A5-49A8-A60A-71F54D9C242C}" type="presOf" srcId="{7705EB7F-A55C-4365-A50F-0C42B0267AE4}" destId="{53A2DB9C-2338-439B-A33F-53224178B1FF}" srcOrd="0" destOrd="0" presId="urn:microsoft.com/office/officeart/2005/8/layout/default"/>
    <dgm:cxn modelId="{59BF911D-1DB1-4050-8222-351CBCDE208C}" type="presParOf" srcId="{A7084BE9-DECD-4748-A10A-CBB7DDDEE8B6}" destId="{897D7FAD-D00B-42FB-B38E-32E4FC523E51}" srcOrd="0" destOrd="0" presId="urn:microsoft.com/office/officeart/2005/8/layout/default"/>
    <dgm:cxn modelId="{DED0F5C5-40B9-4A9F-955C-E6EB21876AF6}" type="presParOf" srcId="{A7084BE9-DECD-4748-A10A-CBB7DDDEE8B6}" destId="{537A40BA-0080-40C4-A794-E2765698D630}" srcOrd="1" destOrd="0" presId="urn:microsoft.com/office/officeart/2005/8/layout/default"/>
    <dgm:cxn modelId="{B7AA7D4F-2968-49A9-8E7A-8401DC533FD1}" type="presParOf" srcId="{A7084BE9-DECD-4748-A10A-CBB7DDDEE8B6}" destId="{53A2DB9C-2338-439B-A33F-53224178B1FF}" srcOrd="2" destOrd="0" presId="urn:microsoft.com/office/officeart/2005/8/layout/default"/>
    <dgm:cxn modelId="{F97251E0-8F87-45A8-B227-3B455182B135}" type="presParOf" srcId="{A7084BE9-DECD-4748-A10A-CBB7DDDEE8B6}" destId="{D928479F-E277-4615-A733-8B7213D67C15}" srcOrd="3" destOrd="0" presId="urn:microsoft.com/office/officeart/2005/8/layout/default"/>
    <dgm:cxn modelId="{C5DA41EF-DB47-4D77-A7B9-F97257B468F4}" type="presParOf" srcId="{A7084BE9-DECD-4748-A10A-CBB7DDDEE8B6}" destId="{7068D21A-D9F6-45E6-AE40-4DAAF4626F93}" srcOrd="4" destOrd="0" presId="urn:microsoft.com/office/officeart/2005/8/layout/default"/>
    <dgm:cxn modelId="{AE3E83B1-3D73-46CB-B9F8-FCBC005E64BA}" type="presParOf" srcId="{A7084BE9-DECD-4748-A10A-CBB7DDDEE8B6}" destId="{01642DE2-14A8-4AB4-87D5-A2590FBA13FF}" srcOrd="5" destOrd="0" presId="urn:microsoft.com/office/officeart/2005/8/layout/default"/>
    <dgm:cxn modelId="{62CBE251-1043-47A9-82AD-82007BBB67D4}" type="presParOf" srcId="{A7084BE9-DECD-4748-A10A-CBB7DDDEE8B6}" destId="{1ED84698-6588-4F06-ABF3-A2F519ED9916}" srcOrd="6" destOrd="0" presId="urn:microsoft.com/office/officeart/2005/8/layout/default"/>
    <dgm:cxn modelId="{E3047EAA-98E4-4680-9D66-8FBC76FAA29B}" type="presParOf" srcId="{A7084BE9-DECD-4748-A10A-CBB7DDDEE8B6}" destId="{3620E8A7-2404-4272-BF63-04FE40363480}" srcOrd="7" destOrd="0" presId="urn:microsoft.com/office/officeart/2005/8/layout/default"/>
    <dgm:cxn modelId="{4EB8D89B-6F0F-4D82-9D88-CB603D5E7F5B}" type="presParOf" srcId="{A7084BE9-DECD-4748-A10A-CBB7DDDEE8B6}" destId="{765209EE-8FA6-47B8-A397-B272BC8B3E7E}" srcOrd="8" destOrd="0" presId="urn:microsoft.com/office/officeart/2005/8/layout/default"/>
    <dgm:cxn modelId="{21C764F5-E4E2-43D7-A644-A6B16FE1850D}" type="presParOf" srcId="{A7084BE9-DECD-4748-A10A-CBB7DDDEE8B6}" destId="{2026AF8E-646C-4CDD-BC27-F064DE7DBD70}" srcOrd="9" destOrd="0" presId="urn:microsoft.com/office/officeart/2005/8/layout/default"/>
    <dgm:cxn modelId="{484B1266-4D45-44EE-9446-B3A5B221F7B5}" type="presParOf" srcId="{A7084BE9-DECD-4748-A10A-CBB7DDDEE8B6}" destId="{6D805716-112B-4E53-B2CE-1C6EE453C758}" srcOrd="10" destOrd="0" presId="urn:microsoft.com/office/officeart/2005/8/layout/default"/>
    <dgm:cxn modelId="{EA1DDAFA-98E1-4749-A9C8-B8ABB2EFECE3}" type="presParOf" srcId="{A7084BE9-DECD-4748-A10A-CBB7DDDEE8B6}" destId="{019D9EED-2B40-4478-BF9C-8663F917B432}" srcOrd="11" destOrd="0" presId="urn:microsoft.com/office/officeart/2005/8/layout/default"/>
    <dgm:cxn modelId="{5307C84F-A864-4965-BCFB-1F1906F31ED9}" type="presParOf" srcId="{A7084BE9-DECD-4748-A10A-CBB7DDDEE8B6}" destId="{8B1DA135-B054-4918-A3F9-D704079CD02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5DEB6-0377-4FEC-9C8E-13E78F36561E}">
      <dsp:nvSpPr>
        <dsp:cNvPr id="0" name=""/>
        <dsp:cNvSpPr/>
      </dsp:nvSpPr>
      <dsp:spPr>
        <a:xfrm>
          <a:off x="0" y="2209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43BD3-9B63-4322-96B7-0E383BCDD0DD}">
      <dsp:nvSpPr>
        <dsp:cNvPr id="0" name=""/>
        <dsp:cNvSpPr/>
      </dsp:nvSpPr>
      <dsp:spPr>
        <a:xfrm>
          <a:off x="0" y="2209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solidFill>
                <a:srgbClr val="92D050"/>
              </a:solidFill>
            </a:rPr>
            <a:t>30% &gt;65: 50%&gt;80  fall at least once yearly</a:t>
          </a:r>
          <a:endParaRPr lang="en-US" sz="3600" b="0" kern="1200" dirty="0">
            <a:solidFill>
              <a:srgbClr val="92D050"/>
            </a:solidFill>
          </a:endParaRPr>
        </a:p>
      </dsp:txBody>
      <dsp:txXfrm>
        <a:off x="0" y="2209"/>
        <a:ext cx="8686800" cy="1507181"/>
      </dsp:txXfrm>
    </dsp:sp>
    <dsp:sp modelId="{85A370C0-F281-46FA-8177-213C3E14D4F4}">
      <dsp:nvSpPr>
        <dsp:cNvPr id="0" name=""/>
        <dsp:cNvSpPr/>
      </dsp:nvSpPr>
      <dsp:spPr>
        <a:xfrm>
          <a:off x="0" y="150939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8C9F2-DD62-4F42-9EF4-9C1EE84D55AF}">
      <dsp:nvSpPr>
        <dsp:cNvPr id="0" name=""/>
        <dsp:cNvSpPr/>
      </dsp:nvSpPr>
      <dsp:spPr>
        <a:xfrm>
          <a:off x="0" y="1509390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solidFill>
                <a:srgbClr val="92D050"/>
              </a:solidFill>
            </a:rPr>
            <a:t>Injury, disability, dependency, mortality</a:t>
          </a:r>
          <a:endParaRPr lang="en-US" sz="3600" b="0" kern="1200" dirty="0">
            <a:solidFill>
              <a:srgbClr val="92D050"/>
            </a:solidFill>
          </a:endParaRPr>
        </a:p>
      </dsp:txBody>
      <dsp:txXfrm>
        <a:off x="0" y="1509390"/>
        <a:ext cx="8686800" cy="1507181"/>
      </dsp:txXfrm>
    </dsp:sp>
    <dsp:sp modelId="{2DD4A343-3C3D-44E7-A150-9F29AD774A27}">
      <dsp:nvSpPr>
        <dsp:cNvPr id="0" name=""/>
        <dsp:cNvSpPr/>
      </dsp:nvSpPr>
      <dsp:spPr>
        <a:xfrm>
          <a:off x="0" y="3016572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6A266-63F5-46D3-8C67-9255CE3AB37D}">
      <dsp:nvSpPr>
        <dsp:cNvPr id="0" name=""/>
        <dsp:cNvSpPr/>
      </dsp:nvSpPr>
      <dsp:spPr>
        <a:xfrm>
          <a:off x="0" y="3016572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D050"/>
              </a:solidFill>
            </a:rPr>
            <a:t>NHS annual cost &gt;£2.3bn</a:t>
          </a:r>
          <a:endParaRPr lang="en-US" sz="3200" b="0" kern="1200" dirty="0">
            <a:solidFill>
              <a:srgbClr val="92D050"/>
            </a:solidFill>
          </a:endParaRPr>
        </a:p>
      </dsp:txBody>
      <dsp:txXfrm>
        <a:off x="0" y="3016572"/>
        <a:ext cx="8686800" cy="150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EE6F9-0A0A-4450-ADC1-8D65DEC4DD47}">
      <dsp:nvSpPr>
        <dsp:cNvPr id="0" name=""/>
        <dsp:cNvSpPr/>
      </dsp:nvSpPr>
      <dsp:spPr>
        <a:xfrm>
          <a:off x="76505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E102-09AE-446F-AD0A-01D2CA705F77}">
      <dsp:nvSpPr>
        <dsp:cNvPr id="0" name=""/>
        <dsp:cNvSpPr/>
      </dsp:nvSpPr>
      <dsp:spPr>
        <a:xfrm>
          <a:off x="96402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1B8EA-9CF3-4C55-8064-305AFFBF52EB}">
      <dsp:nvSpPr>
        <dsp:cNvPr id="0" name=""/>
        <dsp:cNvSpPr/>
      </dsp:nvSpPr>
      <dsp:spPr>
        <a:xfrm>
          <a:off x="1915541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Highest risk category</a:t>
          </a:r>
          <a:endParaRPr lang="en-US" sz="1400" kern="1200"/>
        </a:p>
      </dsp:txBody>
      <dsp:txXfrm>
        <a:off x="1915541" y="72381"/>
        <a:ext cx="2233291" cy="947457"/>
      </dsp:txXfrm>
    </dsp:sp>
    <dsp:sp modelId="{1990EA5B-11DD-42B6-BCD9-58BDD13FE71E}">
      <dsp:nvSpPr>
        <dsp:cNvPr id="0" name=""/>
        <dsp:cNvSpPr/>
      </dsp:nvSpPr>
      <dsp:spPr>
        <a:xfrm>
          <a:off x="453796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E06E8-47C6-4B8A-9214-1EF13205AF95}">
      <dsp:nvSpPr>
        <dsp:cNvPr id="0" name=""/>
        <dsp:cNvSpPr/>
      </dsp:nvSpPr>
      <dsp:spPr>
        <a:xfrm>
          <a:off x="473693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72212-E145-4914-A56D-E4C57732A3A0}">
      <dsp:nvSpPr>
        <dsp:cNvPr id="0" name=""/>
        <dsp:cNvSpPr/>
      </dsp:nvSpPr>
      <dsp:spPr>
        <a:xfrm>
          <a:off x="5688450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Heterogeneous studies and settings (e.g. acute. non-acute, mixed)</a:t>
          </a:r>
          <a:endParaRPr lang="en-US" sz="1400" kern="1200"/>
        </a:p>
      </dsp:txBody>
      <dsp:txXfrm>
        <a:off x="5688450" y="72381"/>
        <a:ext cx="2233291" cy="947457"/>
      </dsp:txXfrm>
    </dsp:sp>
    <dsp:sp modelId="{DE3C3F22-A551-4FCD-8F21-3E92CB46AFD2}">
      <dsp:nvSpPr>
        <dsp:cNvPr id="0" name=""/>
        <dsp:cNvSpPr/>
      </dsp:nvSpPr>
      <dsp:spPr>
        <a:xfrm>
          <a:off x="76505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40CA5-2532-412B-A938-C2D346EBABCC}">
      <dsp:nvSpPr>
        <dsp:cNvPr id="0" name=""/>
        <dsp:cNvSpPr/>
      </dsp:nvSpPr>
      <dsp:spPr>
        <a:xfrm>
          <a:off x="96402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9201-00B7-4D56-B9EA-C0C377EEF09A}">
      <dsp:nvSpPr>
        <dsp:cNvPr id="0" name=""/>
        <dsp:cNvSpPr/>
      </dsp:nvSpPr>
      <dsp:spPr>
        <a:xfrm>
          <a:off x="1915541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Inconsistent or negative findings with single factor  or non-tailored interventions</a:t>
          </a:r>
          <a:endParaRPr lang="en-US" sz="1400" kern="1200" dirty="0"/>
        </a:p>
      </dsp:txBody>
      <dsp:txXfrm>
        <a:off x="1915541" y="1789252"/>
        <a:ext cx="2233291" cy="947457"/>
      </dsp:txXfrm>
    </dsp:sp>
    <dsp:sp modelId="{DF6257E1-C7B4-4201-BAD0-A4E7E9564412}">
      <dsp:nvSpPr>
        <dsp:cNvPr id="0" name=""/>
        <dsp:cNvSpPr/>
      </dsp:nvSpPr>
      <dsp:spPr>
        <a:xfrm>
          <a:off x="453796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63EA-6612-4533-BC7D-A44DD2213903}">
      <dsp:nvSpPr>
        <dsp:cNvPr id="0" name=""/>
        <dsp:cNvSpPr/>
      </dsp:nvSpPr>
      <dsp:spPr>
        <a:xfrm>
          <a:off x="473693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DD1CC-7F97-4754-BA10-50E8A3A212C8}">
      <dsp:nvSpPr>
        <dsp:cNvPr id="0" name=""/>
        <dsp:cNvSpPr/>
      </dsp:nvSpPr>
      <dsp:spPr>
        <a:xfrm>
          <a:off x="5688450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Risk factor prediction tools insufficiently sensitive or specific</a:t>
          </a:r>
          <a:endParaRPr lang="en-US" sz="1400" kern="1200"/>
        </a:p>
      </dsp:txBody>
      <dsp:txXfrm>
        <a:off x="5688450" y="1789252"/>
        <a:ext cx="2233291" cy="947457"/>
      </dsp:txXfrm>
    </dsp:sp>
    <dsp:sp modelId="{9EB5F37E-CEA8-46C0-837F-A71F0A05B511}">
      <dsp:nvSpPr>
        <dsp:cNvPr id="0" name=""/>
        <dsp:cNvSpPr/>
      </dsp:nvSpPr>
      <dsp:spPr>
        <a:xfrm>
          <a:off x="76505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D67C9-144B-4D7D-8F50-D0AB24B024E4}">
      <dsp:nvSpPr>
        <dsp:cNvPr id="0" name=""/>
        <dsp:cNvSpPr/>
      </dsp:nvSpPr>
      <dsp:spPr>
        <a:xfrm>
          <a:off x="96402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784C-0618-417B-8C25-31B1F58978F3}">
      <dsp:nvSpPr>
        <dsp:cNvPr id="0" name=""/>
        <dsp:cNvSpPr/>
      </dsp:nvSpPr>
      <dsp:spPr>
        <a:xfrm>
          <a:off x="1915541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More research needed</a:t>
          </a:r>
          <a:endParaRPr lang="en-US" sz="1400" kern="1200"/>
        </a:p>
      </dsp:txBody>
      <dsp:txXfrm>
        <a:off x="1915541" y="3506123"/>
        <a:ext cx="2233291" cy="947457"/>
      </dsp:txXfrm>
    </dsp:sp>
    <dsp:sp modelId="{883E1FA3-DB41-43BD-9254-D6C5517FFA8F}">
      <dsp:nvSpPr>
        <dsp:cNvPr id="0" name=""/>
        <dsp:cNvSpPr/>
      </dsp:nvSpPr>
      <dsp:spPr>
        <a:xfrm>
          <a:off x="453796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E166F-A9D1-4353-88DB-801F127B04CD}">
      <dsp:nvSpPr>
        <dsp:cNvPr id="0" name=""/>
        <dsp:cNvSpPr/>
      </dsp:nvSpPr>
      <dsp:spPr>
        <a:xfrm>
          <a:off x="473693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76ABC-0784-4E19-A598-640E58973B5D}">
      <dsp:nvSpPr>
        <dsp:cNvPr id="0" name=""/>
        <dsp:cNvSpPr/>
      </dsp:nvSpPr>
      <dsp:spPr>
        <a:xfrm>
          <a:off x="5688450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Some moderate/low evidence for multifactorial assessment and intervention strategies</a:t>
          </a:r>
          <a:endParaRPr lang="en-US" sz="1400" kern="1200"/>
        </a:p>
      </dsp:txBody>
      <dsp:txXfrm>
        <a:off x="5688450" y="3506123"/>
        <a:ext cx="2233291" cy="947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7FAD-D00B-42FB-B38E-32E4FC523E51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Cognitive assessment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726162" y="2207"/>
        <a:ext cx="2260773" cy="1356464"/>
      </dsp:txXfrm>
    </dsp:sp>
    <dsp:sp modelId="{53A2DB9C-2338-439B-A33F-53224178B1FF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Delirium screen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3213013" y="2207"/>
        <a:ext cx="2260773" cy="1356464"/>
      </dsp:txXfrm>
    </dsp:sp>
    <dsp:sp modelId="{7068D21A-D9F6-45E6-AE40-4DAAF4626F93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Bed-rail/Ultra-low bed strategy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5699864" y="2207"/>
        <a:ext cx="2260773" cy="1356464"/>
      </dsp:txXfrm>
    </dsp:sp>
    <dsp:sp modelId="{1ED84698-6588-4F06-ABF3-A2F519ED9916}">
      <dsp:nvSpPr>
        <dsp:cNvPr id="0" name=""/>
        <dsp:cNvSpPr/>
      </dsp:nvSpPr>
      <dsp:spPr>
        <a:xfrm>
          <a:off x="726162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Basic visual check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726162" y="1584748"/>
        <a:ext cx="2260773" cy="1356464"/>
      </dsp:txXfrm>
    </dsp:sp>
    <dsp:sp modelId="{765209EE-8FA6-47B8-A397-B272BC8B3E7E}">
      <dsp:nvSpPr>
        <dsp:cNvPr id="0" name=""/>
        <dsp:cNvSpPr/>
      </dsp:nvSpPr>
      <dsp:spPr>
        <a:xfrm>
          <a:off x="3213013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Lying &amp; standing blood pressure &amp; pulse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3213013" y="1584748"/>
        <a:ext cx="2260773" cy="1356464"/>
      </dsp:txXfrm>
    </dsp:sp>
    <dsp:sp modelId="{6D805716-112B-4E53-B2CE-1C6EE453C758}">
      <dsp:nvSpPr>
        <dsp:cNvPr id="0" name=""/>
        <dsp:cNvSpPr/>
      </dsp:nvSpPr>
      <dsp:spPr>
        <a:xfrm>
          <a:off x="5699864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00"/>
              </a:solidFill>
            </a:rPr>
            <a:t>Medical &amp; medication review</a:t>
          </a:r>
          <a:r>
            <a:rPr lang="en-GB" sz="2200" b="1" kern="1200" dirty="0">
              <a:solidFill>
                <a:srgbClr val="FF0000"/>
              </a:solidFill>
            </a:rPr>
            <a:t>*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5699864" y="1584748"/>
        <a:ext cx="2260773" cy="1356464"/>
      </dsp:txXfrm>
    </dsp:sp>
    <dsp:sp modelId="{8B1DA135-B054-4918-A3F9-D704079CD028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rgbClr val="FFFF00"/>
              </a:solidFill>
            </a:rPr>
            <a:t>Tailored on-ward (v 2-hr) observation regimen</a:t>
          </a:r>
          <a:endParaRPr lang="en-US" sz="2200" b="1" kern="1200">
            <a:solidFill>
              <a:srgbClr val="FFFF00"/>
            </a:solidFill>
          </a:endParaRPr>
        </a:p>
      </dsp:txBody>
      <dsp:txXfrm>
        <a:off x="3213013" y="3167290"/>
        <a:ext cx="2260773" cy="135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2998173" cy="5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0693" y="0"/>
            <a:ext cx="2921297" cy="5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398937"/>
            <a:ext cx="2998173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0693" y="9398937"/>
            <a:ext cx="292129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150B333-89D5-4731-8831-B829A7EED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2972547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8" y="1"/>
            <a:ext cx="2972547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691574"/>
            <a:ext cx="5487041" cy="44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378409"/>
            <a:ext cx="297254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8" y="9378409"/>
            <a:ext cx="297254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A444DA-D037-4C49-A1E3-FE86DB5B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43F5F-FD13-4E9B-97A9-EC0B6D69C9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41363"/>
            <a:ext cx="4937125" cy="37020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rcplondon.ac.uk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3375-129F-4901-B4CC-DED41295D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2F3D-8781-4BCB-B294-67D4AD7D0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FDE9-42FB-466E-9418-29367590C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1436688" y="6219825"/>
            <a:ext cx="7561262" cy="52228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17" descr="RCP sheild fragment 6"/>
          <p:cNvPicPr>
            <a:picLocks noChangeAspect="1" noChangeArrowheads="1"/>
          </p:cNvPicPr>
          <p:nvPr/>
        </p:nvPicPr>
        <p:blipFill>
          <a:blip r:embed="rId2" cstate="print">
            <a:lum contrast="-50000"/>
          </a:blip>
          <a:srcRect/>
          <a:stretch>
            <a:fillRect/>
          </a:stretch>
        </p:blipFill>
        <p:spPr bwMode="auto">
          <a:xfrm>
            <a:off x="0" y="0"/>
            <a:ext cx="130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RCP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238875"/>
            <a:ext cx="13668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Royal College of General Practitioner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688" y="6237288"/>
            <a:ext cx="14938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1306513" y="5876925"/>
            <a:ext cx="75961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cs typeface="+mn-cs"/>
              </a:rPr>
              <a:t>The NCGC is a governance collaboration, hosted by the RCP and funded by NICE</a:t>
            </a:r>
          </a:p>
        </p:txBody>
      </p:sp>
      <p:pic>
        <p:nvPicPr>
          <p:cNvPr id="9" name="Picture 24" descr="logo_nhs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7913" y="6237288"/>
            <a:ext cx="1536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RCS_logo_classic_pantone 316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8163" y="6267450"/>
            <a:ext cx="7921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4388" y="6251575"/>
            <a:ext cx="1403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55875" y="3636963"/>
            <a:ext cx="5256213" cy="1447800"/>
          </a:xfrm>
          <a:solidFill>
            <a:schemeClr val="bg1">
              <a:alpha val="0"/>
            </a:schemeClr>
          </a:solidFill>
          <a:ln w="76200"/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693863" y="1371600"/>
            <a:ext cx="6981825" cy="2057400"/>
          </a:xfrm>
          <a:solidFill>
            <a:schemeClr val="bg1">
              <a:alpha val="0"/>
            </a:schemeClr>
          </a:solidFill>
          <a:ln w="76200"/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019925" y="6237288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8AA43-507E-4B0F-AA92-3357C58C7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E538-4828-4EC8-B986-96CFFFD1E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341438"/>
            <a:ext cx="39290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341438"/>
            <a:ext cx="39306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D790-10E1-4FA9-9C5E-656A5B167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0EDF-96E8-4C1C-AB2E-8242D905E3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C9DF-F58F-4DA1-A7F1-49C461AA7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2EAF-FFC3-40BC-A365-C724CD2A2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9D32A-6A04-4D08-8B3E-01DFF8A4F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D659-D0CF-4C0B-BECB-32DC7E34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FD10-8A2A-416D-9B8F-BEEE49932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EC17-A105-4263-B141-91C3B32AC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31750"/>
            <a:ext cx="2105025" cy="5989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31750"/>
            <a:ext cx="6167438" cy="5989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7E38-3493-41F0-96BA-ECB87314A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BE9F-90DA-44BA-A9F5-996101AA3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27EC-0231-4C20-89A9-C1C0CBE0B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A75D-2013-4CFA-A428-A8F78024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E347-A63D-4484-8E4C-4360AB2D2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9CB9-E14B-48C7-B7B4-88253AE8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4001-6B64-47BF-B8EE-6AC38469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4ADD-67BF-4312-8C30-F179E76F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56194CC-0160-4B92-98B4-86F99501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522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0"/>
            <a:ext cx="9144000" cy="60928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1750"/>
            <a:ext cx="842486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style4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41438"/>
            <a:ext cx="8012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8263" y="6237288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23728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237288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C542327-7CF4-43F0-9317-584845107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6" name="Picture 20" descr="logo for 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6181725"/>
            <a:ext cx="1600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107950" y="6169025"/>
            <a:ext cx="35274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i="1">
                <a:solidFill>
                  <a:srgbClr val="FFFFFF"/>
                </a:solidFill>
                <a:cs typeface="+mn-cs"/>
              </a:rPr>
              <a:t>National Clinical Guideline Centre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68313" y="0"/>
            <a:ext cx="0" cy="1052513"/>
          </a:xfrm>
          <a:prstGeom prst="line">
            <a:avLst/>
          </a:prstGeom>
          <a:noFill/>
          <a:ln w="38100" cap="sq">
            <a:solidFill>
              <a:srgbClr val="004895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400" b="1" dirty="0">
                <a:solidFill>
                  <a:srgbClr val="FFFF00"/>
                </a:solidFill>
              </a:rPr>
              <a:t>Using National Audit to improve Care Locally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574675"/>
          </a:xfrm>
        </p:spPr>
        <p:txBody>
          <a:bodyPr/>
          <a:lstStyle/>
          <a:p>
            <a:pPr eaLnBrk="1" hangingPunct="1"/>
            <a:r>
              <a:rPr lang="en-GB" sz="2000" dirty="0"/>
              <a:t>Cameron Swift. </a:t>
            </a:r>
          </a:p>
          <a:p>
            <a:pPr eaLnBrk="1" hangingPunct="1"/>
            <a:r>
              <a:rPr lang="en-GB" sz="2000" dirty="0"/>
              <a:t>King’s College London</a:t>
            </a:r>
          </a:p>
          <a:p>
            <a:pPr eaLnBrk="1" hangingPunct="1"/>
            <a:r>
              <a:rPr lang="en-GB" sz="2000" b="0" i="1" dirty="0"/>
              <a:t>November 2022</a:t>
            </a:r>
            <a:endParaRPr lang="en-US" sz="2000" b="0" i="1"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FA6DD0-FA7E-4DE0-BECF-3F740534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199"/>
            <a:ext cx="7010400" cy="1317125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Outcome:Seasonal</a:t>
            </a:r>
            <a:r>
              <a:rPr lang="en-US" dirty="0">
                <a:solidFill>
                  <a:srgbClr val="FFFF00"/>
                </a:solidFill>
              </a:rPr>
              <a:t> variation in 30-day hip# mortality</a:t>
            </a:r>
            <a:r>
              <a:rPr lang="en-US" dirty="0"/>
              <a:t>, </a:t>
            </a:r>
            <a:r>
              <a:rPr lang="en-US" sz="3200" dirty="0">
                <a:solidFill>
                  <a:srgbClr val="FFFF00"/>
                </a:solidFill>
              </a:rPr>
              <a:t>2011-2018</a:t>
            </a:r>
            <a:r>
              <a:rPr lang="en-US" sz="2000" dirty="0"/>
              <a:t> (NHFD 2019) (See also Griffin et al 2021: EQ-5D-5L)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C3E3-8F9D-4D38-A477-73951C3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916831"/>
            <a:ext cx="7931225" cy="4199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61958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93AA-3C53-411F-8729-BDD1EFBE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Variation: KPI 2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Caterpillar Plot </a:t>
            </a:r>
            <a:r>
              <a:rPr lang="en-GB" sz="3600" dirty="0">
                <a:solidFill>
                  <a:srgbClr val="FFFF00"/>
                </a:solidFill>
              </a:rPr>
              <a:t>(Time to </a:t>
            </a:r>
            <a:r>
              <a:rPr lang="en-GB" sz="3600" dirty="0" err="1">
                <a:solidFill>
                  <a:srgbClr val="FFFF00"/>
                </a:solidFill>
              </a:rPr>
              <a:t>surg</a:t>
            </a:r>
            <a:r>
              <a:rPr lang="en-GB" sz="3600" dirty="0">
                <a:solidFill>
                  <a:srgbClr val="FFFF00"/>
                </a:solidFill>
              </a:rPr>
              <a:t>,)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2400" dirty="0"/>
              <a:t>(NHFD 2021)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204A-AE3D-41BA-B924-A2621716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63" y="4149080"/>
            <a:ext cx="1758076" cy="14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CCDCE-8318-4797-8851-5A666386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8860"/>
            <a:ext cx="7092280" cy="3636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2A1B6-ECCA-402A-AF13-63D3B3FB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84" y="2204863"/>
            <a:ext cx="1758076" cy="13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7331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A3F6-27A0-4E7D-974A-9BF1C754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FFFF00"/>
                </a:solidFill>
              </a:rPr>
              <a:t>NHFD data use and local QI achievement: </a:t>
            </a:r>
            <a:r>
              <a:rPr lang="en-GB" sz="2800" dirty="0" err="1">
                <a:solidFill>
                  <a:srgbClr val="FFFF00"/>
                </a:solidFill>
              </a:rPr>
              <a:t>Waterlow</a:t>
            </a:r>
            <a:r>
              <a:rPr lang="en-GB" sz="2800" dirty="0">
                <a:solidFill>
                  <a:srgbClr val="FFFF00"/>
                </a:solidFill>
              </a:rPr>
              <a:t> assessment and hip# pressure sore incidence.  </a:t>
            </a:r>
            <a:r>
              <a:rPr lang="en-GB" sz="1600" dirty="0"/>
              <a:t>[NHFD 2018]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D1F33-A523-4929-97FC-30CA6C25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179211"/>
            <a:ext cx="8938738" cy="39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804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6FFB-87BF-4270-8D22-6319D2A6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Local implementation for progress across KPI’s: </a:t>
            </a:r>
            <a:r>
              <a:rPr lang="en-GB" sz="1800" dirty="0"/>
              <a:t>[NHFD 2018]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AE13-678C-45D9-8A2E-BDDDDB51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916832"/>
            <a:ext cx="7010400" cy="4114800"/>
          </a:xfrm>
        </p:spPr>
        <p:txBody>
          <a:bodyPr/>
          <a:lstStyle/>
          <a:p>
            <a:r>
              <a:rPr lang="en-GB" sz="2400" dirty="0"/>
              <a:t>Examine own NHFD data in dashboards and run charts </a:t>
            </a:r>
          </a:p>
          <a:p>
            <a:r>
              <a:rPr lang="en-GB" sz="2400" dirty="0"/>
              <a:t>Investigate and address causes of poor performance</a:t>
            </a:r>
          </a:p>
          <a:p>
            <a:r>
              <a:rPr lang="en-GB" sz="2400" dirty="0"/>
              <a:t>Ensure full multidisciplinary clinical governance representation</a:t>
            </a:r>
          </a:p>
          <a:p>
            <a:r>
              <a:rPr lang="en-GB" sz="2400" dirty="0"/>
              <a:t>Achieve continuity of clinical governance, including post-discharge follow-up</a:t>
            </a:r>
          </a:p>
          <a:p>
            <a:r>
              <a:rPr lang="en-GB" sz="2400" dirty="0"/>
              <a:t>Identify local concerns/challenges and chart NHFD data  prospectively to drive QI.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410941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565F-4D48-1DE2-69BD-8A76C048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NHFD Development &amp; Resources </a:t>
            </a:r>
            <a:r>
              <a:rPr lang="en-GB" sz="2400" dirty="0">
                <a:solidFill>
                  <a:srgbClr val="FFFF00"/>
                </a:solidFill>
              </a:rPr>
              <a:t>(NHFD 2022)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374B-B572-4E2C-A8DE-65574840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2011 annual national &amp; local services audit &amp; BPT delivery</a:t>
            </a:r>
          </a:p>
          <a:p>
            <a:r>
              <a:rPr lang="en-GB" dirty="0"/>
              <a:t>Benchmarking tables; mortality data; </a:t>
            </a:r>
            <a:r>
              <a:rPr lang="en-GB" dirty="0" err="1"/>
              <a:t>realtime</a:t>
            </a:r>
            <a:r>
              <a:rPr lang="en-GB" dirty="0"/>
              <a:t> data run-charts; KPI caterpillar plots</a:t>
            </a:r>
          </a:p>
          <a:p>
            <a:r>
              <a:rPr lang="en-GB" dirty="0"/>
              <a:t>2022 ahead – website as quarterly reporting cycle and Governance Tool to further support local data analysis, implementation and QI progress</a:t>
            </a:r>
          </a:p>
        </p:txBody>
      </p:sp>
    </p:spTree>
    <p:extLst>
      <p:ext uri="{BB962C8B-B14F-4D97-AF65-F5344CB8AC3E}">
        <p14:creationId xmlns:p14="http://schemas.microsoft.com/office/powerpoint/2010/main" val="289148882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CBF0-428F-075A-D820-50BAE8CE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Current NHFD audit recommendations </a:t>
            </a:r>
            <a:r>
              <a:rPr lang="en-GB" sz="2000" dirty="0">
                <a:solidFill>
                  <a:srgbClr val="FFFF00"/>
                </a:solidFill>
              </a:rPr>
              <a:t>(RCP NHFD, 2022)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7D46-8215-97F8-1BC1-A0496F91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Monthly clinical multidisciplinary and management governance meetings to monitor runtime data, address suboptimal  performance and plan QI</a:t>
            </a:r>
          </a:p>
          <a:p>
            <a:r>
              <a:rPr lang="en-GB" dirty="0"/>
              <a:t>Quarterly MDM access to NHFD site &amp; Governance Tool as further QI drivers</a:t>
            </a:r>
          </a:p>
          <a:p>
            <a:r>
              <a:rPr lang="en-GB" dirty="0"/>
              <a:t>[New additional KPI’s re analgesia </a:t>
            </a:r>
            <a:r>
              <a:rPr lang="en-GB" sz="2400" dirty="0"/>
              <a:t>(KPI0) </a:t>
            </a:r>
            <a:r>
              <a:rPr lang="en-GB" dirty="0"/>
              <a:t>&amp; bone health </a:t>
            </a:r>
            <a:r>
              <a:rPr lang="en-GB" sz="2400" dirty="0"/>
              <a:t>(KPI7)]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35619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FALLS IN LATER LIFE: A SIGNAL AS WELL AS A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None/>
            </a:pPr>
            <a:r>
              <a:rPr lang="en-GB" sz="2400" b="1" dirty="0">
                <a:solidFill>
                  <a:schemeClr val="tx1"/>
                </a:solidFill>
              </a:rPr>
              <a:t>Commonly detectable (Intrinsic / Extrinsic):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400" b="1" dirty="0">
                <a:solidFill>
                  <a:srgbClr val="92D050"/>
                </a:solidFill>
              </a:rPr>
              <a:t>Ageing processes </a:t>
            </a:r>
            <a:r>
              <a:rPr lang="en-GB" sz="2000" b="1" dirty="0">
                <a:solidFill>
                  <a:srgbClr val="92D050"/>
                </a:solidFill>
              </a:rPr>
              <a:t>(diminished physiological reserve)</a:t>
            </a:r>
            <a:endParaRPr lang="en-GB" sz="2400" b="1" dirty="0">
              <a:solidFill>
                <a:srgbClr val="92D05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400" b="1" dirty="0">
                <a:solidFill>
                  <a:srgbClr val="92D050"/>
                </a:solidFill>
              </a:rPr>
              <a:t>Suboptimal physical fitness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400" b="1" dirty="0">
                <a:solidFill>
                  <a:srgbClr val="92D050"/>
                </a:solidFill>
              </a:rPr>
              <a:t>Stable specific impairment </a:t>
            </a:r>
            <a:r>
              <a:rPr lang="en-GB" sz="2000" b="1" dirty="0">
                <a:solidFill>
                  <a:srgbClr val="92D050"/>
                </a:solidFill>
              </a:rPr>
              <a:t>(e.g. sensory, motor, visual, CNS)</a:t>
            </a:r>
            <a:endParaRPr lang="en-GB" sz="2400" b="1" dirty="0">
              <a:solidFill>
                <a:srgbClr val="92D05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400" b="1" dirty="0">
                <a:solidFill>
                  <a:srgbClr val="92D050"/>
                </a:solidFill>
              </a:rPr>
              <a:t>Unstable systemic illness </a:t>
            </a:r>
            <a:r>
              <a:rPr lang="en-GB" sz="2000" b="1" dirty="0">
                <a:solidFill>
                  <a:srgbClr val="92D050"/>
                </a:solidFill>
              </a:rPr>
              <a:t>(diagnosed or undiagnosed)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400" b="1" dirty="0">
                <a:solidFill>
                  <a:srgbClr val="92D050"/>
                </a:solidFill>
              </a:rPr>
              <a:t>Environmental risk factors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EVIDENCE - POSITIVE: FALLS IN LATER LIFE – PREVENTABLE (</a:t>
            </a:r>
            <a:r>
              <a:rPr lang="en-GB" sz="2800" b="1" dirty="0" err="1">
                <a:solidFill>
                  <a:srgbClr val="FFFF00"/>
                </a:solidFill>
              </a:rPr>
              <a:t>i</a:t>
            </a:r>
            <a:r>
              <a:rPr lang="en-GB" sz="2800" b="1" dirty="0">
                <a:solidFill>
                  <a:srgbClr val="FFFF00"/>
                </a:solidFill>
              </a:rPr>
              <a:t>)</a:t>
            </a:r>
            <a:br>
              <a:rPr lang="en-GB" sz="2800" b="1" dirty="0">
                <a:solidFill>
                  <a:srgbClr val="FFFF00"/>
                </a:solidFill>
              </a:rPr>
            </a:br>
            <a:r>
              <a:rPr lang="en-GB" sz="1400" b="1" i="1" dirty="0">
                <a:solidFill>
                  <a:srgbClr val="FFFF00"/>
                </a:solidFill>
              </a:rPr>
              <a:t>(Close  et al, Lancet 1999)</a:t>
            </a:r>
            <a:endParaRPr lang="en-GB" sz="16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102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94880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12064"/>
            <a:ext cx="7272808" cy="1116736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EVIDENCE - POSITIVE: </a:t>
            </a:r>
            <a:br>
              <a:rPr lang="en-GB" sz="2400" b="1" dirty="0">
                <a:solidFill>
                  <a:srgbClr val="FFFF00"/>
                </a:solidFill>
              </a:rPr>
            </a:br>
            <a:r>
              <a:rPr lang="en-GB" sz="2400" b="1" dirty="0">
                <a:solidFill>
                  <a:srgbClr val="FFFF00"/>
                </a:solidFill>
              </a:rPr>
              <a:t>FALLS IN LATER LIFE – PREVENTABLE (ii)</a:t>
            </a:r>
            <a:br>
              <a:rPr lang="en-GB" sz="2400" b="1" dirty="0">
                <a:solidFill>
                  <a:srgbClr val="FFFF00"/>
                </a:solidFill>
              </a:rPr>
            </a:br>
            <a:r>
              <a:rPr lang="en-GB" sz="2400" b="1" dirty="0">
                <a:solidFill>
                  <a:srgbClr val="FFFF00"/>
                </a:solidFill>
              </a:rPr>
              <a:t>		</a:t>
            </a:r>
            <a:r>
              <a:rPr lang="en-GB" sz="1100" b="1" i="1" dirty="0">
                <a:solidFill>
                  <a:srgbClr val="FFFF00"/>
                </a:solidFill>
              </a:rPr>
              <a:t>(LOGAN et al, BMJ 2010)</a:t>
            </a:r>
            <a:endParaRPr lang="en-GB" sz="2000" b="1" i="1" dirty="0">
              <a:solidFill>
                <a:srgbClr val="FFFF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2960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(7.68 </a:t>
            </a:r>
            <a:r>
              <a:rPr lang="en-GB" sz="1400" dirty="0" err="1"/>
              <a:t>vs</a:t>
            </a:r>
            <a:r>
              <a:rPr lang="en-GB" sz="1400" dirty="0"/>
              <a:t> 3.46 control </a:t>
            </a:r>
            <a:r>
              <a:rPr lang="en-GB" sz="1400" dirty="0" err="1"/>
              <a:t>vs</a:t>
            </a:r>
            <a:r>
              <a:rPr lang="en-GB" sz="1400" dirty="0"/>
              <a:t> intervention)</a:t>
            </a: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60" y="692696"/>
            <a:ext cx="7560840" cy="8382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EVIDENCE - POSITIVE: FALLS IN LATER LIFE – PREVENTABLE (iii)</a:t>
            </a:r>
            <a:r>
              <a:rPr lang="en-GB" sz="3200" dirty="0">
                <a:solidFill>
                  <a:schemeClr val="tx1"/>
                </a:solidFill>
              </a:rPr>
              <a:t>		</a:t>
            </a:r>
            <a:r>
              <a:rPr lang="en-GB" sz="1200" b="1" dirty="0">
                <a:solidFill>
                  <a:schemeClr val="tx1"/>
                </a:solidFill>
              </a:rPr>
              <a:t>(DAVISON et al, 2005)</a:t>
            </a:r>
            <a:endParaRPr lang="en-GB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10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065305"/>
              </p:ext>
            </p:extLst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0566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AN EXAMPLE OF NATIONAL IMPORTANCE: FALLS &amp; FRAGILITY# IN LATER LIFE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96DD84-651F-4A85-B696-9DCBD03D8B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874837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63895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NICE Guidance (CG161) 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en-GB" sz="1650" b="1" dirty="0">
                <a:solidFill>
                  <a:srgbClr val="FFFF00"/>
                </a:solidFill>
              </a:rPr>
              <a:t>(update pending - 2024)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100" b="1" dirty="0"/>
              <a:t>Case/risk identification</a:t>
            </a:r>
          </a:p>
          <a:p>
            <a:r>
              <a:rPr lang="en-GB" sz="2100" b="1" dirty="0"/>
              <a:t>“Specialist” multifactorial falls risk assessment &amp; diagnosis</a:t>
            </a:r>
          </a:p>
          <a:p>
            <a:pPr lvl="1"/>
            <a:r>
              <a:rPr lang="en-GB" sz="1950" b="1" dirty="0">
                <a:solidFill>
                  <a:srgbClr val="92D050"/>
                </a:solidFill>
              </a:rPr>
              <a:t>Falls history</a:t>
            </a:r>
          </a:p>
          <a:p>
            <a:pPr lvl="1"/>
            <a:r>
              <a:rPr lang="en-GB" sz="1950" b="1" dirty="0">
                <a:solidFill>
                  <a:srgbClr val="92D050"/>
                </a:solidFill>
              </a:rPr>
              <a:t>Assessment of:</a:t>
            </a:r>
          </a:p>
          <a:p>
            <a:pPr lvl="2"/>
            <a:r>
              <a:rPr lang="en-GB" sz="1950" b="1" dirty="0">
                <a:solidFill>
                  <a:srgbClr val="92D050"/>
                </a:solidFill>
              </a:rPr>
              <a:t>gait, balance and mobility, and muscle weakness</a:t>
            </a:r>
          </a:p>
          <a:p>
            <a:pPr lvl="2"/>
            <a:r>
              <a:rPr lang="en-GB" sz="1950" b="1" dirty="0">
                <a:solidFill>
                  <a:srgbClr val="92D050"/>
                </a:solidFill>
              </a:rPr>
              <a:t>osteoporosis risk</a:t>
            </a:r>
          </a:p>
          <a:p>
            <a:pPr lvl="2"/>
            <a:r>
              <a:rPr lang="en-GB" sz="1950" b="1" dirty="0">
                <a:solidFill>
                  <a:srgbClr val="92D050"/>
                </a:solidFill>
              </a:rPr>
              <a:t>perceived functional ability and fear relating to falling</a:t>
            </a:r>
          </a:p>
          <a:p>
            <a:pPr lvl="2"/>
            <a:r>
              <a:rPr lang="en-GB" sz="1950" b="1" dirty="0">
                <a:solidFill>
                  <a:srgbClr val="92D050"/>
                </a:solidFill>
              </a:rPr>
              <a:t>visual impairment</a:t>
            </a:r>
          </a:p>
          <a:p>
            <a:pPr lvl="2"/>
            <a:r>
              <a:rPr lang="en-GB" sz="1950" b="1" dirty="0">
                <a:solidFill>
                  <a:srgbClr val="92D050"/>
                </a:solidFill>
              </a:rPr>
              <a:t>cognitive impairment and neurological examination</a:t>
            </a:r>
          </a:p>
          <a:p>
            <a:pPr lvl="2"/>
            <a:r>
              <a:rPr lang="en-GB" sz="1950" b="1" dirty="0">
                <a:solidFill>
                  <a:srgbClr val="92D050"/>
                </a:solidFill>
              </a:rPr>
              <a:t>urinary continence</a:t>
            </a:r>
          </a:p>
          <a:p>
            <a:pPr lvl="2"/>
            <a:r>
              <a:rPr lang="en-GB" sz="1950" b="1" dirty="0">
                <a:solidFill>
                  <a:srgbClr val="92D050"/>
                </a:solidFill>
              </a:rPr>
              <a:t>environmental hazards</a:t>
            </a:r>
          </a:p>
          <a:p>
            <a:pPr lvl="1"/>
            <a:r>
              <a:rPr lang="en-GB" sz="1950" b="1" dirty="0">
                <a:solidFill>
                  <a:srgbClr val="92D050"/>
                </a:solidFill>
              </a:rPr>
              <a:t>Cardiovascular examination and medication review</a:t>
            </a:r>
          </a:p>
          <a:p>
            <a:r>
              <a:rPr lang="en-GB" sz="2100" b="1" dirty="0"/>
              <a:t>Individualised multifactorial interventions</a:t>
            </a:r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26706158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02758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NATIONAL AUDIT – </a:t>
            </a:r>
            <a:br>
              <a:rPr lang="en-GB" sz="2400" b="1" dirty="0">
                <a:solidFill>
                  <a:srgbClr val="FFFF00"/>
                </a:solidFill>
              </a:rPr>
            </a:br>
            <a:r>
              <a:rPr lang="en-GB" sz="2400" b="1" dirty="0">
                <a:solidFill>
                  <a:srgbClr val="FFFF00"/>
                </a:solidFill>
              </a:rPr>
              <a:t>NICE quality standard QS86 </a:t>
            </a:r>
            <a:r>
              <a:rPr lang="en-GB" sz="1400" b="1" dirty="0">
                <a:solidFill>
                  <a:srgbClr val="FFFF00"/>
                </a:solidFill>
              </a:rPr>
              <a:t>(2017 UPDATE STATEMENTS)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6515100" cy="3394472"/>
          </a:xfrm>
        </p:spPr>
        <p:txBody>
          <a:bodyPr>
            <a:noAutofit/>
          </a:bodyPr>
          <a:lstStyle/>
          <a:p>
            <a:r>
              <a:rPr lang="en-GB" sz="1350" b="1" i="1" dirty="0">
                <a:solidFill>
                  <a:srgbClr val="92D050"/>
                </a:solidFill>
              </a:rPr>
              <a:t>1 Older people are asked about falls when they have routine assessments and reviews with health and social care practitioners, and if they present at hospital. </a:t>
            </a:r>
          </a:p>
          <a:p>
            <a:r>
              <a:rPr lang="en-GB" sz="1350" b="1" i="1" dirty="0">
                <a:solidFill>
                  <a:srgbClr val="92D050"/>
                </a:solidFill>
              </a:rPr>
              <a:t>2. Older people at risk of falling are offered a multifactorial falls risk assessment. </a:t>
            </a:r>
          </a:p>
          <a:p>
            <a:r>
              <a:rPr lang="en-GB" sz="1350" b="1" i="1" dirty="0">
                <a:solidFill>
                  <a:srgbClr val="92D050"/>
                </a:solidFill>
              </a:rPr>
              <a:t>3. Older people assessed as being at increased risk of falling have an individualised multifactorial intervention</a:t>
            </a:r>
            <a:r>
              <a:rPr lang="en-GB" sz="1350" b="1" i="1" dirty="0">
                <a:solidFill>
                  <a:srgbClr val="FF0000"/>
                </a:solidFill>
              </a:rPr>
              <a:t>.</a:t>
            </a:r>
          </a:p>
          <a:p>
            <a:r>
              <a:rPr lang="en-GB" sz="1350" b="1" i="1" dirty="0">
                <a:solidFill>
                  <a:srgbClr val="FF0000"/>
                </a:solidFill>
              </a:rPr>
              <a:t>4.Older people </a:t>
            </a:r>
            <a:r>
              <a:rPr lang="en-GB" sz="1350" b="1" i="1" u="sng" dirty="0">
                <a:solidFill>
                  <a:srgbClr val="FF0000"/>
                </a:solidFill>
              </a:rPr>
              <a:t>who fall during a hospital stay </a:t>
            </a:r>
            <a:r>
              <a:rPr lang="en-GB" sz="1350" b="1" i="1" dirty="0">
                <a:solidFill>
                  <a:srgbClr val="FF0000"/>
                </a:solidFill>
              </a:rPr>
              <a:t>are checked for signs or symptoms of fracture and potential for spinal injury before they are moved.</a:t>
            </a:r>
          </a:p>
          <a:p>
            <a:r>
              <a:rPr lang="en-GB" sz="1350" b="1" i="1" dirty="0">
                <a:solidFill>
                  <a:srgbClr val="FF0000"/>
                </a:solidFill>
              </a:rPr>
              <a:t>5. Older people </a:t>
            </a:r>
            <a:r>
              <a:rPr lang="en-GB" sz="1350" b="1" i="1" u="sng" dirty="0">
                <a:solidFill>
                  <a:srgbClr val="FF0000"/>
                </a:solidFill>
              </a:rPr>
              <a:t>who fall during a hospital stay </a:t>
            </a:r>
            <a:r>
              <a:rPr lang="en-GB" sz="1350" b="1" i="1" dirty="0">
                <a:solidFill>
                  <a:srgbClr val="FF0000"/>
                </a:solidFill>
              </a:rPr>
              <a:t>and have signs or symptoms of fracture or potential for spinal injury are moved using safe manual handling methods. </a:t>
            </a:r>
          </a:p>
          <a:p>
            <a:r>
              <a:rPr lang="en-GB" sz="1350" b="1" i="1" dirty="0">
                <a:solidFill>
                  <a:srgbClr val="FF0000"/>
                </a:solidFill>
              </a:rPr>
              <a:t>6. Older people </a:t>
            </a:r>
            <a:r>
              <a:rPr lang="en-GB" sz="1350" b="1" i="1" u="sng" dirty="0">
                <a:solidFill>
                  <a:srgbClr val="FF0000"/>
                </a:solidFill>
              </a:rPr>
              <a:t>who fall during a hospital stay </a:t>
            </a:r>
            <a:r>
              <a:rPr lang="en-GB" sz="1350" b="1" i="1" dirty="0">
                <a:solidFill>
                  <a:srgbClr val="FF0000"/>
                </a:solidFill>
              </a:rPr>
              <a:t>have a medical examination.</a:t>
            </a:r>
          </a:p>
          <a:p>
            <a:r>
              <a:rPr lang="en-GB" sz="1350" b="1" i="1" dirty="0">
                <a:solidFill>
                  <a:srgbClr val="00B0F0"/>
                </a:solidFill>
              </a:rPr>
              <a:t>7. Older people </a:t>
            </a:r>
            <a:r>
              <a:rPr lang="en-GB" sz="1350" b="1" i="1" u="sng" dirty="0">
                <a:solidFill>
                  <a:srgbClr val="00B0F0"/>
                </a:solidFill>
              </a:rPr>
              <a:t>who present for medical attention because of a fall </a:t>
            </a:r>
            <a:r>
              <a:rPr lang="en-GB" sz="1350" b="1" i="1" dirty="0">
                <a:solidFill>
                  <a:srgbClr val="00B0F0"/>
                </a:solidFill>
              </a:rPr>
              <a:t>have a multifactorial falls risk assessment. </a:t>
            </a:r>
          </a:p>
          <a:p>
            <a:r>
              <a:rPr lang="en-GB" sz="1350" b="1" i="1" dirty="0">
                <a:solidFill>
                  <a:srgbClr val="00B0F0"/>
                </a:solidFill>
              </a:rPr>
              <a:t>8. Older people living in the community </a:t>
            </a:r>
            <a:r>
              <a:rPr lang="en-GB" sz="1350" b="1" i="1" u="sng" dirty="0">
                <a:solidFill>
                  <a:srgbClr val="00B0F0"/>
                </a:solidFill>
              </a:rPr>
              <a:t>who have a known history of recurrent falls </a:t>
            </a:r>
            <a:r>
              <a:rPr lang="en-GB" sz="1350" b="1" i="1" dirty="0">
                <a:solidFill>
                  <a:srgbClr val="00B0F0"/>
                </a:solidFill>
              </a:rPr>
              <a:t>are referred for strength and balance training.</a:t>
            </a:r>
          </a:p>
          <a:p>
            <a:r>
              <a:rPr lang="en-GB" sz="1350" b="1" i="1" dirty="0">
                <a:solidFill>
                  <a:srgbClr val="00B0F0"/>
                </a:solidFill>
              </a:rPr>
              <a:t>9. Older people </a:t>
            </a:r>
            <a:r>
              <a:rPr lang="en-GB" sz="1350" b="1" i="1" u="sng" dirty="0">
                <a:solidFill>
                  <a:srgbClr val="00B0F0"/>
                </a:solidFill>
              </a:rPr>
              <a:t>who are admitted to hospital after having a fall </a:t>
            </a:r>
            <a:r>
              <a:rPr lang="en-GB" sz="1350" b="1" i="1" dirty="0">
                <a:solidFill>
                  <a:srgbClr val="00B0F0"/>
                </a:solidFill>
              </a:rPr>
              <a:t>are offered a home hazard assessment and safety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3772057762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EVIDENCE: FALLS IN INPATIENTS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9F01E0-CB66-4FFB-8A88-9F479E9C3A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87447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FFFF00"/>
                </a:solidFill>
              </a:rPr>
              <a:t>EVIDENCE - POSITIVE: Effect of targeted risk factor reduction programme on inpatient falls </a:t>
            </a:r>
            <a:r>
              <a:rPr lang="en-GB" sz="2000" b="1" dirty="0">
                <a:solidFill>
                  <a:srgbClr val="FFFF00"/>
                </a:solidFill>
              </a:rPr>
              <a:t>(per thousand occupied bed days)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i="1" dirty="0">
                <a:solidFill>
                  <a:srgbClr val="FFFF00"/>
                </a:solidFill>
              </a:rPr>
              <a:t>(Healey et al,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7467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576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EVIDENCE:  NICE CG 161: </a:t>
            </a:r>
            <a:br>
              <a:rPr lang="en-GB" sz="2400" b="1" dirty="0">
                <a:solidFill>
                  <a:srgbClr val="FFFF00"/>
                </a:solidFill>
              </a:rPr>
            </a:br>
            <a:r>
              <a:rPr lang="en-GB" sz="2400" b="1" dirty="0">
                <a:solidFill>
                  <a:srgbClr val="FFFF00"/>
                </a:solidFill>
              </a:rPr>
              <a:t>COST-EFFECTIVENESS OF INPATIENT FALLS PREVENTION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844824"/>
            <a:ext cx="58104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374779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9E8-C648-4DB0-98D9-CB3DBDA7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“</a:t>
            </a:r>
            <a:r>
              <a:rPr lang="en-GB" sz="2800" b="1" dirty="0" err="1">
                <a:solidFill>
                  <a:schemeClr val="tx1"/>
                </a:solidFill>
              </a:rPr>
              <a:t>Fallsafe</a:t>
            </a:r>
            <a:r>
              <a:rPr lang="en-GB" sz="2800" b="1" dirty="0">
                <a:solidFill>
                  <a:schemeClr val="tx1"/>
                </a:solidFill>
              </a:rPr>
              <a:t>” care bundle key elements </a:t>
            </a:r>
            <a:r>
              <a:rPr lang="en-GB" sz="1600" b="1" dirty="0">
                <a:solidFill>
                  <a:schemeClr val="tx1"/>
                </a:solidFill>
              </a:rPr>
              <a:t>[RCP 2015]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06AFEF-777B-4905-B00F-419A044D9B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02173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94B7-7E47-4A4A-A876-6E6DB817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302007"/>
            <a:ext cx="7010400" cy="1038761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INPATIENT IMPLEMENTATION &amp; OUTCOME MEASUREMENT “</a:t>
            </a:r>
            <a:r>
              <a:rPr lang="en-GB" sz="2000" b="1" dirty="0" err="1">
                <a:solidFill>
                  <a:srgbClr val="FFFF00"/>
                </a:solidFill>
              </a:rPr>
              <a:t>Fallsafe</a:t>
            </a:r>
            <a:r>
              <a:rPr lang="en-GB" sz="2000" b="1" dirty="0">
                <a:solidFill>
                  <a:srgbClr val="FFFF00"/>
                </a:solidFill>
              </a:rPr>
              <a:t>” QI evaluation     </a:t>
            </a:r>
            <a:r>
              <a:rPr lang="en-GB" sz="1200" b="1" dirty="0">
                <a:solidFill>
                  <a:srgbClr val="FFFF00"/>
                </a:solidFill>
              </a:rPr>
              <a:t>[Healey et al 2014]</a:t>
            </a:r>
            <a:endParaRPr lang="en-GB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F242-0E7B-45DB-B760-3F4EB0BD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96752"/>
            <a:ext cx="4229532" cy="5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698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72808" cy="114300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AUDIT – SNAPSHOT KPI DATA  -INPATIENT FALLS PREVENTION 2017 (</a:t>
            </a:r>
            <a:r>
              <a:rPr lang="en-GB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2015) (RCP NAIF 2019)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953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024278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5A4-2CBD-4B2A-891E-A8F832D9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PROCEDURE USE NEEDING FURTHER EVIDENCE </a:t>
            </a:r>
            <a:r>
              <a:rPr lang="en-GB" sz="2700" dirty="0">
                <a:solidFill>
                  <a:srgbClr val="FFFF00"/>
                </a:solidFill>
              </a:rPr>
              <a:t>(NAIF Facilities audit 2019) </a:t>
            </a:r>
            <a:r>
              <a:rPr lang="en-GB" sz="2000" dirty="0">
                <a:solidFill>
                  <a:srgbClr val="FFFF00"/>
                </a:solidFill>
              </a:rPr>
              <a:t>(RCP 2020)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D2588C-CB09-4A94-85E4-3DEACBA6B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92" y="1916831"/>
            <a:ext cx="7516432" cy="42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08379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BBD1-196A-416B-A07C-274974BD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b="1" i="0" u="none" strike="noStrike" baseline="0" dirty="0">
                <a:solidFill>
                  <a:srgbClr val="FFFF00"/>
                </a:solidFill>
                <a:latin typeface="FS Albert"/>
              </a:rPr>
              <a:t>NATIONAL AUDIT &amp; QI:   Inpatient falls per 1,000 bed days AT Northumbria Healthcare  NHS Foundation Trust 2013</a:t>
            </a:r>
            <a:r>
              <a:rPr lang="en-GB" sz="2200" b="0" i="0" u="none" strike="noStrike" baseline="0" dirty="0">
                <a:solidFill>
                  <a:srgbClr val="FFFF00"/>
                </a:solidFill>
                <a:latin typeface="FS Albert"/>
              </a:rPr>
              <a:t>–</a:t>
            </a:r>
            <a:r>
              <a:rPr lang="en-GB" sz="2200" b="1" i="0" u="none" strike="noStrike" baseline="0" dirty="0">
                <a:solidFill>
                  <a:srgbClr val="FFFF00"/>
                </a:solidFill>
                <a:latin typeface="FS Albert"/>
              </a:rPr>
              <a:t>2020. </a:t>
            </a:r>
            <a:r>
              <a:rPr lang="en-GB" sz="1800" b="1" i="1" u="none" strike="noStrike" cap="none" baseline="0" dirty="0">
                <a:solidFill>
                  <a:srgbClr val="FFFF00"/>
                </a:solidFill>
                <a:latin typeface="FS Albert"/>
              </a:rPr>
              <a:t>(</a:t>
            </a:r>
            <a:r>
              <a:rPr lang="en-GB" sz="1800" b="1" i="1" cap="none" dirty="0">
                <a:solidFill>
                  <a:srgbClr val="FFFF00"/>
                </a:solidFill>
                <a:latin typeface="FS Albert"/>
              </a:rPr>
              <a:t>R</a:t>
            </a:r>
            <a:r>
              <a:rPr lang="en-GB" sz="1800" b="1" i="1" u="none" strike="noStrike" cap="none" baseline="0" dirty="0">
                <a:solidFill>
                  <a:srgbClr val="FFFF00"/>
                </a:solidFill>
                <a:latin typeface="FS Albert"/>
              </a:rPr>
              <a:t>ichardson et al., 2020) </a:t>
            </a:r>
            <a:endParaRPr lang="en-GB" sz="22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1D915-8E93-4D25-B587-C6A379E8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556792"/>
            <a:ext cx="7848872" cy="5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285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06EF-FA2E-D6DF-19E4-FB12C02D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Key </a:t>
            </a:r>
            <a:r>
              <a:rPr lang="en-GB" u="sng" dirty="0">
                <a:solidFill>
                  <a:srgbClr val="FFFF00"/>
                </a:solidFill>
              </a:rPr>
              <a:t>evidence-based</a:t>
            </a:r>
            <a:r>
              <a:rPr lang="en-GB" dirty="0">
                <a:solidFill>
                  <a:srgbClr val="FFFF00"/>
                </a:solidFill>
              </a:rPr>
              <a:t> national audit resources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(see also BOA/BGS Blue-book, SIGN etc)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85D0-B62D-65F6-2E14-98AE990D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(Focus on</a:t>
            </a:r>
            <a:r>
              <a:rPr lang="en-GB" sz="2400" dirty="0"/>
              <a:t>:	</a:t>
            </a:r>
            <a:r>
              <a:rPr lang="en-GB" sz="2400" b="1" dirty="0">
                <a:solidFill>
                  <a:srgbClr val="FF0000"/>
                </a:solidFill>
              </a:rPr>
              <a:t>*Fragility Hip#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		*Falls Prevention in older people</a:t>
            </a:r>
            <a:r>
              <a:rPr lang="en-GB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/>
              <a:t>NICE Guidelines </a:t>
            </a:r>
          </a:p>
          <a:p>
            <a:pPr lvl="1"/>
            <a:r>
              <a:rPr lang="en-GB" dirty="0"/>
              <a:t>(e.g. CG 124/161)</a:t>
            </a:r>
          </a:p>
          <a:p>
            <a:r>
              <a:rPr lang="en-GB" dirty="0"/>
              <a:t>NICE Quality Standards </a:t>
            </a:r>
          </a:p>
          <a:p>
            <a:pPr lvl="1"/>
            <a:r>
              <a:rPr lang="en-GB" dirty="0"/>
              <a:t>(e.g. QS 16/86</a:t>
            </a:r>
          </a:p>
          <a:p>
            <a:r>
              <a:rPr lang="en-GB" dirty="0"/>
              <a:t>National Audit Databases </a:t>
            </a:r>
          </a:p>
          <a:p>
            <a:pPr lvl="1"/>
            <a:r>
              <a:rPr lang="en-GB" dirty="0"/>
              <a:t>RCP FFFAP (NHFD </a:t>
            </a:r>
            <a:r>
              <a:rPr lang="en-GB" sz="1300" dirty="0"/>
              <a:t>(+BPT) </a:t>
            </a:r>
            <a:r>
              <a:rPr lang="en-GB" dirty="0"/>
              <a:t>/FLSDB/ NAIF) </a:t>
            </a:r>
          </a:p>
        </p:txBody>
      </p:sp>
    </p:spTree>
    <p:extLst>
      <p:ext uri="{BB962C8B-B14F-4D97-AF65-F5344CB8AC3E}">
        <p14:creationId xmlns:p14="http://schemas.microsoft.com/office/powerpoint/2010/main" val="1688890340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17B1-510F-469E-BCB4-DAD4BD99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NATIONAL AUDIT OF INPATIENT FALLS (NAIF) 2018-21 </a:t>
            </a:r>
            <a:r>
              <a:rPr lang="en-GB" sz="2200" dirty="0">
                <a:solidFill>
                  <a:srgbClr val="FFFF00"/>
                </a:solidFill>
              </a:rPr>
              <a:t>(RCP 2020)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FD864-4E3A-44A1-88DB-FBF4C1B77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R="84430" algn="l"/>
            <a:r>
              <a:rPr lang="en-GB" sz="2800" b="1" dirty="0">
                <a:latin typeface="Calibri" panose="020F0502020204030204" pitchFamily="34" charset="0"/>
              </a:rPr>
              <a:t>Focus on inpatient </a:t>
            </a:r>
            <a:r>
              <a:rPr lang="en-GB" sz="2800" b="1" i="0" u="none" strike="noStrike" baseline="0" dirty="0">
                <a:latin typeface="Calibri" panose="020F0502020204030204" pitchFamily="34" charset="0"/>
              </a:rPr>
              <a:t>hip fracture </a:t>
            </a:r>
            <a:r>
              <a:rPr lang="en-GB" sz="2800" i="0" u="none" strike="noStrike" baseline="0" dirty="0">
                <a:latin typeface="Calibri" panose="020F0502020204030204" pitchFamily="34" charset="0"/>
              </a:rPr>
              <a:t>(IHF).  </a:t>
            </a:r>
          </a:p>
          <a:p>
            <a:pPr marR="84430" lvl="1"/>
            <a:r>
              <a:rPr lang="en-GB" sz="2400" b="1" dirty="0">
                <a:latin typeface="Calibri" panose="020F0502020204030204" pitchFamily="34" charset="0"/>
              </a:rPr>
              <a:t>Rational sensitive audit outcome measure</a:t>
            </a:r>
          </a:p>
          <a:p>
            <a:pPr marR="84430" lvl="1"/>
            <a:r>
              <a:rPr lang="en-GB" sz="2400" b="1" dirty="0">
                <a:latin typeface="Calibri" panose="020F0502020204030204" pitchFamily="34" charset="0"/>
              </a:rPr>
              <a:t>Continuous year-round national </a:t>
            </a:r>
            <a:r>
              <a:rPr lang="en-GB" sz="2400" b="1" i="0" u="none" strike="noStrike" baseline="0" dirty="0">
                <a:latin typeface="Calibri" panose="020F0502020204030204" pitchFamily="34" charset="0"/>
              </a:rPr>
              <a:t>data collection (NHFD)</a:t>
            </a:r>
          </a:p>
          <a:p>
            <a:pPr marR="84430" lvl="1"/>
            <a:r>
              <a:rPr lang="en-GB" sz="2400" b="1" dirty="0">
                <a:latin typeface="Calibri" panose="020F0502020204030204" pitchFamily="34" charset="0"/>
              </a:rPr>
              <a:t>Increased incentive for trust level participation</a:t>
            </a:r>
            <a:endParaRPr lang="en-GB" sz="2400" b="1" i="0" u="none" strike="noStrike" baseline="0" dirty="0">
              <a:latin typeface="Calibri" panose="020F0502020204030204" pitchFamily="34" charset="0"/>
            </a:endParaRPr>
          </a:p>
          <a:p>
            <a:pPr marR="84430" algn="l"/>
            <a:r>
              <a:rPr lang="en-GB" sz="2600" i="0" u="none" strike="noStrike" baseline="0" dirty="0">
                <a:latin typeface="Calibri" panose="020F0502020204030204" pitchFamily="34" charset="0"/>
              </a:rPr>
              <a:t>Fall prevention management audited for IHF only</a:t>
            </a:r>
          </a:p>
          <a:p>
            <a:pPr marR="83900" algn="l"/>
            <a:r>
              <a:rPr lang="en-GB" sz="2600" i="0" u="none" strike="noStrike" baseline="0" dirty="0">
                <a:latin typeface="Calibri" panose="020F0502020204030204" pitchFamily="34" charset="0"/>
              </a:rPr>
              <a:t>All inpatient settings eligible to participate (inc. community, specialist, mental health trusts) </a:t>
            </a:r>
          </a:p>
          <a:p>
            <a:pPr marR="85670" algn="l"/>
            <a:r>
              <a:rPr lang="en-GB" sz="2600" i="0" u="none" strike="noStrike" baseline="0" dirty="0">
                <a:latin typeface="Calibri" panose="020F0502020204030204" pitchFamily="34" charset="0"/>
              </a:rPr>
              <a:t>Data collection to include immediate post fall management (QS 86)</a:t>
            </a:r>
          </a:p>
          <a:p>
            <a:pPr marR="84670" algn="l"/>
            <a:r>
              <a:rPr lang="en-GB" sz="2600" i="0" u="none" strike="noStrike" baseline="0" dirty="0">
                <a:latin typeface="Calibri" panose="020F0502020204030204" pitchFamily="34" charset="0"/>
              </a:rPr>
              <a:t>Data entered onto the NHFD </a:t>
            </a:r>
            <a:r>
              <a:rPr lang="en-GB" sz="2600" dirty="0">
                <a:latin typeface="Calibri" panose="020F0502020204030204" pitchFamily="34" charset="0"/>
              </a:rPr>
              <a:t>as IHF</a:t>
            </a:r>
            <a:endParaRPr lang="en-GB" sz="260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GB" sz="2600" i="0" u="none" strike="noStrike" baseline="0" dirty="0">
                <a:latin typeface="Calibri" panose="020F0502020204030204" pitchFamily="34" charset="0"/>
              </a:rPr>
              <a:t>Once yearly facilities audit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3005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NHFD 6 KPI’s FOR INPATIENT &amp; </a:t>
            </a:r>
            <a:br>
              <a:rPr lang="en-GB" sz="2800" b="1" dirty="0">
                <a:solidFill>
                  <a:srgbClr val="FFFF00"/>
                </a:solidFill>
              </a:rPr>
            </a:br>
            <a:r>
              <a:rPr lang="en-GB" sz="2800" b="1" dirty="0">
                <a:solidFill>
                  <a:srgbClr val="FFFF00"/>
                </a:solidFill>
              </a:rPr>
              <a:t>NON-INPATIENT HIP FRACTURE </a:t>
            </a:r>
            <a:r>
              <a:rPr lang="en-GB" sz="1200" b="1" dirty="0">
                <a:solidFill>
                  <a:srgbClr val="FFFF00"/>
                </a:solidFill>
              </a:rPr>
              <a:t>[NHFD 2021]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5CE83-F5A5-416E-B86C-B7AEDE6B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576819"/>
            <a:ext cx="5688632" cy="48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9564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3DE2-83F3-46A5-869C-D6BD52FA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NATIONAL AUDIT OF INPATIENT FALLS (NAIF) 2018-21 </a:t>
            </a:r>
            <a:r>
              <a:rPr lang="en-GB" sz="1800" dirty="0">
                <a:solidFill>
                  <a:srgbClr val="FFFF00"/>
                </a:solidFill>
              </a:rPr>
              <a:t>(RCP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8E34-A3AB-4685-BE23-E5EA4A06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– regularly updated, openly accessible</a:t>
            </a:r>
          </a:p>
          <a:p>
            <a:r>
              <a:rPr lang="en-GB" dirty="0"/>
              <a:t>GUIDANCE – e.g.</a:t>
            </a:r>
          </a:p>
          <a:p>
            <a:pPr lvl="1"/>
            <a:r>
              <a:rPr lang="en-GB" dirty="0"/>
              <a:t>Vision assessment</a:t>
            </a:r>
          </a:p>
          <a:p>
            <a:pPr lvl="1"/>
            <a:r>
              <a:rPr lang="en-GB" dirty="0"/>
              <a:t>Postural blood pressure measurement</a:t>
            </a:r>
          </a:p>
          <a:p>
            <a:pPr lvl="1"/>
            <a:r>
              <a:rPr lang="en-GB" dirty="0"/>
              <a:t>Post-fall management*</a:t>
            </a:r>
          </a:p>
          <a:p>
            <a:pPr lvl="1"/>
            <a:r>
              <a:rPr lang="en-GB" dirty="0"/>
              <a:t>Gaining insight (v. incident review only)*</a:t>
            </a:r>
          </a:p>
          <a:p>
            <a:pPr lvl="2"/>
            <a:r>
              <a:rPr lang="en-GB" dirty="0"/>
              <a:t>Hot debrief (immediate info collection)</a:t>
            </a:r>
          </a:p>
          <a:p>
            <a:pPr lvl="2"/>
            <a:r>
              <a:rPr lang="en-GB" dirty="0"/>
              <a:t>After action review (MDT learning)</a:t>
            </a:r>
          </a:p>
          <a:p>
            <a:pPr lvl="6"/>
            <a:r>
              <a:rPr lang="en-GB" dirty="0"/>
              <a:t>*</a:t>
            </a:r>
            <a:r>
              <a:rPr lang="en-GB" i="1" dirty="0"/>
              <a:t>In development</a:t>
            </a:r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604158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D266-1EB8-4C05-B78A-906BCD56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SOME BENEFITS OF NATIONAL AUDIT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2114-0CF2-4970-A2F3-A402A3E62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Validity and availability of engagement with national evidence based guidance.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National peer comparison and resources as incentives.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Acquisition of reliable national data as a driver for local progress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Open, shared culture of serious risk recognition and prevention – e.g. hip#.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Focused, forward trust-level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831477664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1365-8A3E-3085-B92D-D5151274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844D9-C480-F8E2-8B23-17418C57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Based on the FFFAP record to date:</a:t>
            </a:r>
          </a:p>
          <a:p>
            <a:pPr lvl="1"/>
            <a:r>
              <a:rPr lang="en-GB" dirty="0"/>
              <a:t>Robust evidence is key to the sustainable real-world impact of all audit initiatives</a:t>
            </a:r>
          </a:p>
          <a:p>
            <a:pPr lvl="1"/>
            <a:r>
              <a:rPr lang="en-GB" dirty="0"/>
              <a:t>Evidence-based national audit has major potential to drive local (as well as national) improvement</a:t>
            </a:r>
          </a:p>
          <a:p>
            <a:pPr lvl="1"/>
            <a:r>
              <a:rPr lang="en-GB" dirty="0"/>
              <a:t>Configuration flexibility may be needed to ensure the pivotal required engagement </a:t>
            </a:r>
          </a:p>
          <a:p>
            <a:pPr lvl="1"/>
            <a:r>
              <a:rPr lang="en-GB" dirty="0"/>
              <a:t>Standardised local clinical and administrative governance are essential</a:t>
            </a:r>
          </a:p>
        </p:txBody>
      </p:sp>
    </p:spTree>
    <p:extLst>
      <p:ext uri="{BB962C8B-B14F-4D97-AF65-F5344CB8AC3E}">
        <p14:creationId xmlns:p14="http://schemas.microsoft.com/office/powerpoint/2010/main" val="205160151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FFFF00"/>
                </a:solidFill>
              </a:rPr>
              <a:t>NICE Quality Standards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dirty="0">
                <a:solidFill>
                  <a:srgbClr val="92D050"/>
                </a:solidFill>
              </a:rPr>
              <a:t>Not fixed targets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>
                <a:solidFill>
                  <a:srgbClr val="92D050"/>
                </a:solidFill>
              </a:rPr>
              <a:t>Measurable high level audit measures of local quality in structure, process or outcome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>
                <a:solidFill>
                  <a:srgbClr val="92D050"/>
                </a:solidFill>
              </a:rPr>
              <a:t>Expressed as proportions – not necessarily 100% norm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>
                <a:solidFill>
                  <a:srgbClr val="92D050"/>
                </a:solidFill>
              </a:rPr>
              <a:t>Maximally evidence-based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>
                <a:solidFill>
                  <a:srgbClr val="92D050"/>
                </a:solidFill>
              </a:rPr>
              <a:t>Where possible, set in the context of national data collection – e.g. NAIF/ NHFD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>
                <a:solidFill>
                  <a:srgbClr val="92D050"/>
                </a:solidFill>
              </a:rPr>
              <a:t>Selection periodically adjusted for perceived priority improvement  need.</a:t>
            </a:r>
          </a:p>
        </p:txBody>
      </p:sp>
    </p:spTree>
    <p:extLst>
      <p:ext uri="{BB962C8B-B14F-4D97-AF65-F5344CB8AC3E}">
        <p14:creationId xmlns:p14="http://schemas.microsoft.com/office/powerpoint/2010/main" val="32663151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FFFF00"/>
                </a:solidFill>
              </a:rPr>
              <a:t>EVIDENCE: </a:t>
            </a:r>
            <a:br>
              <a:rPr lang="en-GB" sz="2800" b="1" dirty="0">
                <a:solidFill>
                  <a:srgbClr val="FFFF00"/>
                </a:solidFill>
              </a:rPr>
            </a:br>
            <a:r>
              <a:rPr lang="en-GB" sz="2800" b="1" dirty="0">
                <a:solidFill>
                  <a:srgbClr val="FFFF00"/>
                </a:solidFill>
              </a:rPr>
              <a:t>Hip Fracture_CG124 </a:t>
            </a:r>
            <a:r>
              <a:rPr lang="en-GB" sz="1800" b="1" dirty="0">
                <a:solidFill>
                  <a:srgbClr val="FFFF00"/>
                </a:solidFill>
              </a:rPr>
              <a:t>(2011 -14 -17-19)   </a:t>
            </a:r>
            <a:r>
              <a:rPr lang="en-GB" sz="2800" b="1" dirty="0">
                <a:solidFill>
                  <a:srgbClr val="FFFF00"/>
                </a:solidFill>
              </a:rPr>
              <a:t>Measurable evidence-based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Imaging options in occult hip fracture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Timing of surgery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Analgesia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Anaesthesia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Planning the theatre team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92D050"/>
                </a:solidFill>
              </a:rPr>
              <a:t>Surgical procedures (2017 / 2019 updates)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Mobilisation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</a:rPr>
              <a:t>Multidisciplinary management (HFP)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Patient and carer information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7555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>
                <a:solidFill>
                  <a:srgbClr val="FFFF00"/>
                </a:solidFill>
              </a:rPr>
              <a:t>EVIDENCE</a:t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3600" b="1" dirty="0">
                <a:solidFill>
                  <a:srgbClr val="FFFF00"/>
                </a:solidFill>
              </a:rPr>
              <a:t>Hip Fracture Programme Model </a:t>
            </a:r>
            <a:r>
              <a:rPr lang="en-GB" sz="1800" b="1" dirty="0">
                <a:solidFill>
                  <a:srgbClr val="FFFF00"/>
                </a:solidFill>
              </a:rPr>
              <a:t>[CG124]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Acute orthopaedic or </a:t>
            </a:r>
            <a:r>
              <a:rPr lang="en-GB" sz="1900" dirty="0" err="1"/>
              <a:t>orthogeriatric</a:t>
            </a:r>
            <a:r>
              <a:rPr lang="en-GB" sz="1900" dirty="0"/>
              <a:t> ward base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 err="1"/>
              <a:t>Orthogeriatric</a:t>
            </a:r>
            <a:r>
              <a:rPr lang="en-GB" sz="1900" dirty="0"/>
              <a:t> assessment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Rapid optimisation of fitness for surgery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b="1" u="sng" dirty="0"/>
              <a:t>Early</a:t>
            </a:r>
            <a:r>
              <a:rPr lang="en-GB" sz="1900" dirty="0"/>
              <a:t> identification of individual goals for multidisciplinary rehabilitation to recover mobility and independence, and to facilitate return to pre-fracture residence and long-term wellbeing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Continued, </a:t>
            </a:r>
            <a:r>
              <a:rPr lang="en-GB" sz="1900" b="1" u="sng" dirty="0"/>
              <a:t>coordinated</a:t>
            </a:r>
            <a:r>
              <a:rPr lang="en-GB" sz="1900" dirty="0"/>
              <a:t>, </a:t>
            </a:r>
            <a:r>
              <a:rPr lang="en-GB" sz="1900" dirty="0" err="1"/>
              <a:t>orthogeriatric</a:t>
            </a:r>
            <a:r>
              <a:rPr lang="en-GB" sz="1900" dirty="0"/>
              <a:t> and multidisciplinary review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Liaison or integration with related services, particularly mental health, falls prevention, bone health, primary care and social services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Clinical and service governance responsibility for all stages of the pathway of care and rehabilitation, including those delivered in the community.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52597792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08800" cy="1143000"/>
          </a:xfrm>
        </p:spPr>
        <p:txBody>
          <a:bodyPr/>
          <a:lstStyle/>
          <a:p>
            <a:pPr eaLnBrk="1" hangingPunct="1"/>
            <a:r>
              <a:rPr lang="en-GB" sz="3500" b="1" dirty="0" err="1">
                <a:solidFill>
                  <a:srgbClr val="FFFF00"/>
                </a:solidFill>
              </a:rPr>
              <a:t>EVIDENCE:Management</a:t>
            </a:r>
            <a:r>
              <a:rPr lang="en-GB" sz="3500" b="1" dirty="0">
                <a:solidFill>
                  <a:srgbClr val="FFFF00"/>
                </a:solidFill>
              </a:rPr>
              <a:t> of hip fracture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7863" y="1524000"/>
            <a:ext cx="4470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>
                <a:solidFill>
                  <a:schemeClr val="tx2"/>
                </a:solidFill>
              </a:rPr>
              <a:t>Accident &amp; Emergency: </a:t>
            </a:r>
            <a:r>
              <a:rPr lang="en-GB" sz="900">
                <a:solidFill>
                  <a:schemeClr val="tx2"/>
                </a:solidFill>
              </a:rPr>
              <a:t>Preliminary Assessment - </a:t>
            </a:r>
          </a:p>
          <a:p>
            <a:r>
              <a:rPr lang="en-GB" sz="900">
                <a:solidFill>
                  <a:schemeClr val="tx2"/>
                </a:solidFill>
              </a:rPr>
              <a:t>Surgical, Anaesthetic, Medical, Nursing, Rehab goals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09863" y="2362200"/>
            <a:ext cx="32512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Orthopaedic / Specialist Ward:</a:t>
            </a:r>
            <a:endParaRPr lang="en-GB" sz="900" dirty="0">
              <a:solidFill>
                <a:schemeClr val="tx2"/>
              </a:solidFill>
            </a:endParaRPr>
          </a:p>
          <a:p>
            <a:r>
              <a:rPr lang="en-GB" sz="900" dirty="0" err="1">
                <a:solidFill>
                  <a:schemeClr val="tx2"/>
                </a:solidFill>
              </a:rPr>
              <a:t>Perioperative</a:t>
            </a:r>
            <a:r>
              <a:rPr lang="en-GB" sz="900" dirty="0">
                <a:solidFill>
                  <a:schemeClr val="tx2"/>
                </a:solidFill>
              </a:rPr>
              <a:t> surgical, nursing and related management with</a:t>
            </a:r>
          </a:p>
          <a:p>
            <a:r>
              <a:rPr lang="en-GB" sz="900" dirty="0">
                <a:solidFill>
                  <a:schemeClr val="tx2"/>
                </a:solidFill>
              </a:rPr>
              <a:t> referral as  required</a:t>
            </a:r>
          </a:p>
          <a:p>
            <a:r>
              <a:rPr lang="en-GB" sz="900" dirty="0">
                <a:solidFill>
                  <a:schemeClr val="tx2"/>
                </a:solidFill>
              </a:rPr>
              <a:t>“Usual Care”</a:t>
            </a:r>
          </a:p>
          <a:p>
            <a:endParaRPr lang="en-GB" sz="12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61063" y="1752600"/>
            <a:ext cx="1828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>
                <a:solidFill>
                  <a:schemeClr val="tx2"/>
                </a:solidFill>
              </a:rPr>
              <a:t>Theatre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6570663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573338" y="2133600"/>
            <a:ext cx="1365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570663" y="3810000"/>
            <a:ext cx="1150937" cy="533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200">
                <a:solidFill>
                  <a:schemeClr val="tx2"/>
                </a:solidFill>
              </a:rPr>
              <a:t>MDR: GORU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908800" y="4495800"/>
            <a:ext cx="1150938" cy="533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200">
                <a:solidFill>
                  <a:schemeClr val="tx2"/>
                </a:solidFill>
              </a:rPr>
              <a:t>MDR: MARU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5961063" y="2590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961063" y="2743200"/>
            <a:ext cx="148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7450138" y="2209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064000" y="3124200"/>
            <a:ext cx="1897063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MDM:  HFP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059738" y="4724400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422400" y="37338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MDR: SD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219200" y="43434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MDR: IC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947738" y="49530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MDR: SC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44538" y="3810000"/>
            <a:ext cx="677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319463" y="5410200"/>
            <a:ext cx="2301875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FINAL DISCHARGE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5961063" y="3048000"/>
            <a:ext cx="230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609600" y="4495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74663" y="5105400"/>
            <a:ext cx="47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744538" y="30480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744538" y="3048000"/>
            <a:ext cx="196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609600" y="2819400"/>
            <a:ext cx="2100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609600" y="28194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474663" y="2590800"/>
            <a:ext cx="223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74663" y="25908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V="1">
            <a:off x="8466138" y="28956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573338" y="41910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2573338" y="5486400"/>
            <a:ext cx="74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2370138" y="48006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2370138" y="56388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2032000" y="5791200"/>
            <a:ext cx="1287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20320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6705600" y="4343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5621338" y="5486400"/>
            <a:ext cx="1084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6977063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>
            <a:off x="5621338" y="5638800"/>
            <a:ext cx="1355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5351463" y="37338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2641600" y="3505200"/>
            <a:ext cx="1422400" cy="304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2438400" y="3581400"/>
            <a:ext cx="162560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2166938" y="3657600"/>
            <a:ext cx="1897062" cy="1371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>
            <a:off x="2641600" y="3886200"/>
            <a:ext cx="39290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H="1">
            <a:off x="2438400" y="4038600"/>
            <a:ext cx="4132263" cy="457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2166938" y="4114800"/>
            <a:ext cx="4403725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 flipH="1" flipV="1">
            <a:off x="2641600" y="3886200"/>
            <a:ext cx="4267200" cy="762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H="1" flipV="1">
            <a:off x="2438400" y="4495800"/>
            <a:ext cx="4470400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H="1">
            <a:off x="2166938" y="4800600"/>
            <a:ext cx="4741862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5961063" y="2895600"/>
            <a:ext cx="2505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8262938" y="3048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>
            <a:off x="7721600" y="3886200"/>
            <a:ext cx="541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>
            <a:off x="3589338" y="34290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8310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EVIDENCE: Key model inputs and CEA findings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950" y="1844675"/>
            <a:ext cx="3384550" cy="3455988"/>
          </a:xfrm>
          <a:solidFill>
            <a:schemeClr val="accent1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buFont typeface="Wingdings" pitchFamily="2" charset="2"/>
              <a:buChar char="v"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COSTS FOR EACH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	STRATEGY: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Rehab programme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Complications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Readmissions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Health care costs after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hospital discharge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Social care costs (when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living in own home or in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residential or nursing home)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00788" y="1844675"/>
            <a:ext cx="2592387" cy="2520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HEALTH OUTCOMES</a:t>
            </a:r>
          </a:p>
          <a:p>
            <a:pPr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FOR EACH STRATEGY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EQ-5Ds scores for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     all health states*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Life expectancy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= QALYs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95738" y="2636838"/>
            <a:ext cx="1871662" cy="1201737"/>
          </a:xfrm>
          <a:prstGeom prst="ellipse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GB" b="1" i="1">
                <a:solidFill>
                  <a:srgbClr val="000000"/>
                </a:solidFill>
              </a:rPr>
              <a:t>HEALTH</a:t>
            </a:r>
          </a:p>
          <a:p>
            <a:pPr algn="ctr"/>
            <a:r>
              <a:rPr lang="en-GB" b="1" i="1">
                <a:solidFill>
                  <a:srgbClr val="000000"/>
                </a:solidFill>
              </a:rPr>
              <a:t>STATES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84438" y="5229225"/>
            <a:ext cx="4968875" cy="1296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HFP is the DOMINANT STRATEGY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(more effective, less costly) 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than both GORU/MARU and usual care</a:t>
            </a:r>
          </a:p>
        </p:txBody>
      </p:sp>
      <p:cxnSp>
        <p:nvCxnSpPr>
          <p:cNvPr id="8" name="Straight Arrow Connector 7"/>
          <p:cNvCxnSpPr>
            <a:cxnSpLocks noChangeShapeType="1"/>
            <a:endCxn id="6" idx="2"/>
          </p:cNvCxnSpPr>
          <p:nvPr/>
        </p:nvCxnSpPr>
        <p:spPr bwMode="auto">
          <a:xfrm>
            <a:off x="3492500" y="2852738"/>
            <a:ext cx="503238" cy="385762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4859338" y="3860800"/>
            <a:ext cx="339725" cy="1368425"/>
          </a:xfrm>
          <a:prstGeom prst="downArrow">
            <a:avLst>
              <a:gd name="adj1" fmla="val 50000"/>
              <a:gd name="adj2" fmla="val 50108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5867400" y="2636838"/>
            <a:ext cx="433388" cy="504825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5758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57200"/>
            <a:ext cx="7272808" cy="129540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NHFD Evidence-based KPI’s 2019 &amp; 2021 </a:t>
            </a:r>
            <a:r>
              <a:rPr lang="en-GB" sz="2000" b="1" dirty="0">
                <a:solidFill>
                  <a:srgbClr val="FFFF00"/>
                </a:solidFill>
              </a:rPr>
              <a:t>(COVID19)</a:t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1800" dirty="0">
                <a:solidFill>
                  <a:srgbClr val="FFFF00"/>
                </a:solidFill>
              </a:rPr>
              <a:t>RCP NHFD 2022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A686-544E-4050-8DF7-A46CAE1F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5451371" cy="3718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BF1F5-2A0A-99CA-D9AF-A54DD9A1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461568"/>
            <a:ext cx="1539792" cy="3068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75206-AA1F-485A-2586-C36F444AB3DA}"/>
              </a:ext>
            </a:extLst>
          </p:cNvPr>
          <p:cNvSpPr txBox="1"/>
          <p:nvPr/>
        </p:nvSpPr>
        <p:spPr>
          <a:xfrm>
            <a:off x="6174432" y="184547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2019   2021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9340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CP Presentation v1-5">
  <a:themeElements>
    <a:clrScheme name="RCP Presentation v1-5 9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C0000"/>
      </a:accent1>
      <a:accent2>
        <a:srgbClr val="339933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8A2D"/>
      </a:accent6>
      <a:hlink>
        <a:srgbClr val="0099FF"/>
      </a:hlink>
      <a:folHlink>
        <a:srgbClr val="FF9900"/>
      </a:folHlink>
    </a:clrScheme>
    <a:fontScheme name="RCP Presentation v1-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CP Presentation v1-5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9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C0000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8A2D"/>
        </a:accent6>
        <a:hlink>
          <a:srgbClr val="0099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13174</TotalTime>
  <Words>1648</Words>
  <Application>Microsoft Office PowerPoint</Application>
  <PresentationFormat>On-screen Show (4:3)</PresentationFormat>
  <Paragraphs>201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FS Albert</vt:lpstr>
      <vt:lpstr>Times New Roman</vt:lpstr>
      <vt:lpstr>Wingdings</vt:lpstr>
      <vt:lpstr>Cascade</vt:lpstr>
      <vt:lpstr>RCP Presentation v1-5</vt:lpstr>
      <vt:lpstr>Using National Audit to improve Care Locally</vt:lpstr>
      <vt:lpstr>AN EXAMPLE OF NATIONAL IMPORTANCE: FALLS &amp; FRAGILITY# IN LATER LIFE</vt:lpstr>
      <vt:lpstr>Key evidence-based national audit resources  (see also BOA/BGS Blue-book, SIGN etc)</vt:lpstr>
      <vt:lpstr>NICE Quality Standards</vt:lpstr>
      <vt:lpstr>EVIDENCE:  Hip Fracture_CG124 (2011 -14 -17-19)   Measurable evidence-based Categories</vt:lpstr>
      <vt:lpstr>EVIDENCE Hip Fracture Programme Model [CG124]</vt:lpstr>
      <vt:lpstr>EVIDENCE:Management of hip fracture</vt:lpstr>
      <vt:lpstr>EVIDENCE: Key model inputs and CEA findings </vt:lpstr>
      <vt:lpstr>NHFD Evidence-based KPI’s 2019 &amp; 2021 (COVID19) RCP NHFD 2022</vt:lpstr>
      <vt:lpstr>Outcome:Seasonal variation in 30-day hip# mortality, 2011-2018 (NHFD 2019) (See also Griffin et al 2021: EQ-5D-5L)</vt:lpstr>
      <vt:lpstr>Variation: KPI 2  Caterpillar Plot (Time to surg,) (NHFD 2021)</vt:lpstr>
      <vt:lpstr>NHFD data use and local QI achievement: Waterlow assessment and hip# pressure sore incidence.  [NHFD 2018]</vt:lpstr>
      <vt:lpstr>Local implementation for progress across KPI’s: [NHFD 2018]</vt:lpstr>
      <vt:lpstr>NHFD Development &amp; Resources (NHFD 2022)</vt:lpstr>
      <vt:lpstr>Current NHFD audit recommendations (RCP NHFD, 2022)</vt:lpstr>
      <vt:lpstr>FALLS IN LATER LIFE: A SIGNAL AS WELL AS A THREAT</vt:lpstr>
      <vt:lpstr>EVIDENCE - POSITIVE: FALLS IN LATER LIFE – PREVENTABLE (i) (Close  et al, Lancet 1999)</vt:lpstr>
      <vt:lpstr>EVIDENCE - POSITIVE:  FALLS IN LATER LIFE – PREVENTABLE (ii)   (LOGAN et al, BMJ 2010)</vt:lpstr>
      <vt:lpstr>EVIDENCE - POSITIVE: FALLS IN LATER LIFE – PREVENTABLE (iii)  (DAVISON et al, 2005)</vt:lpstr>
      <vt:lpstr>NICE Guidance (CG161)  (update pending - 2024)</vt:lpstr>
      <vt:lpstr>NATIONAL AUDIT –  NICE quality standard QS86 (2017 UPDATE STATEMENTS)</vt:lpstr>
      <vt:lpstr>EVIDENCE: FALLS IN INPATIENTS</vt:lpstr>
      <vt:lpstr>EVIDENCE - POSITIVE: Effect of targeted risk factor reduction programme on inpatient falls (per thousand occupied bed days) (Healey et al, 2004)</vt:lpstr>
      <vt:lpstr>EVIDENCE:  NICE CG 161:  COST-EFFECTIVENESS OF INPATIENT FALLS PREVENTION</vt:lpstr>
      <vt:lpstr>“Fallsafe” care bundle key elements [RCP 2015]</vt:lpstr>
      <vt:lpstr>INPATIENT IMPLEMENTATION &amp; OUTCOME MEASUREMENT “Fallsafe” QI evaluation     [Healey et al 2014]</vt:lpstr>
      <vt:lpstr>NATIONAL AUDIT – SNAPSHOT KPI DATA  -INPATIENT FALLS PREVENTION 2017 (v 2015) (RCP NAIF 2019)</vt:lpstr>
      <vt:lpstr>PROCEDURE USE NEEDING FURTHER EVIDENCE (NAIF Facilities audit 2019) (RCP 2020)</vt:lpstr>
      <vt:lpstr>NATIONAL AUDIT &amp; QI:   Inpatient falls per 1,000 bed days AT Northumbria Healthcare  NHS Foundation Trust 2013–2020. (Richardson et al., 2020) </vt:lpstr>
      <vt:lpstr>NATIONAL AUDIT OF INPATIENT FALLS (NAIF) 2018-21 (RCP 2020)</vt:lpstr>
      <vt:lpstr>NHFD 6 KPI’s FOR INPATIENT &amp;  NON-INPATIENT HIP FRACTURE [NHFD 2021]</vt:lpstr>
      <vt:lpstr>NATIONAL AUDIT OF INPATIENT FALLS (NAIF) 2018-21 (RCP 2021)</vt:lpstr>
      <vt:lpstr>SOME BENEFITS OF NATIONAL AUDIT PARTICIPATION</vt:lpstr>
      <vt:lpstr>In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HIP FRACTURE CARE AND OUTCOMES</dc:title>
  <dc:creator>Cameron Swift</dc:creator>
  <cp:lastModifiedBy>Cameron Swift</cp:lastModifiedBy>
  <cp:revision>101</cp:revision>
  <cp:lastPrinted>2023-03-11T17:23:21Z</cp:lastPrinted>
  <dcterms:created xsi:type="dcterms:W3CDTF">2021-01-30T13:06:12Z</dcterms:created>
  <dcterms:modified xsi:type="dcterms:W3CDTF">2023-03-11T17:50:05Z</dcterms:modified>
</cp:coreProperties>
</file>