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319" r:id="rId3"/>
    <p:sldId id="257" r:id="rId4"/>
    <p:sldId id="258" r:id="rId5"/>
    <p:sldId id="426" r:id="rId6"/>
    <p:sldId id="334" r:id="rId7"/>
    <p:sldId id="335" r:id="rId8"/>
    <p:sldId id="417" r:id="rId9"/>
    <p:sldId id="367" r:id="rId10"/>
    <p:sldId id="409" r:id="rId11"/>
    <p:sldId id="295" r:id="rId12"/>
    <p:sldId id="370" r:id="rId13"/>
    <p:sldId id="297" r:id="rId14"/>
    <p:sldId id="298" r:id="rId15"/>
    <p:sldId id="300" r:id="rId16"/>
    <p:sldId id="302" r:id="rId17"/>
    <p:sldId id="425" r:id="rId18"/>
    <p:sldId id="389" r:id="rId19"/>
    <p:sldId id="391" r:id="rId20"/>
    <p:sldId id="392" r:id="rId21"/>
    <p:sldId id="349" r:id="rId22"/>
    <p:sldId id="350" r:id="rId23"/>
    <p:sldId id="353" r:id="rId24"/>
    <p:sldId id="354" r:id="rId25"/>
    <p:sldId id="355" r:id="rId26"/>
    <p:sldId id="356" r:id="rId27"/>
    <p:sldId id="357" r:id="rId28"/>
    <p:sldId id="358" r:id="rId29"/>
    <p:sldId id="359" r:id="rId30"/>
    <p:sldId id="418" r:id="rId31"/>
    <p:sldId id="419" r:id="rId32"/>
    <p:sldId id="420" r:id="rId33"/>
    <p:sldId id="421" r:id="rId34"/>
    <p:sldId id="413" r:id="rId35"/>
    <p:sldId id="414" r:id="rId36"/>
    <p:sldId id="387" r:id="rId37"/>
    <p:sldId id="329" r:id="rId38"/>
    <p:sldId id="386" r:id="rId39"/>
    <p:sldId id="410" r:id="rId40"/>
    <p:sldId id="288" r:id="rId41"/>
    <p:sldId id="366" r:id="rId42"/>
    <p:sldId id="415" r:id="rId43"/>
    <p:sldId id="416" r:id="rId44"/>
    <p:sldId id="397" r:id="rId45"/>
    <p:sldId id="404" r:id="rId46"/>
    <p:sldId id="405" r:id="rId47"/>
    <p:sldId id="407" r:id="rId48"/>
    <p:sldId id="424" r:id="rId49"/>
    <p:sldId id="263" r:id="rId50"/>
    <p:sldId id="412" r:id="rId51"/>
    <p:sldId id="348" r:id="rId52"/>
    <p:sldId id="403" r:id="rId53"/>
    <p:sldId id="278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/>
    <p:restoredTop sz="89298" autoAdjust="0"/>
  </p:normalViewPr>
  <p:slideViewPr>
    <p:cSldViewPr snapToGrid="0" snapToObjects="1">
      <p:cViewPr varScale="1">
        <p:scale>
          <a:sx n="138" d="100"/>
          <a:sy n="138" d="100"/>
        </p:scale>
        <p:origin x="84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5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7E6FC9-33DF-4E15-ADEA-2D63D7AF3C4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8DD655A-2491-44CD-8BCC-5EB97CE7FC98}">
      <dgm:prSet/>
      <dgm:spPr/>
      <dgm:t>
        <a:bodyPr/>
        <a:lstStyle/>
        <a:p>
          <a:pPr>
            <a:defRPr cap="all"/>
          </a:pPr>
          <a:r>
            <a:rPr lang="en-US" dirty="0"/>
            <a:t>Apology &amp; Accountability</a:t>
          </a:r>
        </a:p>
      </dgm:t>
    </dgm:pt>
    <dgm:pt modelId="{7EE4AB93-3A45-4764-B256-603CEE98F001}" type="parTrans" cxnId="{1E9448E9-FFDC-497F-B7A1-CAE5E3D82E80}">
      <dgm:prSet/>
      <dgm:spPr/>
      <dgm:t>
        <a:bodyPr/>
        <a:lstStyle/>
        <a:p>
          <a:endParaRPr lang="en-US"/>
        </a:p>
      </dgm:t>
    </dgm:pt>
    <dgm:pt modelId="{0748AE5A-D2AB-43B1-A487-DCDB367237D6}" type="sibTrans" cxnId="{1E9448E9-FFDC-497F-B7A1-CAE5E3D82E80}">
      <dgm:prSet/>
      <dgm:spPr/>
      <dgm:t>
        <a:bodyPr/>
        <a:lstStyle/>
        <a:p>
          <a:endParaRPr lang="en-US"/>
        </a:p>
      </dgm:t>
    </dgm:pt>
    <dgm:pt modelId="{3E409949-C0CC-4B18-B698-8EB5FD564700}">
      <dgm:prSet/>
      <dgm:spPr/>
      <dgm:t>
        <a:bodyPr/>
        <a:lstStyle/>
        <a:p>
          <a:pPr>
            <a:defRPr cap="all"/>
          </a:pPr>
          <a:r>
            <a:rPr lang="en-US"/>
            <a:t>Recognition &amp; Respect</a:t>
          </a:r>
        </a:p>
      </dgm:t>
    </dgm:pt>
    <dgm:pt modelId="{0F9736EE-A78B-4BE9-8F4A-5AE391802230}" type="parTrans" cxnId="{F34F87AC-C1C3-4290-9D24-94D0544BC90F}">
      <dgm:prSet/>
      <dgm:spPr/>
      <dgm:t>
        <a:bodyPr/>
        <a:lstStyle/>
        <a:p>
          <a:endParaRPr lang="en-US"/>
        </a:p>
      </dgm:t>
    </dgm:pt>
    <dgm:pt modelId="{058322A3-1E4B-4F55-BF2A-D651FE920561}" type="sibTrans" cxnId="{F34F87AC-C1C3-4290-9D24-94D0544BC90F}">
      <dgm:prSet/>
      <dgm:spPr/>
      <dgm:t>
        <a:bodyPr/>
        <a:lstStyle/>
        <a:p>
          <a:endParaRPr lang="en-US"/>
        </a:p>
      </dgm:t>
    </dgm:pt>
    <dgm:pt modelId="{C0D058DD-11A4-4736-9F85-DB605DAD08B6}">
      <dgm:prSet/>
      <dgm:spPr/>
      <dgm:t>
        <a:bodyPr/>
        <a:lstStyle/>
        <a:p>
          <a:pPr>
            <a:defRPr cap="all"/>
          </a:pPr>
          <a:r>
            <a:rPr lang="en-US"/>
            <a:t>Effective learning</a:t>
          </a:r>
        </a:p>
      </dgm:t>
    </dgm:pt>
    <dgm:pt modelId="{94068C4A-AC7A-44E7-BB4F-C964B3AFBCEF}" type="parTrans" cxnId="{31050894-209B-45D4-8DE3-DDB6C7D8329B}">
      <dgm:prSet/>
      <dgm:spPr/>
      <dgm:t>
        <a:bodyPr/>
        <a:lstStyle/>
        <a:p>
          <a:endParaRPr lang="en-US"/>
        </a:p>
      </dgm:t>
    </dgm:pt>
    <dgm:pt modelId="{E88428A3-DCAE-4A91-9982-5B5BDFACC589}" type="sibTrans" cxnId="{31050894-209B-45D4-8DE3-DDB6C7D8329B}">
      <dgm:prSet/>
      <dgm:spPr/>
      <dgm:t>
        <a:bodyPr/>
        <a:lstStyle/>
        <a:p>
          <a:endParaRPr lang="en-US"/>
        </a:p>
      </dgm:t>
    </dgm:pt>
    <dgm:pt modelId="{0717D85F-2112-47BD-B2C2-280515756231}" type="pres">
      <dgm:prSet presAssocID="{097E6FC9-33DF-4E15-ADEA-2D63D7AF3C4B}" presName="root" presStyleCnt="0">
        <dgm:presLayoutVars>
          <dgm:dir/>
          <dgm:resizeHandles val="exact"/>
        </dgm:presLayoutVars>
      </dgm:prSet>
      <dgm:spPr/>
    </dgm:pt>
    <dgm:pt modelId="{D40A8ECE-131D-4F36-8EFC-C3AADC4FBAC7}" type="pres">
      <dgm:prSet presAssocID="{78DD655A-2491-44CD-8BCC-5EB97CE7FC98}" presName="compNode" presStyleCnt="0"/>
      <dgm:spPr/>
    </dgm:pt>
    <dgm:pt modelId="{BCD260A8-12C5-4FE3-97CF-5C8B0B580B99}" type="pres">
      <dgm:prSet presAssocID="{78DD655A-2491-44CD-8BCC-5EB97CE7FC98}" presName="iconBgRect" presStyleLbl="bgShp" presStyleIdx="0" presStyleCnt="3"/>
      <dgm:spPr/>
    </dgm:pt>
    <dgm:pt modelId="{D3DC9248-5B62-4584-801B-5BBE8EEC999A}" type="pres">
      <dgm:prSet presAssocID="{78DD655A-2491-44CD-8BCC-5EB97CE7FC9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DA3D979A-2AC1-40F9-B3EA-A88DF89D9C2B}" type="pres">
      <dgm:prSet presAssocID="{78DD655A-2491-44CD-8BCC-5EB97CE7FC98}" presName="spaceRect" presStyleCnt="0"/>
      <dgm:spPr/>
    </dgm:pt>
    <dgm:pt modelId="{C48E65AF-AC2B-42EE-82A4-BD48C08BF6F6}" type="pres">
      <dgm:prSet presAssocID="{78DD655A-2491-44CD-8BCC-5EB97CE7FC98}" presName="textRect" presStyleLbl="revTx" presStyleIdx="0" presStyleCnt="3">
        <dgm:presLayoutVars>
          <dgm:chMax val="1"/>
          <dgm:chPref val="1"/>
        </dgm:presLayoutVars>
      </dgm:prSet>
      <dgm:spPr/>
    </dgm:pt>
    <dgm:pt modelId="{B29E02FD-FC8D-462E-9990-7E8CDC66D2E4}" type="pres">
      <dgm:prSet presAssocID="{0748AE5A-D2AB-43B1-A487-DCDB367237D6}" presName="sibTrans" presStyleCnt="0"/>
      <dgm:spPr/>
    </dgm:pt>
    <dgm:pt modelId="{82EBE7B5-E553-494C-A199-2834DBEF1175}" type="pres">
      <dgm:prSet presAssocID="{3E409949-C0CC-4B18-B698-8EB5FD564700}" presName="compNode" presStyleCnt="0"/>
      <dgm:spPr/>
    </dgm:pt>
    <dgm:pt modelId="{6147F5A7-8663-4906-B57C-9ADEE7303B61}" type="pres">
      <dgm:prSet presAssocID="{3E409949-C0CC-4B18-B698-8EB5FD564700}" presName="iconBgRect" presStyleLbl="bgShp" presStyleIdx="1" presStyleCnt="3"/>
      <dgm:spPr/>
    </dgm:pt>
    <dgm:pt modelId="{640DFF05-6307-4BF1-B3D9-4FDA3D549633}" type="pres">
      <dgm:prSet presAssocID="{3E409949-C0CC-4B18-B698-8EB5FD56470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F0AFC9D5-164C-4860-993D-34A17F285E56}" type="pres">
      <dgm:prSet presAssocID="{3E409949-C0CC-4B18-B698-8EB5FD564700}" presName="spaceRect" presStyleCnt="0"/>
      <dgm:spPr/>
    </dgm:pt>
    <dgm:pt modelId="{EC435659-475F-421E-8E73-E5F1A0E4B836}" type="pres">
      <dgm:prSet presAssocID="{3E409949-C0CC-4B18-B698-8EB5FD564700}" presName="textRect" presStyleLbl="revTx" presStyleIdx="1" presStyleCnt="3">
        <dgm:presLayoutVars>
          <dgm:chMax val="1"/>
          <dgm:chPref val="1"/>
        </dgm:presLayoutVars>
      </dgm:prSet>
      <dgm:spPr/>
    </dgm:pt>
    <dgm:pt modelId="{C5949941-7FF9-44A9-ADB7-BB3C4F4D266E}" type="pres">
      <dgm:prSet presAssocID="{058322A3-1E4B-4F55-BF2A-D651FE920561}" presName="sibTrans" presStyleCnt="0"/>
      <dgm:spPr/>
    </dgm:pt>
    <dgm:pt modelId="{8FF5AC30-F2B8-4C23-A698-FD74FEBCD09B}" type="pres">
      <dgm:prSet presAssocID="{C0D058DD-11A4-4736-9F85-DB605DAD08B6}" presName="compNode" presStyleCnt="0"/>
      <dgm:spPr/>
    </dgm:pt>
    <dgm:pt modelId="{9C3F54E4-BC4B-4DB1-AF24-2639A3A33D5F}" type="pres">
      <dgm:prSet presAssocID="{C0D058DD-11A4-4736-9F85-DB605DAD08B6}" presName="iconBgRect" presStyleLbl="bgShp" presStyleIdx="2" presStyleCnt="3"/>
      <dgm:spPr/>
    </dgm:pt>
    <dgm:pt modelId="{E910BE1F-B501-48C1-8FE8-E3F8845918BA}" type="pres">
      <dgm:prSet presAssocID="{C0D058DD-11A4-4736-9F85-DB605DAD08B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9A33F6DD-2693-4853-B39F-E1E9D2FDF277}" type="pres">
      <dgm:prSet presAssocID="{C0D058DD-11A4-4736-9F85-DB605DAD08B6}" presName="spaceRect" presStyleCnt="0"/>
      <dgm:spPr/>
    </dgm:pt>
    <dgm:pt modelId="{52F44F87-E44E-4921-818B-1B0EA7DF1BB4}" type="pres">
      <dgm:prSet presAssocID="{C0D058DD-11A4-4736-9F85-DB605DAD08B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59D5C33-5DA9-473D-AE76-276392CB881B}" type="presOf" srcId="{C0D058DD-11A4-4736-9F85-DB605DAD08B6}" destId="{52F44F87-E44E-4921-818B-1B0EA7DF1BB4}" srcOrd="0" destOrd="0" presId="urn:microsoft.com/office/officeart/2018/5/layout/IconCircleLabelList"/>
    <dgm:cxn modelId="{930E3643-7399-445C-82B1-BE23D130B546}" type="presOf" srcId="{78DD655A-2491-44CD-8BCC-5EB97CE7FC98}" destId="{C48E65AF-AC2B-42EE-82A4-BD48C08BF6F6}" srcOrd="0" destOrd="0" presId="urn:microsoft.com/office/officeart/2018/5/layout/IconCircleLabelList"/>
    <dgm:cxn modelId="{0790367E-764B-48A4-9091-0816A87F4465}" type="presOf" srcId="{3E409949-C0CC-4B18-B698-8EB5FD564700}" destId="{EC435659-475F-421E-8E73-E5F1A0E4B836}" srcOrd="0" destOrd="0" presId="urn:microsoft.com/office/officeart/2018/5/layout/IconCircleLabelList"/>
    <dgm:cxn modelId="{31050894-209B-45D4-8DE3-DDB6C7D8329B}" srcId="{097E6FC9-33DF-4E15-ADEA-2D63D7AF3C4B}" destId="{C0D058DD-11A4-4736-9F85-DB605DAD08B6}" srcOrd="2" destOrd="0" parTransId="{94068C4A-AC7A-44E7-BB4F-C964B3AFBCEF}" sibTransId="{E88428A3-DCAE-4A91-9982-5B5BDFACC589}"/>
    <dgm:cxn modelId="{F34F87AC-C1C3-4290-9D24-94D0544BC90F}" srcId="{097E6FC9-33DF-4E15-ADEA-2D63D7AF3C4B}" destId="{3E409949-C0CC-4B18-B698-8EB5FD564700}" srcOrd="1" destOrd="0" parTransId="{0F9736EE-A78B-4BE9-8F4A-5AE391802230}" sibTransId="{058322A3-1E4B-4F55-BF2A-D651FE920561}"/>
    <dgm:cxn modelId="{1E9448E9-FFDC-497F-B7A1-CAE5E3D82E80}" srcId="{097E6FC9-33DF-4E15-ADEA-2D63D7AF3C4B}" destId="{78DD655A-2491-44CD-8BCC-5EB97CE7FC98}" srcOrd="0" destOrd="0" parTransId="{7EE4AB93-3A45-4764-B256-603CEE98F001}" sibTransId="{0748AE5A-D2AB-43B1-A487-DCDB367237D6}"/>
    <dgm:cxn modelId="{6A7759FE-8968-4F3A-A3C8-174D7F3A754C}" type="presOf" srcId="{097E6FC9-33DF-4E15-ADEA-2D63D7AF3C4B}" destId="{0717D85F-2112-47BD-B2C2-280515756231}" srcOrd="0" destOrd="0" presId="urn:microsoft.com/office/officeart/2018/5/layout/IconCircleLabelList"/>
    <dgm:cxn modelId="{157BC35E-EAEF-4934-991E-664FDCE32412}" type="presParOf" srcId="{0717D85F-2112-47BD-B2C2-280515756231}" destId="{D40A8ECE-131D-4F36-8EFC-C3AADC4FBAC7}" srcOrd="0" destOrd="0" presId="urn:microsoft.com/office/officeart/2018/5/layout/IconCircleLabelList"/>
    <dgm:cxn modelId="{CA03EF9C-5295-49D3-B659-A4AA3300C1C4}" type="presParOf" srcId="{D40A8ECE-131D-4F36-8EFC-C3AADC4FBAC7}" destId="{BCD260A8-12C5-4FE3-97CF-5C8B0B580B99}" srcOrd="0" destOrd="0" presId="urn:microsoft.com/office/officeart/2018/5/layout/IconCircleLabelList"/>
    <dgm:cxn modelId="{B5D1CA60-6B34-49BB-B749-5A201E56E082}" type="presParOf" srcId="{D40A8ECE-131D-4F36-8EFC-C3AADC4FBAC7}" destId="{D3DC9248-5B62-4584-801B-5BBE8EEC999A}" srcOrd="1" destOrd="0" presId="urn:microsoft.com/office/officeart/2018/5/layout/IconCircleLabelList"/>
    <dgm:cxn modelId="{6D1E97E4-29E6-4186-AD60-446FF52DB2F0}" type="presParOf" srcId="{D40A8ECE-131D-4F36-8EFC-C3AADC4FBAC7}" destId="{DA3D979A-2AC1-40F9-B3EA-A88DF89D9C2B}" srcOrd="2" destOrd="0" presId="urn:microsoft.com/office/officeart/2018/5/layout/IconCircleLabelList"/>
    <dgm:cxn modelId="{518206ED-BEC4-4966-8A46-C5125168D287}" type="presParOf" srcId="{D40A8ECE-131D-4F36-8EFC-C3AADC4FBAC7}" destId="{C48E65AF-AC2B-42EE-82A4-BD48C08BF6F6}" srcOrd="3" destOrd="0" presId="urn:microsoft.com/office/officeart/2018/5/layout/IconCircleLabelList"/>
    <dgm:cxn modelId="{3A34456B-5193-4E55-8EC7-948CE70A01A3}" type="presParOf" srcId="{0717D85F-2112-47BD-B2C2-280515756231}" destId="{B29E02FD-FC8D-462E-9990-7E8CDC66D2E4}" srcOrd="1" destOrd="0" presId="urn:microsoft.com/office/officeart/2018/5/layout/IconCircleLabelList"/>
    <dgm:cxn modelId="{E415611F-AC86-4A6A-B74D-531F9F6F81D6}" type="presParOf" srcId="{0717D85F-2112-47BD-B2C2-280515756231}" destId="{82EBE7B5-E553-494C-A199-2834DBEF1175}" srcOrd="2" destOrd="0" presId="urn:microsoft.com/office/officeart/2018/5/layout/IconCircleLabelList"/>
    <dgm:cxn modelId="{50B670C3-D143-4609-847A-66A96028110A}" type="presParOf" srcId="{82EBE7B5-E553-494C-A199-2834DBEF1175}" destId="{6147F5A7-8663-4906-B57C-9ADEE7303B61}" srcOrd="0" destOrd="0" presId="urn:microsoft.com/office/officeart/2018/5/layout/IconCircleLabelList"/>
    <dgm:cxn modelId="{8D0DBF8C-8CE5-4CD2-A6D3-1C9F77E02D2D}" type="presParOf" srcId="{82EBE7B5-E553-494C-A199-2834DBEF1175}" destId="{640DFF05-6307-4BF1-B3D9-4FDA3D549633}" srcOrd="1" destOrd="0" presId="urn:microsoft.com/office/officeart/2018/5/layout/IconCircleLabelList"/>
    <dgm:cxn modelId="{DFD30D5F-68D8-4991-88B3-79361FB8F9EE}" type="presParOf" srcId="{82EBE7B5-E553-494C-A199-2834DBEF1175}" destId="{F0AFC9D5-164C-4860-993D-34A17F285E56}" srcOrd="2" destOrd="0" presId="urn:microsoft.com/office/officeart/2018/5/layout/IconCircleLabelList"/>
    <dgm:cxn modelId="{7D540064-BBE0-4132-AF80-0BB57E063B21}" type="presParOf" srcId="{82EBE7B5-E553-494C-A199-2834DBEF1175}" destId="{EC435659-475F-421E-8E73-E5F1A0E4B836}" srcOrd="3" destOrd="0" presId="urn:microsoft.com/office/officeart/2018/5/layout/IconCircleLabelList"/>
    <dgm:cxn modelId="{8699A3B4-9E3C-4E2C-9A2A-8D992E02638E}" type="presParOf" srcId="{0717D85F-2112-47BD-B2C2-280515756231}" destId="{C5949941-7FF9-44A9-ADB7-BB3C4F4D266E}" srcOrd="3" destOrd="0" presId="urn:microsoft.com/office/officeart/2018/5/layout/IconCircleLabelList"/>
    <dgm:cxn modelId="{CFB33036-49FC-47B0-96F5-D67A22D9F02F}" type="presParOf" srcId="{0717D85F-2112-47BD-B2C2-280515756231}" destId="{8FF5AC30-F2B8-4C23-A698-FD74FEBCD09B}" srcOrd="4" destOrd="0" presId="urn:microsoft.com/office/officeart/2018/5/layout/IconCircleLabelList"/>
    <dgm:cxn modelId="{E81F5BC5-F7E6-45CA-94ED-9A39ADD09EBC}" type="presParOf" srcId="{8FF5AC30-F2B8-4C23-A698-FD74FEBCD09B}" destId="{9C3F54E4-BC4B-4DB1-AF24-2639A3A33D5F}" srcOrd="0" destOrd="0" presId="urn:microsoft.com/office/officeart/2018/5/layout/IconCircleLabelList"/>
    <dgm:cxn modelId="{03CFA243-762D-4956-A32D-87751B964A4B}" type="presParOf" srcId="{8FF5AC30-F2B8-4C23-A698-FD74FEBCD09B}" destId="{E910BE1F-B501-48C1-8FE8-E3F8845918BA}" srcOrd="1" destOrd="0" presId="urn:microsoft.com/office/officeart/2018/5/layout/IconCircleLabelList"/>
    <dgm:cxn modelId="{679E9BEC-BAC3-4295-97ED-F352D44E92DE}" type="presParOf" srcId="{8FF5AC30-F2B8-4C23-A698-FD74FEBCD09B}" destId="{9A33F6DD-2693-4853-B39F-E1E9D2FDF277}" srcOrd="2" destOrd="0" presId="urn:microsoft.com/office/officeart/2018/5/layout/IconCircleLabelList"/>
    <dgm:cxn modelId="{4B8BE123-6C9C-4DE5-A27C-BCE67F64DA48}" type="presParOf" srcId="{8FF5AC30-F2B8-4C23-A698-FD74FEBCD09B}" destId="{52F44F87-E44E-4921-818B-1B0EA7DF1BB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D260A8-12C5-4FE3-97CF-5C8B0B580B99}">
      <dsp:nvSpPr>
        <dsp:cNvPr id="0" name=""/>
        <dsp:cNvSpPr/>
      </dsp:nvSpPr>
      <dsp:spPr>
        <a:xfrm>
          <a:off x="518185" y="768902"/>
          <a:ext cx="1475437" cy="14754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DC9248-5B62-4584-801B-5BBE8EEC999A}">
      <dsp:nvSpPr>
        <dsp:cNvPr id="0" name=""/>
        <dsp:cNvSpPr/>
      </dsp:nvSpPr>
      <dsp:spPr>
        <a:xfrm>
          <a:off x="832623" y="1083340"/>
          <a:ext cx="846562" cy="846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8E65AF-AC2B-42EE-82A4-BD48C08BF6F6}">
      <dsp:nvSpPr>
        <dsp:cNvPr id="0" name=""/>
        <dsp:cNvSpPr/>
      </dsp:nvSpPr>
      <dsp:spPr>
        <a:xfrm>
          <a:off x="46529" y="2703902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 dirty="0"/>
            <a:t>Apology &amp; Accountability</a:t>
          </a:r>
        </a:p>
      </dsp:txBody>
      <dsp:txXfrm>
        <a:off x="46529" y="2703902"/>
        <a:ext cx="2418750" cy="720000"/>
      </dsp:txXfrm>
    </dsp:sp>
    <dsp:sp modelId="{6147F5A7-8663-4906-B57C-9ADEE7303B61}">
      <dsp:nvSpPr>
        <dsp:cNvPr id="0" name=""/>
        <dsp:cNvSpPr/>
      </dsp:nvSpPr>
      <dsp:spPr>
        <a:xfrm>
          <a:off x="3360216" y="768902"/>
          <a:ext cx="1475437" cy="14754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0DFF05-6307-4BF1-B3D9-4FDA3D549633}">
      <dsp:nvSpPr>
        <dsp:cNvPr id="0" name=""/>
        <dsp:cNvSpPr/>
      </dsp:nvSpPr>
      <dsp:spPr>
        <a:xfrm>
          <a:off x="3674654" y="1083340"/>
          <a:ext cx="846562" cy="846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435659-475F-421E-8E73-E5F1A0E4B836}">
      <dsp:nvSpPr>
        <dsp:cNvPr id="0" name=""/>
        <dsp:cNvSpPr/>
      </dsp:nvSpPr>
      <dsp:spPr>
        <a:xfrm>
          <a:off x="2888560" y="2703902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Recognition &amp; Respect</a:t>
          </a:r>
        </a:p>
      </dsp:txBody>
      <dsp:txXfrm>
        <a:off x="2888560" y="2703902"/>
        <a:ext cx="2418750" cy="720000"/>
      </dsp:txXfrm>
    </dsp:sp>
    <dsp:sp modelId="{9C3F54E4-BC4B-4DB1-AF24-2639A3A33D5F}">
      <dsp:nvSpPr>
        <dsp:cNvPr id="0" name=""/>
        <dsp:cNvSpPr/>
      </dsp:nvSpPr>
      <dsp:spPr>
        <a:xfrm>
          <a:off x="6202248" y="768902"/>
          <a:ext cx="1475437" cy="14754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0BE1F-B501-48C1-8FE8-E3F8845918BA}">
      <dsp:nvSpPr>
        <dsp:cNvPr id="0" name=""/>
        <dsp:cNvSpPr/>
      </dsp:nvSpPr>
      <dsp:spPr>
        <a:xfrm>
          <a:off x="6516685" y="1083340"/>
          <a:ext cx="846562" cy="8465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44F87-E44E-4921-818B-1B0EA7DF1BB4}">
      <dsp:nvSpPr>
        <dsp:cNvPr id="0" name=""/>
        <dsp:cNvSpPr/>
      </dsp:nvSpPr>
      <dsp:spPr>
        <a:xfrm>
          <a:off x="5730591" y="2703902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Effective learning</a:t>
          </a:r>
        </a:p>
      </dsp:txBody>
      <dsp:txXfrm>
        <a:off x="5730591" y="2703902"/>
        <a:ext cx="2418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C9825-85C9-2C46-A407-56D422AC0105}" type="datetimeFigureOut">
              <a:rPr lang="en-US" smtClean="0"/>
              <a:t>1/31/23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7C1EA-EDBF-2444-B8BD-662C0E9D0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41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.nhs.uk/wp-content/uploads/2022/08/B1465-4.-Oversight-roles-and-responsibilities-specification-v1-FINAL.pdf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br01.safelinks.protection.outlook.com/?url=https%3A%2F%2Ft.co%2FSOnaySTU6C&amp;data=05%7C01%7Cjulian.hendy%40nhs.net%7C6a5b68f32d50414e3c9408dad4780453%7C37c354b285b047f5b22207b48d774ee3%7C0%7C0%7C638055909172664319%7CUnknown%7CTWFpbGZsb3d8eyJWIjoiMC4wLjAwMDAiLCJQIjoiV2luMzIiLCJBTiI6Ik1haWwiLCJXVCI6Mn0%3D%7C3000%7C%7C%7C&amp;sdata=qdFZ%2FkFPEKhiuvoqNWXKwTQ%2BJM73869TPtQq1Qjl9Jw%3D&amp;reserved=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95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NHS </a:t>
            </a:r>
            <a:r>
              <a:rPr lang="en-US" dirty="0" err="1"/>
              <a:t>Steis</a:t>
            </a:r>
            <a:r>
              <a:rPr lang="en-US" dirty="0"/>
              <a:t> numbers of patient homicides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64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  <a:ea typeface="MS PGothic" charset="0"/>
              </a:rPr>
              <a:t>Some recent homicide victims, large numbers of kids, elderly and some other mental health patients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4FA623CC-41A7-D246-87F9-D3379278E9B5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Daily Mirror - 17 July 2021, Emma Blood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69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621CE692-E021-0549-99C6-C38C2674F976}" type="slidenum">
              <a:rPr lang="en-US" sz="1200"/>
              <a:pPr eaLnBrk="1" hangingPunct="1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0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07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: Insight public affairs </a:t>
            </a:r>
          </a:p>
          <a:p>
            <a:r>
              <a:rPr lang="en-US" dirty="0"/>
              <a:t>http://</a:t>
            </a:r>
            <a:r>
              <a:rPr lang="en-US" dirty="0" err="1"/>
              <a:t>insightpublicaffairs.com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-content/uploads/2013/04/2013-NHS-Structure.png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87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20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0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resolution.nhs.uk</a:t>
            </a:r>
            <a:r>
              <a:rPr lang="en-US" dirty="0"/>
              <a:t>/wp-content/uploads/2018/09/NHS-Resolution-Saying-</a:t>
            </a:r>
            <a:r>
              <a:rPr lang="en-US" dirty="0" err="1"/>
              <a:t>Sorry.pdf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77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My Dad 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Four</a:t>
            </a:r>
            <a:r>
              <a:rPr lang="en-US" baseline="0" dirty="0">
                <a:latin typeface="Calibri" charset="0"/>
              </a:rPr>
              <a:t> previous inquiries in Avon &amp; Wiltshire before my Dad’s murder highlighted need to improve Risk assessment</a:t>
            </a:r>
            <a:endParaRPr lang="en-US" dirty="0">
              <a:latin typeface="Calibri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C28B8818-1EED-6441-8F5A-B9DE8BD1A695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 2017</a:t>
            </a:r>
          </a:p>
          <a:p>
            <a:r>
              <a:rPr lang="en-US" dirty="0"/>
              <a:t>https://</a:t>
            </a:r>
            <a:r>
              <a:rPr lang="en-US" dirty="0" err="1"/>
              <a:t>www.cqc.org.uk</a:t>
            </a:r>
            <a:r>
              <a:rPr lang="en-US" dirty="0"/>
              <a:t>/sites/default/files/20161213-learning-candour-accountability-full-report.pdf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62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27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 2011 – Anthony </a:t>
            </a:r>
            <a:r>
              <a:rPr lang="en-US" dirty="0" err="1"/>
              <a:t>Ogburn</a:t>
            </a:r>
            <a:r>
              <a:rPr lang="en-US" baseline="0" dirty="0"/>
              <a:t> killed Harry Morris</a:t>
            </a:r>
          </a:p>
          <a:p>
            <a:r>
              <a:rPr lang="en-US" baseline="0" dirty="0"/>
              <a:t>Manslaughter -  diminished responsibility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49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38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88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437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023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61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131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i="1" dirty="0"/>
              <a:t>NPSA -2009 Guidance </a:t>
            </a:r>
          </a:p>
          <a:p>
            <a:pPr>
              <a:lnSpc>
                <a:spcPct val="120000"/>
              </a:lnSpc>
            </a:pPr>
            <a:endParaRPr lang="en-US" i="1" dirty="0"/>
          </a:p>
          <a:p>
            <a:pPr>
              <a:lnSpc>
                <a:spcPct val="120000"/>
              </a:lnSpc>
            </a:pPr>
            <a:r>
              <a:rPr lang="en-US" i="1" dirty="0"/>
              <a:t>Truthful, timely and clear</a:t>
            </a:r>
          </a:p>
          <a:p>
            <a:pPr>
              <a:lnSpc>
                <a:spcPct val="120000"/>
              </a:lnSpc>
            </a:pPr>
            <a:r>
              <a:rPr lang="en-US" i="1" dirty="0"/>
              <a:t>Families receive the information they need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0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F86589F5-447E-6C44-B839-2DB2E045FEA4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www.cqc.org.uk</a:t>
            </a:r>
            <a:r>
              <a:rPr lang="en-US" dirty="0"/>
              <a:t>/guidance-providers/all-services/regulation-20-duty-candour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80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CQC requirement </a:t>
            </a:r>
            <a:r>
              <a:rPr lang="mr-IN" dirty="0"/>
              <a:t>–</a:t>
            </a:r>
            <a:r>
              <a:rPr lang="en-US" dirty="0"/>
              <a:t> CQC regulation 20 Applies to England and Wales</a:t>
            </a:r>
          </a:p>
          <a:p>
            <a:r>
              <a:rPr lang="en-US" dirty="0"/>
              <a:t>https://</a:t>
            </a:r>
            <a:r>
              <a:rPr lang="en-US" dirty="0" err="1"/>
              <a:t>www.cqc.org.uk</a:t>
            </a:r>
            <a:r>
              <a:rPr lang="en-US" dirty="0"/>
              <a:t>/guidance-providers/regulations-enforcement/regulation-20-duty-candour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527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PSIRF supporting guidance-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Oversight roles and responsibilities specification – p 31</a:t>
            </a:r>
          </a:p>
          <a:p>
            <a:r>
              <a:rPr lang="en-GB" sz="18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https://www.england.nhs.uk/wp-content/uploads/2022/08/B1465-4.-Oversight-roles-and-responsibilities-specification-v1-FINAL.pdf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D9D93-732E-2F44-8E27-DDDF105D09D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95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898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HSIB 2020</a:t>
            </a:r>
          </a:p>
          <a:p>
            <a:r>
              <a:rPr lang="en-US" dirty="0"/>
              <a:t>https://hsib-kqcco125-media.s3.amazonaws.com/assets/documents/</a:t>
            </a:r>
            <a:r>
              <a:rPr lang="en-US" dirty="0" err="1"/>
              <a:t>hsib</a:t>
            </a:r>
            <a:r>
              <a:rPr lang="en-US" dirty="0"/>
              <a:t>-national-learning-report-giving-families-</a:t>
            </a:r>
            <a:r>
              <a:rPr lang="en-US" dirty="0" err="1"/>
              <a:t>voice.pdf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598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408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771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Chto</a:t>
            </a:r>
            <a:r>
              <a:rPr lang="en-US" dirty="0"/>
              <a:t> </a:t>
            </a:r>
            <a:r>
              <a:rPr lang="en-US" dirty="0" err="1"/>
              <a:t>Delat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743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776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2021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www.who.int</a:t>
            </a:r>
            <a:r>
              <a:rPr lang="en-US" dirty="0"/>
              <a:t>/publications/</a:t>
            </a:r>
            <a:r>
              <a:rPr lang="en-US" dirty="0" err="1"/>
              <a:t>i</a:t>
            </a:r>
            <a:r>
              <a:rPr lang="en-US" dirty="0"/>
              <a:t>/item/9789240032705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5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96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546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807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‘My mum’ test</a:t>
            </a:r>
          </a:p>
          <a:p>
            <a:endParaRPr lang="en-US" dirty="0"/>
          </a:p>
          <a:p>
            <a:r>
              <a:rPr lang="en-US" dirty="0" err="1"/>
              <a:t>MoJ</a:t>
            </a:r>
            <a:r>
              <a:rPr lang="en-US" dirty="0"/>
              <a:t> – </a:t>
            </a:r>
            <a:r>
              <a:rPr lang="en-US" dirty="0" err="1"/>
              <a:t>gov.uk</a:t>
            </a:r>
            <a:r>
              <a:rPr lang="en-US" dirty="0"/>
              <a:t> website writes for a reading age of 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751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743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980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https://s3-eu-west-1.amazonaws.com/</a:t>
            </a:r>
            <a:r>
              <a:rPr lang="en-US" dirty="0" err="1"/>
              <a:t>ddme-psl</a:t>
            </a:r>
            <a:r>
              <a:rPr lang="en-US" dirty="0"/>
              <a:t>/Mindtheimplementationgap_ThepersistenceofavoidableharmintheNHS_2022-04-07-121554_vhao.pdf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www.patientsafetylearning.org</a:t>
            </a:r>
            <a:r>
              <a:rPr lang="en-US" dirty="0"/>
              <a:t>/blog/mind-the-implementation-gap-the-persistence-of-avoidable-harm-in-the-nhs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073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41123-6403-0A4F-ABD3-24FBFDF0CB0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052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www.england.nhs.uk</a:t>
            </a:r>
            <a:r>
              <a:rPr lang="en-US" dirty="0"/>
              <a:t>/</a:t>
            </a:r>
            <a:r>
              <a:rPr lang="en-US" dirty="0" err="1"/>
              <a:t>london</a:t>
            </a:r>
            <a:r>
              <a:rPr lang="en-US" dirty="0"/>
              <a:t>/wp-content/uploads/sites/8/2019/08/Information-for-Mental-Health-Providers_V4.0.pdf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www.england.nhs.uk</a:t>
            </a:r>
            <a:r>
              <a:rPr lang="en-US" dirty="0"/>
              <a:t>/</a:t>
            </a:r>
            <a:r>
              <a:rPr lang="en-US" dirty="0" err="1"/>
              <a:t>london</a:t>
            </a:r>
            <a:r>
              <a:rPr lang="en-US" dirty="0"/>
              <a:t>/our-work/</a:t>
            </a:r>
            <a:r>
              <a:rPr lang="en-US" dirty="0" err="1"/>
              <a:t>mhsupport</a:t>
            </a:r>
            <a:r>
              <a:rPr lang="en-US" dirty="0"/>
              <a:t>/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321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09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03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Published July 2020</a:t>
            </a:r>
            <a:r>
              <a:rPr lang="en-US" baseline="0" dirty="0"/>
              <a:t> - </a:t>
            </a:r>
            <a:r>
              <a:rPr lang="en-US" dirty="0"/>
              <a:t>Page 6 </a:t>
            </a:r>
            <a:r>
              <a:rPr lang="mr-IN" dirty="0"/>
              <a:t>–</a:t>
            </a:r>
            <a:r>
              <a:rPr lang="en-US" dirty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England only </a:t>
            </a:r>
            <a:r>
              <a:rPr lang="mr-IN" dirty="0"/>
              <a:t>–</a:t>
            </a:r>
            <a:r>
              <a:rPr lang="en-US" dirty="0"/>
              <a:t> Scotland Wales &amp; NI extra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13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Flynn, S., Ibrahim, S.,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N., Appleby, L., &amp; Shaw, J. (2020). Mental disorder in people convicted of homicide: Long-term national trends in rates and court outcome. </a:t>
            </a:r>
          </a:p>
          <a:p>
            <a:pPr fontAlgn="base"/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British Journal of Psychiatry,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1-7. doi:10.1192/bjp.2020.94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Guardian - 14 Nov 22 – 50 London homicides – 58% MH related</a:t>
            </a:r>
          </a:p>
          <a:p>
            <a:r>
              <a:rPr lang="en-US" dirty="0"/>
              <a:t>https://</a:t>
            </a:r>
            <a:r>
              <a:rPr lang="en-US" dirty="0" err="1"/>
              <a:t>www.theguardian.com</a:t>
            </a:r>
            <a:r>
              <a:rPr lang="en-US" dirty="0"/>
              <a:t>/</a:t>
            </a:r>
            <a:r>
              <a:rPr lang="en-US" dirty="0" err="1"/>
              <a:t>uk</a:t>
            </a:r>
            <a:r>
              <a:rPr lang="en-US" dirty="0"/>
              <a:t>-news/2022/</a:t>
            </a:r>
            <a:r>
              <a:rPr lang="en-US" dirty="0" err="1"/>
              <a:t>nov</a:t>
            </a:r>
            <a:r>
              <a:rPr lang="en-US" dirty="0"/>
              <a:t>/14/mental-health-may-be-biggest-factor-</a:t>
            </a:r>
            <a:r>
              <a:rPr lang="en-US" dirty="0" err="1"/>
              <a:t>uk</a:t>
            </a:r>
            <a:r>
              <a:rPr lang="en-US" dirty="0"/>
              <a:t>-homicides-study</a:t>
            </a:r>
          </a:p>
          <a:p>
            <a:endParaRPr lang="en-US" dirty="0"/>
          </a:p>
          <a:p>
            <a:pPr algn="l"/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London Violence Reduction Unit report</a:t>
            </a:r>
            <a:endParaRPr lang="en-US" sz="1800" b="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1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3" tooltip="Original URL: https://t.co/SOnaySTU6C. Click or tap if you trust this link."/>
              </a:rPr>
              <a:t>https://t.co/SOnaySTU6C</a:t>
            </a:r>
            <a:endParaRPr lang="en-US" sz="1800" b="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18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800" b="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65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Published March 2020 -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Analysed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141 domestic homicide reviews (DHRs) in England and Wales.</a:t>
            </a:r>
          </a:p>
          <a:p>
            <a:r>
              <a:rPr lang="en-US" dirty="0"/>
              <a:t>https://</a:t>
            </a:r>
            <a:r>
              <a:rPr lang="en-US" dirty="0" err="1"/>
              <a:t>onlinelibrary.wiley.com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/abs/10.1111/hsc.12881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7C1EA-EDBF-2444-B8BD-662C0E9D02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97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511A-8BFF-EB43-A1FA-6DD3A60D0F7F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63FD-3350-3D4F-A06F-40CA76167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21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511A-8BFF-EB43-A1FA-6DD3A60D0F7F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63FD-3350-3D4F-A06F-40CA76167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1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511A-8BFF-EB43-A1FA-6DD3A60D0F7F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63FD-3350-3D4F-A06F-40CA76167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47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511A-8BFF-EB43-A1FA-6DD3A60D0F7F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63FD-3350-3D4F-A06F-40CA76167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58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511A-8BFF-EB43-A1FA-6DD3A60D0F7F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63FD-3350-3D4F-A06F-40CA76167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4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511A-8BFF-EB43-A1FA-6DD3A60D0F7F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63FD-3350-3D4F-A06F-40CA76167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28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511A-8BFF-EB43-A1FA-6DD3A60D0F7F}" type="datetimeFigureOut">
              <a:rPr lang="en-US" smtClean="0"/>
              <a:t>1/31/23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63FD-3350-3D4F-A06F-40CA76167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25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511A-8BFF-EB43-A1FA-6DD3A60D0F7F}" type="datetimeFigureOut">
              <a:rPr lang="en-US" smtClean="0"/>
              <a:t>1/31/23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63FD-3350-3D4F-A06F-40CA76167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38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511A-8BFF-EB43-A1FA-6DD3A60D0F7F}" type="datetimeFigureOut">
              <a:rPr lang="en-US" smtClean="0"/>
              <a:t>1/31/23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63FD-3350-3D4F-A06F-40CA76167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511A-8BFF-EB43-A1FA-6DD3A60D0F7F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63FD-3350-3D4F-A06F-40CA76167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94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511A-8BFF-EB43-A1FA-6DD3A60D0F7F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863FD-3350-3D4F-A06F-40CA76167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88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5511A-8BFF-EB43-A1FA-6DD3A60D0F7F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863FD-3350-3D4F-A06F-40CA76167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6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26" Type="http://schemas.openxmlformats.org/officeDocument/2006/relationships/image" Target="../media/image36.jpeg"/><Relationship Id="rId39" Type="http://schemas.openxmlformats.org/officeDocument/2006/relationships/image" Target="../media/image49.jpeg"/><Relationship Id="rId21" Type="http://schemas.openxmlformats.org/officeDocument/2006/relationships/image" Target="../media/image31.jpeg"/><Relationship Id="rId34" Type="http://schemas.openxmlformats.org/officeDocument/2006/relationships/image" Target="../media/image44.jpeg"/><Relationship Id="rId42" Type="http://schemas.openxmlformats.org/officeDocument/2006/relationships/image" Target="../media/image52.jpeg"/><Relationship Id="rId47" Type="http://schemas.openxmlformats.org/officeDocument/2006/relationships/image" Target="../media/image57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6.jpeg"/><Relationship Id="rId29" Type="http://schemas.openxmlformats.org/officeDocument/2006/relationships/image" Target="../media/image39.jpeg"/><Relationship Id="rId11" Type="http://schemas.openxmlformats.org/officeDocument/2006/relationships/image" Target="../media/image21.jpeg"/><Relationship Id="rId24" Type="http://schemas.openxmlformats.org/officeDocument/2006/relationships/image" Target="../media/image34.jpeg"/><Relationship Id="rId32" Type="http://schemas.openxmlformats.org/officeDocument/2006/relationships/image" Target="../media/image42.jpeg"/><Relationship Id="rId37" Type="http://schemas.openxmlformats.org/officeDocument/2006/relationships/image" Target="../media/image47.jpeg"/><Relationship Id="rId40" Type="http://schemas.openxmlformats.org/officeDocument/2006/relationships/image" Target="../media/image50.jpeg"/><Relationship Id="rId45" Type="http://schemas.openxmlformats.org/officeDocument/2006/relationships/image" Target="../media/image55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23" Type="http://schemas.openxmlformats.org/officeDocument/2006/relationships/image" Target="../media/image33.jpeg"/><Relationship Id="rId28" Type="http://schemas.openxmlformats.org/officeDocument/2006/relationships/image" Target="../media/image38.jpeg"/><Relationship Id="rId36" Type="http://schemas.openxmlformats.org/officeDocument/2006/relationships/image" Target="../media/image46.jpeg"/><Relationship Id="rId49" Type="http://schemas.openxmlformats.org/officeDocument/2006/relationships/image" Target="../media/image59.pn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31" Type="http://schemas.openxmlformats.org/officeDocument/2006/relationships/image" Target="../media/image41.jpeg"/><Relationship Id="rId44" Type="http://schemas.openxmlformats.org/officeDocument/2006/relationships/image" Target="../media/image54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Relationship Id="rId22" Type="http://schemas.openxmlformats.org/officeDocument/2006/relationships/image" Target="../media/image32.jpeg"/><Relationship Id="rId27" Type="http://schemas.openxmlformats.org/officeDocument/2006/relationships/image" Target="../media/image37.jpeg"/><Relationship Id="rId30" Type="http://schemas.openxmlformats.org/officeDocument/2006/relationships/image" Target="../media/image40.jpeg"/><Relationship Id="rId35" Type="http://schemas.openxmlformats.org/officeDocument/2006/relationships/image" Target="../media/image45.jpeg"/><Relationship Id="rId43" Type="http://schemas.openxmlformats.org/officeDocument/2006/relationships/image" Target="../media/image53.jpeg"/><Relationship Id="rId48" Type="http://schemas.openxmlformats.org/officeDocument/2006/relationships/image" Target="../media/image58.jpeg"/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5" Type="http://schemas.openxmlformats.org/officeDocument/2006/relationships/image" Target="../media/image35.jpeg"/><Relationship Id="rId33" Type="http://schemas.openxmlformats.org/officeDocument/2006/relationships/image" Target="../media/image43.jpeg"/><Relationship Id="rId38" Type="http://schemas.openxmlformats.org/officeDocument/2006/relationships/image" Target="../media/image48.jpeg"/><Relationship Id="rId46" Type="http://schemas.openxmlformats.org/officeDocument/2006/relationships/image" Target="../media/image56.jpeg"/><Relationship Id="rId20" Type="http://schemas.openxmlformats.org/officeDocument/2006/relationships/image" Target="../media/image30.jpeg"/><Relationship Id="rId41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2842"/>
            <a:ext cx="8074378" cy="391417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4400" dirty="0">
                <a:solidFill>
                  <a:schemeClr val="accent5">
                    <a:lumMod val="75000"/>
                  </a:schemeClr>
                </a:solidFill>
              </a:rPr>
              <a:t>Working with &amp; Involving Families </a:t>
            </a:r>
          </a:p>
          <a:p>
            <a:r>
              <a:rPr lang="en-GB" sz="3600" dirty="0">
                <a:solidFill>
                  <a:schemeClr val="accent5">
                    <a:lumMod val="75000"/>
                  </a:schemeClr>
                </a:solidFill>
              </a:rPr>
              <a:t>after Serious Incidents</a:t>
            </a:r>
          </a:p>
          <a:p>
            <a:endParaRPr lang="en-GB" sz="36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GB" sz="4800" dirty="0">
                <a:solidFill>
                  <a:schemeClr val="tx1"/>
                </a:solidFill>
              </a:rPr>
              <a:t>Julian Hendy</a:t>
            </a:r>
          </a:p>
          <a:p>
            <a:r>
              <a:rPr lang="en-GB" sz="2400" dirty="0">
                <a:solidFill>
                  <a:schemeClr val="tx1"/>
                </a:solidFill>
              </a:rPr>
              <a:t>2 Feb 2023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 descr="HF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9686"/>
            <a:ext cx="7926024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20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8E0B56F-A07B-B541-95D6-1DECEB5BBA36}"/>
              </a:ext>
            </a:extLst>
          </p:cNvPr>
          <p:cNvGraphicFramePr>
            <a:graphicFrameLocks noGrp="1"/>
          </p:cNvGraphicFramePr>
          <p:nvPr/>
        </p:nvGraphicFramePr>
        <p:xfrm>
          <a:off x="482600" y="1179576"/>
          <a:ext cx="8178802" cy="449884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68628">
                  <a:extLst>
                    <a:ext uri="{9D8B030D-6E8A-4147-A177-3AD203B41FA5}">
                      <a16:colId xmlns:a16="http://schemas.microsoft.com/office/drawing/2014/main" val="1384980691"/>
                    </a:ext>
                  </a:extLst>
                </a:gridCol>
                <a:gridCol w="1432209">
                  <a:extLst>
                    <a:ext uri="{9D8B030D-6E8A-4147-A177-3AD203B41FA5}">
                      <a16:colId xmlns:a16="http://schemas.microsoft.com/office/drawing/2014/main" val="197822744"/>
                    </a:ext>
                  </a:extLst>
                </a:gridCol>
                <a:gridCol w="1368628">
                  <a:extLst>
                    <a:ext uri="{9D8B030D-6E8A-4147-A177-3AD203B41FA5}">
                      <a16:colId xmlns:a16="http://schemas.microsoft.com/office/drawing/2014/main" val="4093468203"/>
                    </a:ext>
                  </a:extLst>
                </a:gridCol>
                <a:gridCol w="1368628">
                  <a:extLst>
                    <a:ext uri="{9D8B030D-6E8A-4147-A177-3AD203B41FA5}">
                      <a16:colId xmlns:a16="http://schemas.microsoft.com/office/drawing/2014/main" val="1076895970"/>
                    </a:ext>
                  </a:extLst>
                </a:gridCol>
                <a:gridCol w="1272081">
                  <a:extLst>
                    <a:ext uri="{9D8B030D-6E8A-4147-A177-3AD203B41FA5}">
                      <a16:colId xmlns:a16="http://schemas.microsoft.com/office/drawing/2014/main" val="1145125447"/>
                    </a:ext>
                  </a:extLst>
                </a:gridCol>
                <a:gridCol w="1368628">
                  <a:extLst>
                    <a:ext uri="{9D8B030D-6E8A-4147-A177-3AD203B41FA5}">
                      <a16:colId xmlns:a16="http://schemas.microsoft.com/office/drawing/2014/main" val="3724029250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2013/29555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2017/14144 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2011/13432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2019/14670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2014/42532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2018/23654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extLst>
                  <a:ext uri="{0D108BD9-81ED-4DB2-BD59-A6C34878D82A}">
                    <a16:rowId xmlns:a16="http://schemas.microsoft.com/office/drawing/2014/main" val="1994331179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2012/18752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2016/18500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2012/16046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2014/42181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2014/25273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2017/15717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extLst>
                  <a:ext uri="{0D108BD9-81ED-4DB2-BD59-A6C34878D82A}">
                    <a16:rowId xmlns:a16="http://schemas.microsoft.com/office/drawing/2014/main" val="2975164436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2011/17106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2013/28276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2016/18856</a:t>
                      </a:r>
                      <a:endParaRPr lang="en-GB" sz="1200" b="0" i="1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2018/951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2015/14132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2019/4407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extLst>
                  <a:ext uri="{0D108BD9-81ED-4DB2-BD59-A6C34878D82A}">
                    <a16:rowId xmlns:a16="http://schemas.microsoft.com/office/drawing/2014/main" val="754178752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2014/10128 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2017/15440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2015/23056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2018/18636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2015/37663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2018/16725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extLst>
                  <a:ext uri="{0D108BD9-81ED-4DB2-BD59-A6C34878D82A}">
                    <a16:rowId xmlns:a16="http://schemas.microsoft.com/office/drawing/2014/main" val="3617081334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2013/3454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2016/32823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2016/22096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2014/39959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2013/33945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2020/484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extLst>
                  <a:ext uri="{0D108BD9-81ED-4DB2-BD59-A6C34878D82A}">
                    <a16:rowId xmlns:a16="http://schemas.microsoft.com/office/drawing/2014/main" val="4039160982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2013/14158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2016/19955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2017/7489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2014/24147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2014/2927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2017/26924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extLst>
                  <a:ext uri="{0D108BD9-81ED-4DB2-BD59-A6C34878D82A}">
                    <a16:rowId xmlns:a16="http://schemas.microsoft.com/office/drawing/2014/main" val="384889997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2012/15116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2018/19290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2014/22374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2016/17208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2014/31324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2019/12699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extLst>
                  <a:ext uri="{0D108BD9-81ED-4DB2-BD59-A6C34878D82A}">
                    <a16:rowId xmlns:a16="http://schemas.microsoft.com/office/drawing/2014/main" val="2204182960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2013/23705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2019/4055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2014/29627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2017/29685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2014/626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2017/6089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extLst>
                  <a:ext uri="{0D108BD9-81ED-4DB2-BD59-A6C34878D82A}">
                    <a16:rowId xmlns:a16="http://schemas.microsoft.com/office/drawing/2014/main" val="851661405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2014/20490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2019/13411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2017/13260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2017/18462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2015/24621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2017/13849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extLst>
                  <a:ext uri="{0D108BD9-81ED-4DB2-BD59-A6C34878D82A}">
                    <a16:rowId xmlns:a16="http://schemas.microsoft.com/office/drawing/2014/main" val="2134661027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2012/25285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2017/32700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2015/11584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2017/9654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2016/6113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2014/26905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extLst>
                  <a:ext uri="{0D108BD9-81ED-4DB2-BD59-A6C34878D82A}">
                    <a16:rowId xmlns:a16="http://schemas.microsoft.com/office/drawing/2014/main" val="2362580783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2014/29533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2014/17675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2016/21910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2018/4054   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2016/15284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2013/3454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extLst>
                  <a:ext uri="{0D108BD9-81ED-4DB2-BD59-A6C34878D82A}">
                    <a16:rowId xmlns:a16="http://schemas.microsoft.com/office/drawing/2014/main" val="987917184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2014/40060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2015/36282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2021/11335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2021/14665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2019/359</a:t>
                      </a:r>
                      <a:endParaRPr lang="en-GB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2020/19195</a:t>
                      </a:r>
                      <a:endParaRPr lang="en-GB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008" marR="14129" marT="18288" marB="137160" anchor="b"/>
                </a:tc>
                <a:extLst>
                  <a:ext uri="{0D108BD9-81ED-4DB2-BD59-A6C34878D82A}">
                    <a16:rowId xmlns:a16="http://schemas.microsoft.com/office/drawing/2014/main" val="272506326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891C32-8BDF-BC4D-9DB0-BB4237B1E64D}"/>
              </a:ext>
            </a:extLst>
          </p:cNvPr>
          <p:cNvSpPr txBox="1"/>
          <p:nvPr/>
        </p:nvSpPr>
        <p:spPr>
          <a:xfrm>
            <a:off x="482599" y="420129"/>
            <a:ext cx="3978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People or Process ? </a:t>
            </a:r>
          </a:p>
        </p:txBody>
      </p:sp>
    </p:spTree>
    <p:extLst>
      <p:ext uri="{BB962C8B-B14F-4D97-AF65-F5344CB8AC3E}">
        <p14:creationId xmlns:p14="http://schemas.microsoft.com/office/powerpoint/2010/main" val="2565328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66179" y="2080617"/>
            <a:ext cx="7358063" cy="4018359"/>
          </a:xfrm>
        </p:spPr>
        <p:txBody>
          <a:bodyPr/>
          <a:lstStyle/>
          <a:p>
            <a:pPr marL="625056"/>
            <a:endParaRPr lang="en-US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135" y="133945"/>
            <a:ext cx="760139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83" y="196453"/>
            <a:ext cx="1090538" cy="125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156" y="195337"/>
            <a:ext cx="1107281" cy="107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69664"/>
            <a:ext cx="1000125" cy="98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31" y="1294805"/>
            <a:ext cx="1128489" cy="129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09" y="1375172"/>
            <a:ext cx="1312664" cy="131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041" y="107156"/>
            <a:ext cx="850553" cy="118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56" y="1250156"/>
            <a:ext cx="1009055" cy="139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702" y="1160860"/>
            <a:ext cx="1122908" cy="15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71" y="178594"/>
            <a:ext cx="1278061" cy="163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06" y="160735"/>
            <a:ext cx="949895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070" y="213197"/>
            <a:ext cx="776883" cy="98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27" y="1124025"/>
            <a:ext cx="1019100" cy="12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049" y="1116211"/>
            <a:ext cx="850553" cy="12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164" y="1143000"/>
            <a:ext cx="848320" cy="118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252" y="1294805"/>
            <a:ext cx="948779" cy="158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28" y="2571750"/>
            <a:ext cx="884039" cy="124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103" y="2562820"/>
            <a:ext cx="1001241" cy="12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2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47" y="2562820"/>
            <a:ext cx="678656" cy="116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Picture 2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726" y="2643187"/>
            <a:ext cx="892969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Picture 2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309" y="2643188"/>
            <a:ext cx="815951" cy="101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5" name="Picture 2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978" y="2347988"/>
            <a:ext cx="966639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6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441" y="2241352"/>
            <a:ext cx="923106" cy="139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7" name="Picture 2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617" y="2241352"/>
            <a:ext cx="669727" cy="89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8" name="Picture 27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2866430"/>
            <a:ext cx="1196578" cy="129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9" name="Picture 28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09" y="3696891"/>
            <a:ext cx="1026914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0" name="Picture 29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742" y="2866430"/>
            <a:ext cx="759023" cy="102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1" name="Picture 30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40" y="3696891"/>
            <a:ext cx="1128489" cy="116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2" name="Picture 31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274" y="3646662"/>
            <a:ext cx="910828" cy="116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3" name="Picture 3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549" y="3622105"/>
            <a:ext cx="1054819" cy="98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4" name="Picture 33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19" y="3598665"/>
            <a:ext cx="982266" cy="108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5" name="Picture 34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404" y="3420070"/>
            <a:ext cx="91640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6" name="Picture 35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770" y="3571875"/>
            <a:ext cx="825996" cy="83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7" name="Picture 3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977" y="3884414"/>
            <a:ext cx="991195" cy="144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8" name="Picture 37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336480"/>
            <a:ext cx="955477" cy="127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9" name="Picture 38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289" y="5036344"/>
            <a:ext cx="776883" cy="106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0" name="Picture 39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29" y="4929187"/>
            <a:ext cx="1130721" cy="115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1" name="Picture 40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72" y="4875610"/>
            <a:ext cx="955477" cy="123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2" name="Picture 4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697016"/>
            <a:ext cx="670843" cy="84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3" name="Picture 4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19" y="4549676"/>
            <a:ext cx="1000125" cy="15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4" name="Picture 43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44" y="4554141"/>
            <a:ext cx="946547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5" name="Picture 44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13" y="5447109"/>
            <a:ext cx="549176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6" name="Picture 45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739" y="4572000"/>
            <a:ext cx="86618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7" name="Picture 46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703" y="5308699"/>
            <a:ext cx="937617" cy="9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8" name="Picture 47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025" y="5214938"/>
            <a:ext cx="642938" cy="87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9" name="Picture 48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68" y="5384601"/>
            <a:ext cx="609451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45434160-9A95-844A-95BB-2C5B6476D776}"/>
              </a:ext>
            </a:extLst>
          </p:cNvPr>
          <p:cNvPicPr>
            <a:picLocks noChangeAspect="1"/>
          </p:cNvPicPr>
          <p:nvPr/>
        </p:nvPicPr>
        <p:blipFill rotWithShape="1">
          <a:blip r:embed="rId49"/>
          <a:srcRect l="393" t="1563" r="208" b="1563"/>
          <a:stretch/>
        </p:blipFill>
        <p:spPr>
          <a:xfrm>
            <a:off x="245177" y="-8373"/>
            <a:ext cx="8653646" cy="68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50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D911D6E1-1126-FC49-8DE5-CE71AD6AD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834" y="608589"/>
            <a:ext cx="2363593" cy="847702"/>
          </a:xfr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7102B1E-93AF-9E45-952D-982E5A2D3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34" y="5148910"/>
            <a:ext cx="7867504" cy="1264537"/>
          </a:xfrm>
          <a:prstGeom prst="rect">
            <a:avLst/>
          </a:prstGeom>
        </p:spPr>
      </p:pic>
      <p:pic>
        <p:nvPicPr>
          <p:cNvPr id="9" name="Picture 8" descr="A person holding a baby&#10;&#10;Description automatically generated">
            <a:extLst>
              <a:ext uri="{FF2B5EF4-FFF2-40B4-BE49-F238E27FC236}">
                <a16:creationId xmlns:a16="http://schemas.microsoft.com/office/drawing/2014/main" id="{8D167E37-84E0-1340-A06D-78CB0501F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34" y="1499575"/>
            <a:ext cx="7420836" cy="352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56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969" y="442020"/>
            <a:ext cx="7358063" cy="1451074"/>
          </a:xfrm>
        </p:spPr>
        <p:txBody>
          <a:bodyPr/>
          <a:lstStyle/>
          <a:p>
            <a:pPr>
              <a:defRPr/>
            </a:pPr>
            <a:r>
              <a:rPr lang="en-US" sz="5100" dirty="0">
                <a:solidFill>
                  <a:schemeClr val="accent5">
                    <a:lumMod val="75000"/>
                  </a:schemeClr>
                </a:solidFill>
              </a:rPr>
              <a:t>Victims &amp; MH Homicides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0812" y="4846588"/>
            <a:ext cx="4657948" cy="658564"/>
          </a:xfrm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r>
              <a:rPr lang="en-US" sz="3800" dirty="0"/>
              <a:t>Criminal Justice System</a:t>
            </a:r>
          </a:p>
        </p:txBody>
      </p:sp>
      <p:pic>
        <p:nvPicPr>
          <p:cNvPr id="3" name="Picture 2" descr="justice404_679942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36" y="2568402"/>
            <a:ext cx="3108647" cy="192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Unknown-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94" y="3074045"/>
            <a:ext cx="3374305" cy="13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534174" y="4846588"/>
            <a:ext cx="3138785" cy="64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buFont typeface="Gill Sans" charset="0"/>
              <a:buNone/>
            </a:pPr>
            <a:r>
              <a:rPr lang="en-US" sz="3800"/>
              <a:t>Health Service</a:t>
            </a:r>
          </a:p>
        </p:txBody>
      </p:sp>
    </p:spTree>
    <p:extLst>
      <p:ext uri="{BB962C8B-B14F-4D97-AF65-F5344CB8AC3E}">
        <p14:creationId xmlns:p14="http://schemas.microsoft.com/office/powerpoint/2010/main" val="50687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Criminal Process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8733" y="4406864"/>
            <a:ext cx="76634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/>
              <a:t>Who did it?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/>
              <a:t>What should happen to them?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/>
              <a:t>Doesn’t answer family’s questions</a:t>
            </a:r>
          </a:p>
          <a:p>
            <a:endParaRPr lang="en-US" dirty="0"/>
          </a:p>
        </p:txBody>
      </p:sp>
      <p:pic>
        <p:nvPicPr>
          <p:cNvPr id="6" name="Picture 5" descr="justice404_679942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057" y="1598121"/>
            <a:ext cx="3739706" cy="231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29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known-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42" y="1824690"/>
            <a:ext cx="7758350" cy="314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45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1-13 at 12.55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353"/>
            <a:ext cx="9144000" cy="602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08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newspaper, document&#10;&#10;Description automatically generated">
            <a:extLst>
              <a:ext uri="{FF2B5EF4-FFF2-40B4-BE49-F238E27FC236}">
                <a16:creationId xmlns:a16="http://schemas.microsoft.com/office/drawing/2014/main" id="{1C497A89-0831-9B6B-9F4E-EDAD3B0E09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93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91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9FE18-B6DE-B340-B7F0-E4D565B806E6}"/>
              </a:ext>
            </a:extLst>
          </p:cNvPr>
          <p:cNvSpPr txBox="1"/>
          <p:nvPr/>
        </p:nvSpPr>
        <p:spPr>
          <a:xfrm>
            <a:off x="1468877" y="3013501"/>
            <a:ext cx="6206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What do families want?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CCB0C4-29C0-AB7C-9E32-C36017F089D0}"/>
              </a:ext>
            </a:extLst>
          </p:cNvPr>
          <p:cNvSpPr/>
          <p:nvPr/>
        </p:nvSpPr>
        <p:spPr>
          <a:xfrm>
            <a:off x="121298" y="149290"/>
            <a:ext cx="9022702" cy="8770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DE822D-D2AD-468E-ACAB-E7074EA613B0}"/>
              </a:ext>
            </a:extLst>
          </p:cNvPr>
          <p:cNvSpPr/>
          <p:nvPr/>
        </p:nvSpPr>
        <p:spPr>
          <a:xfrm>
            <a:off x="214604" y="5952931"/>
            <a:ext cx="8864082" cy="8210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84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1DD4C89A-B13B-4194-895D-7D971DAA7CD7}"/>
              </a:ext>
            </a:extLst>
          </p:cNvPr>
          <p:cNvGraphicFramePr/>
          <p:nvPr/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9D98B05-3283-C14E-AF17-210EFF1344EE}"/>
              </a:ext>
            </a:extLst>
          </p:cNvPr>
          <p:cNvSpPr/>
          <p:nvPr/>
        </p:nvSpPr>
        <p:spPr>
          <a:xfrm>
            <a:off x="100739" y="85241"/>
            <a:ext cx="8973519" cy="16970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81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0113" name="Picture 3" descr="Dad &amp; Alexand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8" b="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754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340E1-B9C3-0B41-B517-9AB60B44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Apologies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3A845-2823-E840-9BB9-7ADD8F2F2B48}"/>
              </a:ext>
            </a:extLst>
          </p:cNvPr>
          <p:cNvSpPr txBox="1"/>
          <p:nvPr/>
        </p:nvSpPr>
        <p:spPr>
          <a:xfrm>
            <a:off x="2324912" y="5013702"/>
            <a:ext cx="6712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/>
              <a:t>“Saying sorry is always the right thing to do.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/>
              <a:t>It is not an admission of legal liability.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/>
              <a:t>It’s the first step to learning from what happened and preventing it recurring.”</a:t>
            </a:r>
          </a:p>
        </p:txBody>
      </p:sp>
      <p:pic>
        <p:nvPicPr>
          <p:cNvPr id="10" name="Content Placeholder 9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47CEC2CF-A1EC-744E-849D-5B2EE25E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3" t="4934"/>
          <a:stretch/>
        </p:blipFill>
        <p:spPr>
          <a:xfrm rot="21077841">
            <a:off x="1613138" y="850502"/>
            <a:ext cx="5215062" cy="3964441"/>
          </a:xfrm>
        </p:spPr>
      </p:pic>
    </p:spTree>
    <p:extLst>
      <p:ext uri="{BB962C8B-B14F-4D97-AF65-F5344CB8AC3E}">
        <p14:creationId xmlns:p14="http://schemas.microsoft.com/office/powerpoint/2010/main" val="2645394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1-20 at 08.31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2" y="524188"/>
            <a:ext cx="2886729" cy="949946"/>
          </a:xfrm>
          <a:prstGeom prst="rect">
            <a:avLst/>
          </a:prstGeom>
        </p:spPr>
      </p:pic>
      <p:pic>
        <p:nvPicPr>
          <p:cNvPr id="5" name="Picture 4" descr="Screen Shot 2017-01-20 at 08.32.0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3"/>
          <a:stretch/>
        </p:blipFill>
        <p:spPr>
          <a:xfrm>
            <a:off x="863078" y="1474134"/>
            <a:ext cx="7718380" cy="491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1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1814" y="2619424"/>
            <a:ext cx="805128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/>
              <a:t>Families have poor experience of reviews and investigations 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Not always treated with kindness, respect &amp; sensitivity</a:t>
            </a:r>
          </a:p>
        </p:txBody>
      </p:sp>
      <p:pic>
        <p:nvPicPr>
          <p:cNvPr id="3" name="Picture 2" descr="Screen Shot 2017-01-20 at 08.31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3" y="252427"/>
            <a:ext cx="3316684" cy="10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9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220" y="0"/>
            <a:ext cx="39067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6752" y="5426384"/>
            <a:ext cx="3539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Harry Morris</a:t>
            </a:r>
          </a:p>
        </p:txBody>
      </p:sp>
    </p:spTree>
    <p:extLst>
      <p:ext uri="{BB962C8B-B14F-4D97-AF65-F5344CB8AC3E}">
        <p14:creationId xmlns:p14="http://schemas.microsoft.com/office/powerpoint/2010/main" val="624715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10-17 at 12.47.4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4" t="4210" r="5773"/>
          <a:stretch/>
        </p:blipFill>
        <p:spPr>
          <a:xfrm>
            <a:off x="1312335" y="395110"/>
            <a:ext cx="7083776" cy="598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43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10-17 at 12.49.2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71" b="20782"/>
          <a:stretch/>
        </p:blipFill>
        <p:spPr>
          <a:xfrm>
            <a:off x="539462" y="211666"/>
            <a:ext cx="8152982" cy="629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85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10-17 at 12.49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5" y="1008944"/>
            <a:ext cx="88392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77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10-17 at 12.49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8" y="197556"/>
            <a:ext cx="7647188" cy="646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33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10-17 at 12.50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3" y="282222"/>
            <a:ext cx="8459420" cy="626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54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10-17 at 12.50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3" y="197555"/>
            <a:ext cx="8291769" cy="639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21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F LOGO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4" y="397658"/>
            <a:ext cx="4400410" cy="861206"/>
          </a:xfrm>
          <a:prstGeom prst="rect">
            <a:avLst/>
          </a:prstGeom>
        </p:spPr>
      </p:pic>
      <p:pic>
        <p:nvPicPr>
          <p:cNvPr id="4" name="Picture 3" descr="Screen Shot 2016-09-03 at 16.30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8" y="1130587"/>
            <a:ext cx="7245281" cy="5056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97587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4-30 at 15.57.55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13" y="0"/>
            <a:ext cx="740608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9073" y="1874486"/>
            <a:ext cx="7014850" cy="1848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i="1" dirty="0">
                <a:solidFill>
                  <a:schemeClr val="bg1"/>
                </a:solidFill>
              </a:rPr>
              <a:t>Open, truthful, timely and clear</a:t>
            </a:r>
          </a:p>
          <a:p>
            <a:pPr>
              <a:lnSpc>
                <a:spcPct val="120000"/>
              </a:lnSpc>
            </a:pPr>
            <a:r>
              <a:rPr lang="en-US" sz="3200" i="1" dirty="0">
                <a:solidFill>
                  <a:schemeClr val="bg1"/>
                </a:solidFill>
              </a:rPr>
              <a:t>Families receive the information they need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F9AB90-4D07-A63F-CA63-345857A8C81E}"/>
              </a:ext>
            </a:extLst>
          </p:cNvPr>
          <p:cNvSpPr txBox="1"/>
          <p:nvPr/>
        </p:nvSpPr>
        <p:spPr>
          <a:xfrm>
            <a:off x="969089" y="6342927"/>
            <a:ext cx="1469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NPSA 2009</a:t>
            </a:r>
          </a:p>
        </p:txBody>
      </p:sp>
    </p:spTree>
    <p:extLst>
      <p:ext uri="{BB962C8B-B14F-4D97-AF65-F5344CB8AC3E}">
        <p14:creationId xmlns:p14="http://schemas.microsoft.com/office/powerpoint/2010/main" val="235084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0-10-30 at 17.49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17" y="1831787"/>
            <a:ext cx="7865035" cy="4798237"/>
          </a:xfrm>
          <a:prstGeom prst="rect">
            <a:avLst/>
          </a:prstGeom>
        </p:spPr>
      </p:pic>
      <p:pic>
        <p:nvPicPr>
          <p:cNvPr id="5" name="Picture 4" descr="Screen Shot 2020-10-30 at 17.49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17" y="574966"/>
            <a:ext cx="2365287" cy="8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765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1859C"/>
                </a:solidFill>
              </a:rPr>
              <a:t>Duty Of </a:t>
            </a:r>
            <a:r>
              <a:rPr lang="en-US" dirty="0" err="1">
                <a:solidFill>
                  <a:srgbClr val="31859C"/>
                </a:solidFill>
              </a:rPr>
              <a:t>Candour</a:t>
            </a:r>
            <a:endParaRPr lang="en-US" dirty="0">
              <a:solidFill>
                <a:srgbClr val="31859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736"/>
            <a:ext cx="8488373" cy="4410207"/>
          </a:xfrm>
        </p:spPr>
        <p:txBody>
          <a:bodyPr>
            <a:normAutofit fontScale="40000" lnSpcReduction="20000"/>
          </a:bodyPr>
          <a:lstStyle/>
          <a:p>
            <a:r>
              <a:rPr lang="en-US" sz="8600" dirty="0"/>
              <a:t>Providers have to act in an </a:t>
            </a:r>
            <a:r>
              <a:rPr lang="en-US" sz="8600" u="sng" dirty="0"/>
              <a:t>open and transparent </a:t>
            </a:r>
            <a:r>
              <a:rPr lang="en-US" sz="8600" dirty="0"/>
              <a:t>way with </a:t>
            </a:r>
            <a:r>
              <a:rPr lang="en-US" sz="8600" u="sng" dirty="0"/>
              <a:t>relevant persons </a:t>
            </a:r>
          </a:p>
          <a:p>
            <a:pPr marL="0" indent="0">
              <a:buNone/>
            </a:pPr>
            <a:r>
              <a:rPr lang="en-US" sz="6000" i="1" dirty="0"/>
              <a:t>     (people who have been harmed or those acting on their behalf).</a:t>
            </a:r>
          </a:p>
          <a:p>
            <a:endParaRPr lang="en-US" sz="3100" dirty="0"/>
          </a:p>
          <a:p>
            <a:r>
              <a:rPr lang="en-US" sz="8600" u="sng" dirty="0"/>
              <a:t>Provide support </a:t>
            </a:r>
            <a:r>
              <a:rPr lang="en-US" sz="8600" dirty="0"/>
              <a:t>to them in relation to the incident.</a:t>
            </a:r>
          </a:p>
          <a:p>
            <a:endParaRPr lang="en-US" sz="2500" dirty="0"/>
          </a:p>
          <a:p>
            <a:r>
              <a:rPr lang="en-US" sz="8600" u="sng" dirty="0"/>
              <a:t>Provide an account of the incident which, </a:t>
            </a:r>
            <a:r>
              <a:rPr lang="en-US" sz="8600" dirty="0"/>
              <a:t>to the best of the provider’s knowledge, </a:t>
            </a:r>
            <a:r>
              <a:rPr lang="en-US" sz="8600" u="sng" dirty="0"/>
              <a:t>is true of all the facts.</a:t>
            </a:r>
            <a:endParaRPr lang="en-US" sz="8600" dirty="0"/>
          </a:p>
        </p:txBody>
      </p:sp>
    </p:spTree>
    <p:extLst>
      <p:ext uri="{BB962C8B-B14F-4D97-AF65-F5344CB8AC3E}">
        <p14:creationId xmlns:p14="http://schemas.microsoft.com/office/powerpoint/2010/main" val="96823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CA36A0E-D53E-8EE8-CCFF-F73B6C2B2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79" y="527538"/>
            <a:ext cx="5504595" cy="129548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D049C83-9D3C-7A50-6ABF-5281B64A8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462" y="775276"/>
            <a:ext cx="1495425" cy="1047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B66B28-61AE-6EFF-2A18-BA57C4C45471}"/>
              </a:ext>
            </a:extLst>
          </p:cNvPr>
          <p:cNvSpPr txBox="1"/>
          <p:nvPr/>
        </p:nvSpPr>
        <p:spPr>
          <a:xfrm>
            <a:off x="754929" y="2110298"/>
            <a:ext cx="7821053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(August 2022)</a:t>
            </a:r>
          </a:p>
          <a:p>
            <a:endParaRPr lang="en-US" sz="1350" dirty="0"/>
          </a:p>
          <a:p>
            <a:r>
              <a:rPr lang="en-US" sz="28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28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 moral obligation to be open, honest, supportive, and inclusive must be upheld for all affected…..</a:t>
            </a:r>
          </a:p>
          <a:p>
            <a:endParaRPr lang="en-GB" sz="2800" i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800" i="1" dirty="0">
                <a:solidFill>
                  <a:srgbClr val="242424"/>
                </a:solidFill>
                <a:ea typeface="Calibri" panose="020F0502020204030204" pitchFamily="34" charset="0"/>
              </a:rPr>
              <a:t>The requirement to comply with Duty of Candour regulations is unchanged:…. </a:t>
            </a:r>
            <a:endParaRPr lang="en-GB" sz="2800" i="1" dirty="0">
              <a:solidFill>
                <a:srgbClr val="24242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8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 cases of mental health</a:t>
            </a:r>
            <a:r>
              <a:rPr lang="en-GB" sz="2800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related homicide, this will be both the patient and their family, and the victim’s family.    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177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65B664-2FD2-1B53-D953-C734D6CA89BA}"/>
              </a:ext>
            </a:extLst>
          </p:cNvPr>
          <p:cNvSpPr txBox="1"/>
          <p:nvPr/>
        </p:nvSpPr>
        <p:spPr>
          <a:xfrm>
            <a:off x="1238491" y="3013501"/>
            <a:ext cx="7176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What does good look like?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3EF185-EC3F-5C8B-9AAA-89EE6096B8A8}"/>
              </a:ext>
            </a:extLst>
          </p:cNvPr>
          <p:cNvSpPr/>
          <p:nvPr/>
        </p:nvSpPr>
        <p:spPr>
          <a:xfrm>
            <a:off x="111967" y="111967"/>
            <a:ext cx="8948057" cy="1017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C4584C-DEBB-23D6-6C35-57A38272DD1F}"/>
              </a:ext>
            </a:extLst>
          </p:cNvPr>
          <p:cNvSpPr/>
          <p:nvPr/>
        </p:nvSpPr>
        <p:spPr>
          <a:xfrm>
            <a:off x="167951" y="5728995"/>
            <a:ext cx="8826759" cy="1017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07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2E9089-2FB5-F80A-1783-EA651A5FABF5}"/>
              </a:ext>
            </a:extLst>
          </p:cNvPr>
          <p:cNvSpPr txBox="1"/>
          <p:nvPr/>
        </p:nvSpPr>
        <p:spPr>
          <a:xfrm>
            <a:off x="2952375" y="3796146"/>
            <a:ext cx="58452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/>
              <a:t>The prompt, effective liaison between a family and an investigation to ensure the family is integral to the investigation and is treated professionally, respectfully and according to their individual needs.</a:t>
            </a:r>
            <a:endParaRPr lang="en-GB" sz="2800" dirty="0"/>
          </a:p>
        </p:txBody>
      </p:sp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A109C4C0-AA1A-422F-CDB6-49E1146D1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05" y="250935"/>
            <a:ext cx="7518209" cy="2214339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7B5FDE5-8529-B75B-7B80-64B3D0E7B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05" y="2465274"/>
            <a:ext cx="2888714" cy="133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4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57D761-5057-0745-9675-BB7048228F50}"/>
              </a:ext>
            </a:extLst>
          </p:cNvPr>
          <p:cNvSpPr txBox="1"/>
          <p:nvPr/>
        </p:nvSpPr>
        <p:spPr>
          <a:xfrm>
            <a:off x="1328409" y="2489834"/>
            <a:ext cx="64871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What can happen when there’s poor </a:t>
            </a:r>
          </a:p>
          <a:p>
            <a:pPr algn="ctr"/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family engagement?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A88D9F-916A-C58A-017A-8B554A0E9722}"/>
              </a:ext>
            </a:extLst>
          </p:cNvPr>
          <p:cNvSpPr/>
          <p:nvPr/>
        </p:nvSpPr>
        <p:spPr>
          <a:xfrm>
            <a:off x="135294" y="111967"/>
            <a:ext cx="8901404" cy="6811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615413-BAC4-E27B-DAE3-9D7C2DC91B0C}"/>
              </a:ext>
            </a:extLst>
          </p:cNvPr>
          <p:cNvSpPr/>
          <p:nvPr/>
        </p:nvSpPr>
        <p:spPr>
          <a:xfrm>
            <a:off x="121298" y="5971592"/>
            <a:ext cx="8901404" cy="7744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15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6000">
              <a:schemeClr val="accent1">
                <a:lumMod val="45000"/>
                <a:lumOff val="55000"/>
              </a:schemeClr>
            </a:gs>
            <a:gs pos="70000">
              <a:schemeClr val="accent1">
                <a:lumMod val="79000"/>
                <a:lumOff val="21000"/>
                <a:alpha val="91881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7DFC0CD-FFEE-0244-920D-6B3831023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28" y="976122"/>
            <a:ext cx="8798969" cy="510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460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&#10;&#10;Description automatically generated with low confidence">
            <a:extLst>
              <a:ext uri="{FF2B5EF4-FFF2-40B4-BE49-F238E27FC236}">
                <a16:creationId xmlns:a16="http://schemas.microsoft.com/office/drawing/2014/main" id="{4857C68D-29EE-FB48-BFBC-62A613FA5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14" y="0"/>
            <a:ext cx="7588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221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6000">
              <a:schemeClr val="accent1">
                <a:lumMod val="45000"/>
                <a:lumOff val="55000"/>
              </a:schemeClr>
            </a:gs>
            <a:gs pos="70000">
              <a:schemeClr val="accent1">
                <a:lumMod val="79000"/>
                <a:lumOff val="21000"/>
                <a:alpha val="91881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A4B8D0E-14BC-E147-AB25-2B7B735DD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31179">
            <a:off x="215898" y="1403332"/>
            <a:ext cx="8711630" cy="405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F LOGO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21" y="440018"/>
            <a:ext cx="5978400" cy="11700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5604" y="1649924"/>
            <a:ext cx="7735997" cy="455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3600" dirty="0"/>
              <a:t>Support and advocate for families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Work with the NHS and others to prevent further tragedies</a:t>
            </a:r>
          </a:p>
          <a:p>
            <a:endParaRPr lang="en-US" sz="1400" dirty="0"/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3600" dirty="0"/>
              <a:t>Provide evidence and training to  influence change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sz="3200" dirty="0"/>
              <a:t>Documented 2000+ MH homicides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sz="3200" dirty="0"/>
              <a:t>800+ Inquiry reports available </a:t>
            </a:r>
          </a:p>
        </p:txBody>
      </p:sp>
    </p:spTree>
    <p:extLst>
      <p:ext uri="{BB962C8B-B14F-4D97-AF65-F5344CB8AC3E}">
        <p14:creationId xmlns:p14="http://schemas.microsoft.com/office/powerpoint/2010/main" val="231546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5192" y="1874910"/>
            <a:ext cx="8229600" cy="310818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How can better </a:t>
            </a:r>
            <a:br>
              <a:rPr lang="en-US" sz="5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family engagement benefit Health Services?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368D86-8CEF-B2BF-8546-6BB1C42F7F80}"/>
              </a:ext>
            </a:extLst>
          </p:cNvPr>
          <p:cNvSpPr/>
          <p:nvPr/>
        </p:nvSpPr>
        <p:spPr>
          <a:xfrm>
            <a:off x="121298" y="102637"/>
            <a:ext cx="8957388" cy="8397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06F4D8-EF73-E1E4-9C60-DE4E914D5C13}"/>
              </a:ext>
            </a:extLst>
          </p:cNvPr>
          <p:cNvSpPr/>
          <p:nvPr/>
        </p:nvSpPr>
        <p:spPr>
          <a:xfrm>
            <a:off x="158620" y="5850294"/>
            <a:ext cx="8920066" cy="9423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626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Listening to families &amp; friends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40099"/>
            <a:ext cx="8229600" cy="4309586"/>
          </a:xfrm>
        </p:spPr>
        <p:txBody>
          <a:bodyPr>
            <a:noAutofit/>
          </a:bodyPr>
          <a:lstStyle/>
          <a:p>
            <a:r>
              <a:rPr lang="en-US" sz="3600" dirty="0"/>
              <a:t>Families know stuff</a:t>
            </a:r>
          </a:p>
          <a:p>
            <a:pPr marL="0" indent="0">
              <a:buNone/>
            </a:pPr>
            <a:r>
              <a:rPr lang="en-US" sz="3600" dirty="0"/>
              <a:t>   (not necessarily in the medical records)</a:t>
            </a:r>
          </a:p>
          <a:p>
            <a:r>
              <a:rPr lang="en-US" sz="3600" dirty="0"/>
              <a:t>They can tell you what you don’t know, what you are missing.</a:t>
            </a:r>
          </a:p>
          <a:p>
            <a:r>
              <a:rPr lang="en-US" sz="3600" dirty="0"/>
              <a:t>Manages expectations. </a:t>
            </a:r>
          </a:p>
          <a:p>
            <a:r>
              <a:rPr lang="en-US" sz="3600" dirty="0"/>
              <a:t>Keeps people safe.</a:t>
            </a:r>
          </a:p>
        </p:txBody>
      </p:sp>
    </p:spTree>
    <p:extLst>
      <p:ext uri="{BB962C8B-B14F-4D97-AF65-F5344CB8AC3E}">
        <p14:creationId xmlns:p14="http://schemas.microsoft.com/office/powerpoint/2010/main" val="2029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0573E-CD0B-8E44-646C-60FFBEC6E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447636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43F835ED-7B0B-2110-88A6-53801E5C7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57100"/>
            <a:ext cx="9144000" cy="46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12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ople holding hands">
            <a:extLst>
              <a:ext uri="{FF2B5EF4-FFF2-40B4-BE49-F238E27FC236}">
                <a16:creationId xmlns:a16="http://schemas.microsoft.com/office/drawing/2014/main" id="{7F3DD65A-89D8-14DF-8432-AA962AEDA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84" r="22823" b="-1"/>
          <a:stretch/>
        </p:blipFill>
        <p:spPr>
          <a:xfrm>
            <a:off x="-462988" y="0"/>
            <a:ext cx="4147469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CCD1C4-E7BB-E5EE-B1D0-02914211AF92}"/>
              </a:ext>
            </a:extLst>
          </p:cNvPr>
          <p:cNvSpPr txBox="1"/>
          <p:nvPr/>
        </p:nvSpPr>
        <p:spPr>
          <a:xfrm>
            <a:off x="3853205" y="1660849"/>
            <a:ext cx="5141505" cy="4814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i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/>
              <a:t> Patients, families and others bring insights from their experiences of care that cannot be substituted or replicated by clinicians, managers or researchers.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i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/>
              <a:t> This is especially so for those who have suffered harm.</a:t>
            </a:r>
            <a:endParaRPr lang="en-US" sz="28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8549159-8A37-E4E0-442C-8E70E9313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0" b="7001"/>
          <a:stretch/>
        </p:blipFill>
        <p:spPr>
          <a:xfrm>
            <a:off x="3853206" y="272953"/>
            <a:ext cx="2403661" cy="87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51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654AC9-9226-9A42-BAA0-368A52A1866A}"/>
              </a:ext>
            </a:extLst>
          </p:cNvPr>
          <p:cNvSpPr txBox="1"/>
          <p:nvPr/>
        </p:nvSpPr>
        <p:spPr>
          <a:xfrm>
            <a:off x="1693190" y="2843938"/>
            <a:ext cx="57576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Some tips for better </a:t>
            </a:r>
          </a:p>
          <a:p>
            <a:pPr algn="ctr"/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family engagement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844311-E1CE-3AB2-51C5-7FB718CDEFD9}"/>
              </a:ext>
            </a:extLst>
          </p:cNvPr>
          <p:cNvSpPr/>
          <p:nvPr/>
        </p:nvSpPr>
        <p:spPr>
          <a:xfrm>
            <a:off x="78059" y="111512"/>
            <a:ext cx="8976731" cy="8474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A6AFF9-185B-FC39-7DB7-C69680DA982A}"/>
              </a:ext>
            </a:extLst>
          </p:cNvPr>
          <p:cNvSpPr/>
          <p:nvPr/>
        </p:nvSpPr>
        <p:spPr>
          <a:xfrm>
            <a:off x="78059" y="5841331"/>
            <a:ext cx="897673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620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5743"/>
            <a:ext cx="8229600" cy="1143000"/>
          </a:xfrm>
        </p:spPr>
        <p:txBody>
          <a:bodyPr>
            <a:normAutofit/>
          </a:bodyPr>
          <a:lstStyle/>
          <a:p>
            <a:pPr lvl="0"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Establish Early 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708" y="2015942"/>
            <a:ext cx="8307092" cy="4269243"/>
          </a:xfr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</a:pPr>
            <a:r>
              <a:rPr lang="en-GB" dirty="0">
                <a:latin typeface="+mj-lt"/>
              </a:rPr>
              <a:t>Establish early contact with families  </a:t>
            </a:r>
          </a:p>
          <a:p>
            <a:pPr>
              <a:lnSpc>
                <a:spcPct val="110000"/>
              </a:lnSpc>
            </a:pPr>
            <a:r>
              <a:rPr lang="en-GB" dirty="0">
                <a:effectLst/>
                <a:latin typeface="+mj-lt"/>
                <a:ea typeface="ＭＳ 明朝"/>
                <a:cs typeface="Times New Roman"/>
              </a:rPr>
              <a:t>Write to them saying</a:t>
            </a:r>
          </a:p>
          <a:p>
            <a:pPr lvl="1">
              <a:lnSpc>
                <a:spcPct val="110000"/>
              </a:lnSpc>
            </a:pPr>
            <a:r>
              <a:rPr lang="en-GB" dirty="0">
                <a:latin typeface="+mj-lt"/>
                <a:ea typeface="ＭＳ 明朝"/>
                <a:cs typeface="Times New Roman"/>
              </a:rPr>
              <a:t>Sorry </a:t>
            </a:r>
          </a:p>
          <a:p>
            <a:pPr lvl="1">
              <a:lnSpc>
                <a:spcPct val="110000"/>
              </a:lnSpc>
            </a:pPr>
            <a:r>
              <a:rPr lang="en-GB" dirty="0">
                <a:effectLst/>
                <a:latin typeface="+mj-lt"/>
                <a:ea typeface="ＭＳ 明朝"/>
                <a:cs typeface="Times New Roman"/>
              </a:rPr>
              <a:t>Investigate / Improve </a:t>
            </a:r>
          </a:p>
          <a:p>
            <a:pPr lvl="1">
              <a:lnSpc>
                <a:spcPct val="110000"/>
              </a:lnSpc>
            </a:pPr>
            <a:r>
              <a:rPr lang="en-GB" dirty="0">
                <a:latin typeface="+mj-lt"/>
                <a:ea typeface="ＭＳ 明朝"/>
                <a:cs typeface="Times New Roman"/>
              </a:rPr>
              <a:t>Dedicated contact</a:t>
            </a:r>
            <a:endParaRPr lang="en-GB" dirty="0">
              <a:latin typeface="+mj-lt"/>
            </a:endParaRPr>
          </a:p>
          <a:p>
            <a:pPr>
              <a:lnSpc>
                <a:spcPct val="110000"/>
              </a:lnSpc>
            </a:pPr>
            <a:r>
              <a:rPr lang="en-GB" dirty="0">
                <a:latin typeface="+mj-lt"/>
              </a:rPr>
              <a:t>Don’t be afraid to make the first move</a:t>
            </a:r>
          </a:p>
          <a:p>
            <a:pPr>
              <a:lnSpc>
                <a:spcPct val="110000"/>
              </a:lnSpc>
            </a:pPr>
            <a:r>
              <a:rPr lang="en-GB" dirty="0">
                <a:latin typeface="+mj-lt"/>
              </a:rPr>
              <a:t>Follow up</a:t>
            </a:r>
          </a:p>
        </p:txBody>
      </p:sp>
    </p:spTree>
    <p:extLst>
      <p:ext uri="{BB962C8B-B14F-4D97-AF65-F5344CB8AC3E}">
        <p14:creationId xmlns:p14="http://schemas.microsoft.com/office/powerpoint/2010/main" val="33650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rgbClr val="31859C"/>
                </a:solidFill>
              </a:rPr>
              <a:t>Don’t forget -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939" y="2522352"/>
            <a:ext cx="8229600" cy="243710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dirty="0"/>
              <a:t>Not everyone can read and write well.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Check ability to understand 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Don</a:t>
            </a:r>
            <a:r>
              <a:rPr lang="fr-FR" sz="3600" dirty="0"/>
              <a:t>’</a:t>
            </a:r>
            <a:r>
              <a:rPr lang="en-US" sz="3600" dirty="0"/>
              <a:t>t use jargon</a:t>
            </a:r>
          </a:p>
        </p:txBody>
      </p:sp>
    </p:spTree>
    <p:extLst>
      <p:ext uri="{BB962C8B-B14F-4D97-AF65-F5344CB8AC3E}">
        <p14:creationId xmlns:p14="http://schemas.microsoft.com/office/powerpoint/2010/main" val="30094574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31859C"/>
                </a:solidFill>
              </a:rPr>
              <a:t>Family Liaison Officers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213" y="1895050"/>
            <a:ext cx="8508569" cy="3955559"/>
          </a:xfrm>
        </p:spPr>
        <p:txBody>
          <a:bodyPr>
            <a:normAutofit/>
          </a:bodyPr>
          <a:lstStyle/>
          <a:p>
            <a:r>
              <a:rPr lang="en-GB" sz="4000" dirty="0">
                <a:ea typeface="ＭＳ 明朝"/>
                <a:cs typeface="Times New Roman"/>
              </a:rPr>
              <a:t>Facilitate contact after Serious Incidents</a:t>
            </a:r>
          </a:p>
          <a:p>
            <a:r>
              <a:rPr lang="en-GB" sz="4000" dirty="0">
                <a:ea typeface="ＭＳ 明朝"/>
                <a:cs typeface="Times New Roman"/>
              </a:rPr>
              <a:t>Part of Investigation? (Police model)</a:t>
            </a:r>
          </a:p>
          <a:p>
            <a:r>
              <a:rPr lang="en-GB" sz="4000" dirty="0">
                <a:ea typeface="ＭＳ 明朝"/>
                <a:cs typeface="Times New Roman"/>
              </a:rPr>
              <a:t>Need dedicated time and resources </a:t>
            </a:r>
          </a:p>
          <a:p>
            <a:r>
              <a:rPr lang="en-GB" sz="4000" dirty="0">
                <a:ea typeface="ＭＳ 明朝"/>
                <a:cs typeface="Times New Roman"/>
              </a:rPr>
              <a:t>At least two needed</a:t>
            </a:r>
          </a:p>
          <a:p>
            <a:endParaRPr lang="en-GB" sz="4000" dirty="0">
              <a:ea typeface="ＭＳ 明朝"/>
              <a:cs typeface="Times New Roman"/>
            </a:endParaRPr>
          </a:p>
          <a:p>
            <a:endParaRPr lang="en-GB" sz="4000" dirty="0"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0010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4408" y="2023844"/>
            <a:ext cx="8115183" cy="2810311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Learn effectively</a:t>
            </a:r>
            <a:endParaRPr lang="en-US" sz="6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7AB8A0-46BD-91FF-7617-2486CBB8B7CE}"/>
              </a:ext>
            </a:extLst>
          </p:cNvPr>
          <p:cNvSpPr/>
          <p:nvPr/>
        </p:nvSpPr>
        <p:spPr>
          <a:xfrm>
            <a:off x="139959" y="149290"/>
            <a:ext cx="8892074" cy="9423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767C6B-D8CA-D9FF-360F-A7131AF7439F}"/>
              </a:ext>
            </a:extLst>
          </p:cNvPr>
          <p:cNvSpPr/>
          <p:nvPr/>
        </p:nvSpPr>
        <p:spPr>
          <a:xfrm>
            <a:off x="121298" y="5561045"/>
            <a:ext cx="8948057" cy="12129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400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1653"/>
            <a:ext cx="8229600" cy="1143000"/>
          </a:xfrm>
        </p:spPr>
        <p:txBody>
          <a:bodyPr>
            <a:normAutofit/>
          </a:bodyPr>
          <a:lstStyle/>
          <a:p>
            <a:pPr lvl="0" algn="l"/>
            <a:r>
              <a:rPr lang="en-US" dirty="0">
                <a:solidFill>
                  <a:srgbClr val="31859C"/>
                </a:solidFill>
              </a:rPr>
              <a:t>Learn Effectively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444" y="1810625"/>
            <a:ext cx="7868356" cy="3876153"/>
          </a:xfrm>
        </p:spPr>
        <p:txBody>
          <a:bodyPr>
            <a:normAutofit fontScale="92500"/>
          </a:bodyPr>
          <a:lstStyle/>
          <a:p>
            <a:r>
              <a:rPr lang="en-GB" sz="4300" dirty="0">
                <a:ea typeface="ＭＳ 明朝"/>
                <a:cs typeface="Times New Roman"/>
              </a:rPr>
              <a:t>If things went wrong, </a:t>
            </a:r>
          </a:p>
          <a:p>
            <a:pPr marL="0" indent="0">
              <a:buNone/>
            </a:pPr>
            <a:r>
              <a:rPr lang="en-GB" sz="4300" dirty="0">
                <a:ea typeface="ＭＳ 明朝"/>
                <a:cs typeface="Times New Roman"/>
              </a:rPr>
              <a:t>   put them right.</a:t>
            </a:r>
          </a:p>
          <a:p>
            <a:r>
              <a:rPr lang="en-GB" sz="4300" dirty="0">
                <a:ea typeface="ＭＳ 明朝"/>
                <a:cs typeface="Times New Roman"/>
              </a:rPr>
              <a:t>Change doesn’t end with an Action plan</a:t>
            </a:r>
          </a:p>
          <a:p>
            <a:r>
              <a:rPr lang="en-GB" sz="4300" dirty="0">
                <a:ea typeface="ＭＳ 明朝"/>
                <a:cs typeface="Times New Roman"/>
              </a:rPr>
              <a:t>Embed and evidence the learning</a:t>
            </a:r>
          </a:p>
          <a:p>
            <a:pPr marL="0" indent="0">
              <a:buNone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8784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5195361-B0EB-39E9-9557-99B8EFE72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4" b="96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289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29000">
              <a:schemeClr val="accent1">
                <a:tint val="50000"/>
                <a:shade val="100000"/>
                <a:satMod val="3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D153699-A131-2C2A-B7D4-FB8E929CFC2E}"/>
              </a:ext>
            </a:extLst>
          </p:cNvPr>
          <p:cNvSpPr txBox="1"/>
          <p:nvPr/>
        </p:nvSpPr>
        <p:spPr>
          <a:xfrm>
            <a:off x="451128" y="4312355"/>
            <a:ext cx="7992318" cy="2230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Four common underlying themes: 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Absence of a systemic and joined-up approach to safety 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Poor systems for sharing learning and acting on that learning 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Lack of system oversight, monitoring, and evaluation 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Unclear patient safety leadership </a:t>
            </a: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82CE7D6-08F9-81A2-6260-77820E818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98" y="450349"/>
            <a:ext cx="4746154" cy="34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231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31859C"/>
                </a:solidFill>
              </a:rPr>
              <a:t>Engaging with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3847"/>
            <a:ext cx="8229600" cy="3392248"/>
          </a:xfrm>
        </p:spPr>
        <p:txBody>
          <a:bodyPr>
            <a:noAutofit/>
          </a:bodyPr>
          <a:lstStyle/>
          <a:p>
            <a:pPr lvl="0"/>
            <a:r>
              <a:rPr lang="en-GB" sz="4000" dirty="0"/>
              <a:t>Meets your statutory obligations</a:t>
            </a:r>
          </a:p>
          <a:p>
            <a:r>
              <a:rPr lang="en-GB" sz="4000" dirty="0"/>
              <a:t>Shows you care</a:t>
            </a:r>
          </a:p>
          <a:p>
            <a:r>
              <a:rPr lang="en-GB" sz="4000" dirty="0"/>
              <a:t>Makes for better investigations </a:t>
            </a:r>
          </a:p>
          <a:p>
            <a:r>
              <a:rPr lang="en-GB" sz="4000" dirty="0"/>
              <a:t>Helps avoid litigation &amp; hostile press coverage</a:t>
            </a:r>
          </a:p>
          <a:p>
            <a:pPr lvl="0"/>
            <a:r>
              <a:rPr lang="en-GB" sz="4000" dirty="0"/>
              <a:t>Right thing to do</a:t>
            </a:r>
          </a:p>
        </p:txBody>
      </p:sp>
    </p:spTree>
    <p:extLst>
      <p:ext uri="{BB962C8B-B14F-4D97-AF65-F5344CB8AC3E}">
        <p14:creationId xmlns:p14="http://schemas.microsoft.com/office/powerpoint/2010/main" val="215444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A9CAA9-D0FD-E648-B47D-759D9A30D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Some Resources </a:t>
            </a:r>
          </a:p>
        </p:txBody>
      </p:sp>
      <p:pic>
        <p:nvPicPr>
          <p:cNvPr id="7" name="Content Placeholder 6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D5D88075-A569-AD44-BA2D-697612EBF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738418">
            <a:off x="1137991" y="1382166"/>
            <a:ext cx="4107852" cy="3255579"/>
          </a:xfr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5D1789C-24F1-4343-829A-A1D4C403E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06725">
            <a:off x="4783807" y="1865342"/>
            <a:ext cx="3492305" cy="456730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71909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3"/>
          <p:cNvSpPr>
            <a:spLocks noChangeArrowheads="1"/>
          </p:cNvSpPr>
          <p:nvPr/>
        </p:nvSpPr>
        <p:spPr bwMode="auto">
          <a:xfrm>
            <a:off x="976685" y="1341357"/>
            <a:ext cx="7089055" cy="383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200" dirty="0"/>
              <a:t>Julian Hendy</a:t>
            </a:r>
          </a:p>
          <a:p>
            <a:pPr>
              <a:lnSpc>
                <a:spcPct val="130000"/>
              </a:lnSpc>
            </a:pPr>
            <a:endParaRPr lang="en-US" sz="5400" dirty="0"/>
          </a:p>
          <a:p>
            <a:pPr>
              <a:lnSpc>
                <a:spcPct val="130000"/>
              </a:lnSpc>
            </a:pPr>
            <a:r>
              <a:rPr lang="en-US" sz="4200" u="sng" dirty="0" err="1">
                <a:solidFill>
                  <a:srgbClr val="0000FF"/>
                </a:solidFill>
              </a:rPr>
              <a:t>www.hundredfamilies.org</a:t>
            </a:r>
            <a:endParaRPr lang="en-US" sz="4200" u="sng" dirty="0">
              <a:solidFill>
                <a:srgbClr val="0000FF"/>
              </a:solidFill>
            </a:endParaRPr>
          </a:p>
          <a:p>
            <a:pPr>
              <a:lnSpc>
                <a:spcPct val="130000"/>
              </a:lnSpc>
            </a:pPr>
            <a:endParaRPr lang="en-US" sz="1000" u="sng" dirty="0">
              <a:solidFill>
                <a:srgbClr val="0000FF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4200" dirty="0">
                <a:cs typeface="Gill Sans" charset="0"/>
              </a:rPr>
              <a:t>      @</a:t>
            </a:r>
            <a:r>
              <a:rPr lang="en-US" sz="4200" dirty="0" err="1">
                <a:cs typeface="Gill Sans" charset="0"/>
              </a:rPr>
              <a:t>hundredfamilies</a:t>
            </a:r>
            <a:endParaRPr lang="en-US" sz="4200" dirty="0"/>
          </a:p>
        </p:txBody>
      </p:sp>
      <p:pic>
        <p:nvPicPr>
          <p:cNvPr id="2" name="Picture 1" descr="Screen Shot 2019-04-06 at 17.17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20" y="4466145"/>
            <a:ext cx="825817" cy="7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99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NHS England - Independent Investigations 2018-19 Annual Report</a:t>
            </a:r>
          </a:p>
        </p:txBody>
      </p:sp>
      <p:pic>
        <p:nvPicPr>
          <p:cNvPr id="4" name="Content Placeholder 3" descr="Screen Shot 2020-08-18 at 11.53.09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t="7711" r="2945" b="12256"/>
          <a:stretch/>
        </p:blipFill>
        <p:spPr>
          <a:xfrm>
            <a:off x="1054269" y="1773284"/>
            <a:ext cx="6874600" cy="4541048"/>
          </a:xfrm>
        </p:spPr>
      </p:pic>
      <p:sp>
        <p:nvSpPr>
          <p:cNvPr id="5" name="TextBox 4"/>
          <p:cNvSpPr txBox="1"/>
          <p:nvPr/>
        </p:nvSpPr>
        <p:spPr>
          <a:xfrm>
            <a:off x="2443992" y="6128616"/>
            <a:ext cx="515154" cy="37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44709" y="6130715"/>
            <a:ext cx="706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21466" y="6128616"/>
            <a:ext cx="682879" cy="37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111</a:t>
            </a:r>
          </a:p>
        </p:txBody>
      </p:sp>
    </p:spTree>
    <p:extLst>
      <p:ext uri="{BB962C8B-B14F-4D97-AF65-F5344CB8AC3E}">
        <p14:creationId xmlns:p14="http://schemas.microsoft.com/office/powerpoint/2010/main" val="1969341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cintosh HD:Users:julian:Desktop:Screen Shot 2020-07-15 at 11.35.13.png"/>
          <p:cNvPicPr>
            <a:picLocks noGrp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" r="-1104" b="35023"/>
          <a:stretch/>
        </p:blipFill>
        <p:spPr bwMode="auto">
          <a:xfrm rot="21154165">
            <a:off x="1105702" y="718788"/>
            <a:ext cx="6948501" cy="3655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 descr="Screen Shot 2020-08-18 at 11.47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2"/>
          <a:stretch/>
        </p:blipFill>
        <p:spPr>
          <a:xfrm>
            <a:off x="325761" y="4197274"/>
            <a:ext cx="8671480" cy="18292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7402" y="6110643"/>
            <a:ext cx="1749130" cy="37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BJP - July 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963E06-C094-A529-F257-B8FC5AD27011}"/>
              </a:ext>
            </a:extLst>
          </p:cNvPr>
          <p:cNvSpPr txBox="1"/>
          <p:nvPr/>
        </p:nvSpPr>
        <p:spPr>
          <a:xfrm>
            <a:off x="158620" y="43387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6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road&#10;&#10;Description automatically generated">
            <a:extLst>
              <a:ext uri="{FF2B5EF4-FFF2-40B4-BE49-F238E27FC236}">
                <a16:creationId xmlns:a16="http://schemas.microsoft.com/office/drawing/2014/main" id="{9F377703-8078-9550-8C39-4E9810051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16" y="1777327"/>
            <a:ext cx="6556286" cy="494243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A1F438FB-1B3C-630E-7D49-D32BB8BB7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28" y="391215"/>
            <a:ext cx="3598578" cy="1294672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</p:spPr>
      </p:pic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44E8692-CF88-C8B7-6C29-0B91CB16E2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09" b="53643"/>
          <a:stretch/>
        </p:blipFill>
        <p:spPr>
          <a:xfrm>
            <a:off x="551928" y="5699237"/>
            <a:ext cx="8183656" cy="102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65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Most victims are Families and Friends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34580"/>
            <a:ext cx="8229600" cy="2333778"/>
          </a:xfrm>
        </p:spPr>
        <p:txBody>
          <a:bodyPr/>
          <a:lstStyle/>
          <a:p>
            <a:r>
              <a:rPr lang="en-US" sz="2800" dirty="0"/>
              <a:t>“Perpetrators’ mental health was mentioned in 65% of DHRs; 49% of perpetrators had a mental health diagnosis. Healthcare services in particular, mental health services, were most likely to be involved with perpetrators</a:t>
            </a:r>
            <a:r>
              <a:rPr lang="en-US" dirty="0"/>
              <a:t>.”</a:t>
            </a:r>
          </a:p>
        </p:txBody>
      </p:sp>
      <p:pic>
        <p:nvPicPr>
          <p:cNvPr id="4" name="Picture 3" descr="Screen Shot 2021-07-22 at 15.28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497">
            <a:off x="1093664" y="1558766"/>
            <a:ext cx="7397666" cy="231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55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8154</TotalTime>
  <Words>1257</Words>
  <Application>Microsoft Macintosh PowerPoint</Application>
  <PresentationFormat>On-screen Show (4:3)</PresentationFormat>
  <Paragraphs>283</Paragraphs>
  <Slides>53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Gill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NHS England - Independent Investigations 2018-19 Annual Report</vt:lpstr>
      <vt:lpstr>PowerPoint Presentation</vt:lpstr>
      <vt:lpstr>PowerPoint Presentation</vt:lpstr>
      <vt:lpstr>Most victims are Families and Friends</vt:lpstr>
      <vt:lpstr>PowerPoint Presentation</vt:lpstr>
      <vt:lpstr>PowerPoint Presentation</vt:lpstr>
      <vt:lpstr>PowerPoint Presentation</vt:lpstr>
      <vt:lpstr>Victims &amp; MH Homicides</vt:lpstr>
      <vt:lpstr>Criminal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Duty Of Candour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better  family engagement benefit Health Services?</vt:lpstr>
      <vt:lpstr>Listening to families &amp; friends</vt:lpstr>
      <vt:lpstr>PowerPoint Presentation</vt:lpstr>
      <vt:lpstr>PowerPoint Presentation</vt:lpstr>
      <vt:lpstr>PowerPoint Presentation</vt:lpstr>
      <vt:lpstr>Establish Early Contact</vt:lpstr>
      <vt:lpstr>Don’t forget - </vt:lpstr>
      <vt:lpstr>Family Liaison Officers</vt:lpstr>
      <vt:lpstr>Learn effectively</vt:lpstr>
      <vt:lpstr>Learn Effectively</vt:lpstr>
      <vt:lpstr>PowerPoint Presentation</vt:lpstr>
      <vt:lpstr>Engaging with families</vt:lpstr>
      <vt:lpstr>Some Resources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 Hendy</dc:creator>
  <cp:lastModifiedBy>Julian Hendy</cp:lastModifiedBy>
  <cp:revision>189</cp:revision>
  <cp:lastPrinted>2021-09-28T17:29:10Z</cp:lastPrinted>
  <dcterms:created xsi:type="dcterms:W3CDTF">2019-04-06T11:54:26Z</dcterms:created>
  <dcterms:modified xsi:type="dcterms:W3CDTF">2023-01-31T15:19:03Z</dcterms:modified>
</cp:coreProperties>
</file>