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27"/>
  </p:notesMasterIdLst>
  <p:sldIdLst>
    <p:sldId id="268" r:id="rId6"/>
    <p:sldId id="1357" r:id="rId7"/>
    <p:sldId id="1359" r:id="rId8"/>
    <p:sldId id="1360" r:id="rId9"/>
    <p:sldId id="1361" r:id="rId10"/>
    <p:sldId id="1383" r:id="rId11"/>
    <p:sldId id="1384" r:id="rId12"/>
    <p:sldId id="1365" r:id="rId13"/>
    <p:sldId id="1364" r:id="rId14"/>
    <p:sldId id="320" r:id="rId15"/>
    <p:sldId id="1377" r:id="rId16"/>
    <p:sldId id="1378" r:id="rId17"/>
    <p:sldId id="1379" r:id="rId18"/>
    <p:sldId id="1340" r:id="rId19"/>
    <p:sldId id="1336" r:id="rId20"/>
    <p:sldId id="1337" r:id="rId21"/>
    <p:sldId id="1320" r:id="rId22"/>
    <p:sldId id="332" r:id="rId23"/>
    <p:sldId id="1366" r:id="rId24"/>
    <p:sldId id="1381" r:id="rId25"/>
    <p:sldId id="13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A8D18-D271-47E0-B653-227DD7368CF9}" v="4" dt="2023-01-13T12:23:40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926068366894007E-2"/>
          <c:y val="0.18789014872354159"/>
          <c:w val="0.8507160196083936"/>
          <c:h val="0.758852556576508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Tips 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195A-438D-B593-9871724D8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95A-438D-B593-9871724D85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195A-438D-B593-9871724D85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95A-438D-B593-9871724D85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95A-438D-B593-9871724D85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195A-438D-B593-9871724D8514}"/>
              </c:ext>
            </c:extLst>
          </c:dPt>
          <c:dPt>
            <c:idx val="6"/>
            <c:bubble3D val="0"/>
            <c:explosion val="18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95A-438D-B593-9871724D8514}"/>
              </c:ext>
            </c:extLst>
          </c:dPt>
          <c:dPt>
            <c:idx val="7"/>
            <c:bubble3D val="0"/>
            <c:explosion val="41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195A-438D-B593-9871724D851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195A-438D-B593-9871724D851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95A-438D-B593-9871724D851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5A-438D-B593-9871724D851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Explore Triggers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751745276881512E-2"/>
                      <c:h val="0.117222691349666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95A-438D-B593-9871724D85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5A-438D-B593-9871724D851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5A-438D-B593-9871724D8514}"/>
                </c:ext>
              </c:extLst>
            </c:dLbl>
            <c:dLbl>
              <c:idx val="4"/>
              <c:layout>
                <c:manualLayout>
                  <c:x val="-2.2076434700991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GB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THINK SAFEGUARDING Consider child sexual exploitation and Abuse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95A-438D-B593-9871724D8514}"/>
                </c:ext>
              </c:extLst>
            </c:dLbl>
            <c:dLbl>
              <c:idx val="5"/>
              <c:layout>
                <c:manualLayout>
                  <c:x val="3.6426117256636206E-2"/>
                  <c:y val="-4.4159989206881377E-3"/>
                </c:manualLayout>
              </c:layout>
              <c:tx>
                <c:rich>
                  <a:bodyPr/>
                  <a:lstStyle/>
                  <a:p>
                    <a:r>
                      <a:rPr lang="en-GB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Further Help </a:t>
                    </a:r>
                  </a:p>
                  <a:p>
                    <a:r>
                      <a:rPr lang="en-GB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CAMHS  School  Third</a:t>
                    </a:r>
                    <a:r>
                      <a:rPr lang="en-GB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Sector </a:t>
                    </a:r>
                    <a:endParaRPr lang="en-GB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95A-438D-B593-9871724D8514}"/>
                </c:ext>
              </c:extLst>
            </c:dLbl>
            <c:dLbl>
              <c:idx val="6"/>
              <c:layout>
                <c:manualLayout>
                  <c:x val="-9.9343956154462378E-3"/>
                  <c:y val="2.09759948732685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D8E828-CDE2-4140-A70E-943A2EE8D5E3}" type="CATEGORYNAME">
                      <a:rPr lang="en-GB" smtClean="0"/>
                      <a:pPr>
                        <a:defRPr sz="14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GB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Protective Factors </a:t>
                    </a:r>
                  </a:p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Support Network</a:t>
                    </a:r>
                  </a:p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Parent/Guardian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1134368045979"/>
                      <c:h val="0.166196119380098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95A-438D-B593-9871724D85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476982144423167"/>
                      <c:h val="0.19365267959858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95A-438D-B593-9871724D851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8633760726735373E-3"/>
                      <c:h val="8.44559793581606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5A-438D-B593-9871724D851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5A-438D-B593-9871724D85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A-438D-B593-9871724D85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0.81704</cdr:x>
      <cdr:y>0.36879</cdr:y>
    </cdr:from>
    <cdr:to>
      <cdr:x>0.91804</cdr:x>
      <cdr:y>0.47974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C4772C8-B136-EB69-E17A-F9656D3E4F15}"/>
            </a:ext>
          </a:extLst>
        </cdr:cNvPr>
        <cdr:cNvSpPr txBox="1"/>
      </cdr:nvSpPr>
      <cdr:spPr>
        <a:xfrm xmlns:a="http://schemas.openxmlformats.org/drawingml/2006/main">
          <a:off x="9400456" y="2121200"/>
          <a:ext cx="1162050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Substance  or</a:t>
          </a:r>
        </a:p>
        <a:p xmlns:a="http://schemas.openxmlformats.org/drawingml/2006/main">
          <a:r>
            <a:rPr lang="en-GB" sz="1400" b="1" dirty="0"/>
            <a:t>Alcohol  Misuse</a:t>
          </a:r>
        </a:p>
        <a:p xmlns:a="http://schemas.openxmlformats.org/drawingml/2006/main">
          <a:r>
            <a:rPr lang="en-GB" sz="1400" b="1" dirty="0"/>
            <a:t>Eating Habits</a:t>
          </a:r>
          <a:r>
            <a:rPr lang="en-GB" sz="1100" b="1" dirty="0"/>
            <a:t> </a:t>
          </a:r>
        </a:p>
      </cdr:txBody>
    </cdr:sp>
  </cdr:relSizeAnchor>
  <cdr:relSizeAnchor xmlns:cdr="http://schemas.openxmlformats.org/drawingml/2006/chartDrawing">
    <cdr:from>
      <cdr:x>0.79883</cdr:x>
      <cdr:y>0.68674</cdr:y>
    </cdr:from>
    <cdr:to>
      <cdr:x>0.8783</cdr:x>
      <cdr:y>0.84572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B37268B-E0F7-7A32-30DF-DC9B82BB1FA5}"/>
            </a:ext>
          </a:extLst>
        </cdr:cNvPr>
        <cdr:cNvSpPr txBox="1"/>
      </cdr:nvSpPr>
      <cdr:spPr>
        <a:xfrm xmlns:a="http://schemas.openxmlformats.org/drawingml/2006/main">
          <a:off x="9190906" y="3950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0.81953</cdr:x>
      <cdr:y>0.67846</cdr:y>
    </cdr:from>
    <cdr:to>
      <cdr:x>0.899</cdr:x>
      <cdr:y>0.83744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ECB5E14-E06D-B485-6299-2F0EA35FAE6D}"/>
            </a:ext>
          </a:extLst>
        </cdr:cNvPr>
        <cdr:cNvSpPr txBox="1"/>
      </cdr:nvSpPr>
      <cdr:spPr>
        <a:xfrm xmlns:a="http://schemas.openxmlformats.org/drawingml/2006/main">
          <a:off x="9429031" y="39023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0.81207</cdr:x>
      <cdr:y>0.66356</cdr:y>
    </cdr:from>
    <cdr:to>
      <cdr:x>0.89155</cdr:x>
      <cdr:y>0.82253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5B5FFF8-D48E-7616-19EF-AC6D80C9E788}"/>
            </a:ext>
          </a:extLst>
        </cdr:cNvPr>
        <cdr:cNvSpPr txBox="1"/>
      </cdr:nvSpPr>
      <cdr:spPr>
        <a:xfrm xmlns:a="http://schemas.openxmlformats.org/drawingml/2006/main">
          <a:off x="9343306" y="3816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0.08852</cdr:x>
      <cdr:y>0.38535</cdr:y>
    </cdr:from>
    <cdr:to>
      <cdr:x>0.16799</cdr:x>
      <cdr:y>0.54432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657C015-C646-5D45-ED95-5486ECC5B9EA}"/>
            </a:ext>
          </a:extLst>
        </cdr:cNvPr>
        <cdr:cNvSpPr txBox="1"/>
      </cdr:nvSpPr>
      <cdr:spPr>
        <a:xfrm xmlns:a="http://schemas.openxmlformats.org/drawingml/2006/main">
          <a:off x="1018456" y="2216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0.08024</cdr:x>
      <cdr:y>0.35388</cdr:y>
    </cdr:from>
    <cdr:to>
      <cdr:x>0.18869</cdr:x>
      <cdr:y>0.49961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98C021D1-604A-82AB-45C7-2B249AAE3175}"/>
            </a:ext>
          </a:extLst>
        </cdr:cNvPr>
        <cdr:cNvSpPr txBox="1"/>
      </cdr:nvSpPr>
      <cdr:spPr>
        <a:xfrm xmlns:a="http://schemas.openxmlformats.org/drawingml/2006/main">
          <a:off x="923206" y="2035475"/>
          <a:ext cx="1247775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rgbClr val="FF0000"/>
              </a:solidFill>
            </a:rPr>
            <a:t>SUICIDE </a:t>
          </a:r>
        </a:p>
        <a:p xmlns:a="http://schemas.openxmlformats.org/drawingml/2006/main">
          <a:r>
            <a:rPr lang="en-GB" sz="1400" b="1" dirty="0">
              <a:solidFill>
                <a:srgbClr val="FF0000"/>
              </a:solidFill>
            </a:rPr>
            <a:t>ALWAYS ASK!</a:t>
          </a:r>
        </a:p>
      </cdr:txBody>
    </cdr:sp>
  </cdr:relSizeAnchor>
  <cdr:relSizeAnchor xmlns:cdr="http://schemas.openxmlformats.org/drawingml/2006/chartDrawing">
    <cdr:from>
      <cdr:x>0.79883</cdr:x>
      <cdr:y>0.65196</cdr:y>
    </cdr:from>
    <cdr:to>
      <cdr:x>0.97682</cdr:x>
      <cdr:y>0.75132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5B2F6BA1-C631-8273-1E63-E4BD97548507}"/>
            </a:ext>
          </a:extLst>
        </cdr:cNvPr>
        <cdr:cNvSpPr txBox="1"/>
      </cdr:nvSpPr>
      <cdr:spPr>
        <a:xfrm xmlns:a="http://schemas.openxmlformats.org/drawingml/2006/main">
          <a:off x="9190906" y="3749976"/>
          <a:ext cx="2047875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chemeClr val="accent2">
                  <a:lumMod val="75000"/>
                </a:schemeClr>
              </a:solidFill>
            </a:rPr>
            <a:t>Be vigilant for hidden </a:t>
          </a:r>
        </a:p>
        <a:p xmlns:a="http://schemas.openxmlformats.org/drawingml/2006/main">
          <a:r>
            <a:rPr lang="en-GB" sz="1400" b="1" dirty="0">
              <a:solidFill>
                <a:schemeClr val="accent2">
                  <a:lumMod val="75000"/>
                </a:schemeClr>
              </a:solidFill>
            </a:rPr>
            <a:t>self harm &amp; distress in CYP</a:t>
          </a:r>
        </a:p>
      </cdr:txBody>
    </cdr:sp>
  </cdr:relSizeAnchor>
  <cdr:relSizeAnchor xmlns:cdr="http://schemas.openxmlformats.org/drawingml/2006/chartDrawing">
    <cdr:from>
      <cdr:x>0.56832</cdr:x>
      <cdr:y>0.05699</cdr:y>
    </cdr:from>
    <cdr:to>
      <cdr:x>0.68679</cdr:x>
      <cdr:y>0.20697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51E94FF-B8E9-E763-57F2-98A10F1504C4}"/>
            </a:ext>
          </a:extLst>
        </cdr:cNvPr>
        <cdr:cNvSpPr txBox="1"/>
      </cdr:nvSpPr>
      <cdr:spPr>
        <a:xfrm xmlns:a="http://schemas.openxmlformats.org/drawingml/2006/main">
          <a:off x="6538823" y="327804"/>
          <a:ext cx="1363026" cy="862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chemeClr val="accent1">
                  <a:lumMod val="75000"/>
                </a:schemeClr>
              </a:solidFill>
            </a:rPr>
            <a:t>Full History </a:t>
          </a:r>
        </a:p>
        <a:p xmlns:a="http://schemas.openxmlformats.org/drawingml/2006/main">
          <a:r>
            <a:rPr lang="en-GB" sz="1400" b="1" dirty="0">
              <a:solidFill>
                <a:schemeClr val="accent1">
                  <a:lumMod val="75000"/>
                </a:schemeClr>
              </a:solidFill>
            </a:rPr>
            <a:t>Mental State &amp;</a:t>
          </a:r>
        </a:p>
        <a:p xmlns:a="http://schemas.openxmlformats.org/drawingml/2006/main">
          <a:r>
            <a:rPr lang="en-GB" sz="1400" b="1" dirty="0">
              <a:solidFill>
                <a:schemeClr val="accent1">
                  <a:lumMod val="75000"/>
                </a:schemeClr>
              </a:solidFill>
            </a:rPr>
            <a:t>Neurodiversity</a:t>
          </a:r>
        </a:p>
      </cdr:txBody>
    </cdr:sp>
  </cdr:relSizeAnchor>
  <cdr:relSizeAnchor xmlns:cdr="http://schemas.openxmlformats.org/drawingml/2006/chartDrawing">
    <cdr:from>
      <cdr:x>0.17619</cdr:x>
      <cdr:y>0.17338</cdr:y>
    </cdr:from>
    <cdr:to>
      <cdr:x>0.3134</cdr:x>
      <cdr:y>0.2744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AB326124-1C89-C2E3-BFFB-9C662D4AFFC8}"/>
            </a:ext>
          </a:extLst>
        </cdr:cNvPr>
        <cdr:cNvSpPr txBox="1"/>
      </cdr:nvSpPr>
      <cdr:spPr>
        <a:xfrm xmlns:a="http://schemas.openxmlformats.org/drawingml/2006/main">
          <a:off x="2027207" y="997250"/>
          <a:ext cx="1578634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Safety Plan </a:t>
          </a:r>
        </a:p>
        <a:p xmlns:a="http://schemas.openxmlformats.org/drawingml/2006/main">
          <a:r>
            <a:rPr lang="en-GB" sz="1400" b="1" dirty="0"/>
            <a:t>Involve Guardian</a:t>
          </a:r>
        </a:p>
      </cdr:txBody>
    </cdr:sp>
  </cdr:relSizeAnchor>
  <cdr:relSizeAnchor xmlns:cdr="http://schemas.openxmlformats.org/drawingml/2006/chartDrawing">
    <cdr:from>
      <cdr:x>0.4671</cdr:x>
      <cdr:y>0.14398</cdr:y>
    </cdr:from>
    <cdr:to>
      <cdr:x>0.54658</cdr:x>
      <cdr:y>0.30295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8C02C055-DEAB-BF86-03CA-13090F4C9738}"/>
            </a:ext>
          </a:extLst>
        </cdr:cNvPr>
        <cdr:cNvSpPr txBox="1"/>
      </cdr:nvSpPr>
      <cdr:spPr>
        <a:xfrm xmlns:a="http://schemas.openxmlformats.org/drawingml/2006/main">
          <a:off x="5374256" y="828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0.35014</cdr:x>
      <cdr:y>0.08399</cdr:y>
    </cdr:from>
    <cdr:to>
      <cdr:x>0.52259</cdr:x>
      <cdr:y>0.18747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354A64EB-8CF0-34CE-C67D-C793CF84B307}"/>
            </a:ext>
          </a:extLst>
        </cdr:cNvPr>
        <cdr:cNvSpPr txBox="1"/>
      </cdr:nvSpPr>
      <cdr:spPr>
        <a:xfrm xmlns:a="http://schemas.openxmlformats.org/drawingml/2006/main">
          <a:off x="4028537" y="483080"/>
          <a:ext cx="1984076" cy="595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chemeClr val="accent4">
                  <a:lumMod val="50000"/>
                </a:schemeClr>
              </a:solidFill>
            </a:rPr>
            <a:t>Environment </a:t>
          </a:r>
        </a:p>
        <a:p xmlns:a="http://schemas.openxmlformats.org/drawingml/2006/main">
          <a:r>
            <a:rPr lang="en-GB" sz="1400" b="1" dirty="0">
              <a:solidFill>
                <a:schemeClr val="accent4">
                  <a:lumMod val="50000"/>
                </a:schemeClr>
              </a:solidFill>
            </a:rPr>
            <a:t>Safe  Non-judgemental</a:t>
          </a:r>
        </a:p>
        <a:p xmlns:a="http://schemas.openxmlformats.org/drawingml/2006/main">
          <a:r>
            <a:rPr lang="en-GB" sz="1400" b="1" dirty="0">
              <a:solidFill>
                <a:schemeClr val="accent4">
                  <a:lumMod val="50000"/>
                </a:schemeClr>
              </a:solidFill>
            </a:rPr>
            <a:t>Confidentiality explained </a:t>
          </a:r>
        </a:p>
      </cdr:txBody>
    </cdr:sp>
  </cdr:relSizeAnchor>
  <cdr:relSizeAnchor xmlns:cdr="http://schemas.openxmlformats.org/drawingml/2006/chartDrawing">
    <cdr:from>
      <cdr:x>0.92052</cdr:x>
      <cdr:y>0.13833</cdr:y>
    </cdr:from>
    <cdr:to>
      <cdr:x>1</cdr:x>
      <cdr:y>0.2973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23BB3115-C1AB-74C4-EC7F-9B1F315C260C}"/>
            </a:ext>
          </a:extLst>
        </cdr:cNvPr>
        <cdr:cNvSpPr txBox="1"/>
      </cdr:nvSpPr>
      <cdr:spPr>
        <a:xfrm xmlns:a="http://schemas.openxmlformats.org/drawingml/2006/main">
          <a:off x="10591081" y="7956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A9FD-7599-4D11-97F2-05C626D7FA5B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E23F0-9CF2-40B3-B672-4EAF1A794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we need better patient information on websites and posters and leaflets  -  Training for all staff to be understanding and empathetic  - the ICB to  embed support into all services – collaboration between statutory and non statutory services – between PC and SC -  Primary Care to facilitate flexible consultations and prioritise patients appointments with named GPs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23F0-9CF2-40B3-B672-4EAF1A794B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60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doctor or health worker goes to work in the morning to do a poor job  - they care!    But  in order to do the best job they need training and organisational  support within a culture of compassion.</a:t>
            </a:r>
            <a:endParaRPr lang="pt-BR" sz="12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23F0-9CF2-40B3-B672-4EAF1A794B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doctor or health worker goes to work in the morning to do a poor job  - they care!    But  in order to do the best job they need training and organisational  support within a culture of compassion.</a:t>
            </a:r>
            <a:endParaRPr lang="pt-BR" sz="12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23F0-9CF2-40B3-B672-4EAF1A794B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9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– the truth is it is not always linear and very dynamic – so this is a simplification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23F0-9CF2-40B3-B672-4EAF1A794B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2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STORM offer Skills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23F0-9CF2-40B3-B672-4EAF1A794B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9042DA-3A4A-463E-B342-A290E2ECE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32E99-FDF9-4C27-90BE-A47D922EA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449" y="1763887"/>
            <a:ext cx="11417807" cy="1746076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4AFCF-1ACD-443F-BD7F-A7A56C9EFF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3449" y="3602038"/>
            <a:ext cx="11417808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4C8D86-A9B1-4E70-9E5E-3A34E4216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1258" cy="17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1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5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2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2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7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8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1E39-CD2A-4FF9-A034-0B1895D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13" y="424935"/>
            <a:ext cx="11353973" cy="793241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059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6624-806E-41DD-920E-D79D323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11" y="2008239"/>
            <a:ext cx="11353974" cy="38995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6D8E-8950-4803-A34C-A975998D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C49F7-074E-4BB7-B126-39DD7C269F5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4334-6D4A-454E-8843-0366BA7A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71BFF-7D28-4E4C-8520-8F4496C7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F23F11-EF67-4762-853D-6EA8D3346C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9011" y="1346801"/>
            <a:ext cx="11353974" cy="429683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2FA91417-5F5F-4922-A630-357AC841909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AAC49F7-074E-4BB7-B126-39DD7C269F5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13/01/2023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65E2B8D-4113-4B93-82B1-4462C642F80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644CF5-41A3-42B4-9AFA-458301DD07B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C3856-6377-47B6-8EC6-A1E8824FB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25096" b="36063"/>
          <a:stretch/>
        </p:blipFill>
        <p:spPr>
          <a:xfrm>
            <a:off x="0" y="6044274"/>
            <a:ext cx="12192000" cy="81372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9D276-3060-4D1B-9C23-D667FE56E0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" y="6044274"/>
            <a:ext cx="1500393" cy="8115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47ACCF-707E-4EA0-BF35-204F0A4FF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090" y="6099100"/>
            <a:ext cx="571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130D0-7310-44CD-A78F-79356238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C49F7-074E-4BB7-B126-39DD7C269F5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59C1B-F624-416A-AA63-47E72996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8C84-2CD9-4564-9310-B8EA861F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21217F-1F59-47ED-9FBC-B63B22C50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25096" b="36063"/>
          <a:stretch/>
        </p:blipFill>
        <p:spPr>
          <a:xfrm>
            <a:off x="0" y="6044274"/>
            <a:ext cx="12192000" cy="813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DE24B8-1BAB-40E2-92B8-B7F93FF12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6090" y="6099100"/>
            <a:ext cx="571500" cy="66675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B1D9FF-B7E7-45BB-A224-48A6E0C625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" y="6044274"/>
            <a:ext cx="1500393" cy="8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1E39-CD2A-4FF9-A034-0B1895D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13" y="424935"/>
            <a:ext cx="11353973" cy="793241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059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6624-806E-41DD-920E-D79D323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11" y="2008239"/>
            <a:ext cx="11353974" cy="38995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6D8E-8950-4803-A34C-A975998D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C49F7-074E-4BB7-B126-39DD7C269F5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4334-6D4A-454E-8843-0366BA7A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71BFF-7D28-4E4C-8520-8F4496C7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F23F11-EF67-4762-853D-6EA8D3346C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9011" y="1346801"/>
            <a:ext cx="11353974" cy="429683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2FA91417-5F5F-4922-A630-357AC841909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AAC49F7-074E-4BB7-B126-39DD7C269F5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13/01/2023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65E2B8D-4113-4B93-82B1-4462C642F80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644CF5-41A3-42B4-9AFA-458301DD07B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C3856-6377-47B6-8EC6-A1E8824FB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25096" b="36063"/>
          <a:stretch/>
        </p:blipFill>
        <p:spPr>
          <a:xfrm>
            <a:off x="0" y="6044274"/>
            <a:ext cx="12192000" cy="81372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9D276-3060-4D1B-9C23-D667FE56E0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" y="6044274"/>
            <a:ext cx="1500393" cy="8115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47ACCF-707E-4EA0-BF35-204F0A4FF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090" y="6099100"/>
            <a:ext cx="571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1E39-CD2A-4FF9-A034-0B1895D3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13" y="424935"/>
            <a:ext cx="11353973" cy="793241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059A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6624-806E-41DD-920E-D79D323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11" y="2008239"/>
            <a:ext cx="11353974" cy="38995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6D8E-8950-4803-A34C-A975998D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C49F7-074E-4BB7-B126-39DD7C269F5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4334-6D4A-454E-8843-0366BA7A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71BFF-7D28-4E4C-8520-8F4496C7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4CF5-41A3-42B4-9AFA-458301DD0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F23F11-EF67-4762-853D-6EA8D3346C1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9011" y="1346801"/>
            <a:ext cx="11353974" cy="429683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2FA91417-5F5F-4922-A630-357AC841909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AAC49F7-074E-4BB7-B126-39DD7C269F5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13/01/2023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65E2B8D-4113-4B93-82B1-4462C642F80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644CF5-41A3-42B4-9AFA-458301DD07B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C3856-6377-47B6-8EC6-A1E8824FB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r="25096" b="36063"/>
          <a:stretch/>
        </p:blipFill>
        <p:spPr>
          <a:xfrm>
            <a:off x="0" y="6044274"/>
            <a:ext cx="12192000" cy="81372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9D276-3060-4D1B-9C23-D667FE56E0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" y="6044274"/>
            <a:ext cx="1500393" cy="8115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47ACCF-707E-4EA0-BF35-204F0A4FF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6090" y="6099100"/>
            <a:ext cx="571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8078A1-B22D-66D7-51DC-A97B0414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441B7-6851-DEB6-6212-15F3163BB1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1258" cy="17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6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8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110B3-01D8-41B5-876B-DDDC7F5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57DA-F4DD-4CCA-BDEF-77797CC7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22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dirty="0" smtClean="0">
          <a:solidFill>
            <a:srgbClr val="002D59"/>
          </a:solidFill>
          <a:latin typeface="Lat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2D59"/>
          </a:solidFill>
          <a:latin typeface="Lato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B5C"/>
          </a:solidFill>
          <a:latin typeface="La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B5C"/>
          </a:solidFill>
          <a:latin typeface="La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B5C"/>
          </a:solidFill>
          <a:latin typeface="La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B5C"/>
          </a:solidFill>
          <a:latin typeface="La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theconversation.com/bankers-will-lie-at-the-toss-of-a-coin-but-only-when-at-work-says-new-study-344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birmingham.ac.uk/en/publications/mygpguide-visiting-your-general-practitioner-a-guide-for-young-p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xpress.com/journals/british-journal-of-general-practice/" TargetMode="External"/><Relationship Id="rId2" Type="http://schemas.openxmlformats.org/officeDocument/2006/relationships/hyperlink" Target="http://dx.doi.org/10.3399/bjgp20X70825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panday@nhs.ne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Self Harm and Suicide : </a:t>
            </a:r>
            <a:br>
              <a:rPr lang="en-US" spc="100" dirty="0">
                <a:solidFill>
                  <a:srgbClr val="FFFFFF"/>
                </a:solidFill>
              </a:rPr>
            </a:br>
            <a:r>
              <a:rPr lang="en-US" spc="100" dirty="0">
                <a:solidFill>
                  <a:srgbClr val="FFFFFF"/>
                </a:solidFill>
              </a:rPr>
              <a:t>A General Practice Perspective 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Dr Sohrab Panday               MRCGP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Clinical Lead Mental Health, Learning Disabilities &amp; Autism</a:t>
            </a:r>
          </a:p>
          <a:p>
            <a:r>
              <a:rPr lang="en-GB" sz="1800" dirty="0">
                <a:solidFill>
                  <a:schemeClr val="bg1"/>
                </a:solidFill>
              </a:rPr>
              <a:t>Suicide Prevention Lead for Primary Care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Derbyshire Integrated Care System </a:t>
            </a:r>
          </a:p>
          <a:p>
            <a:endParaRPr lang="en-GB" b="1" dirty="0"/>
          </a:p>
          <a:p>
            <a:endParaRPr lang="en-GB" sz="1800" b="1" dirty="0"/>
          </a:p>
          <a:p>
            <a:endParaRPr lang="en-GB" dirty="0"/>
          </a:p>
          <a:p>
            <a:r>
              <a:rPr lang="en-US" dirty="0">
                <a:solidFill>
                  <a:srgbClr val="FFFFFF"/>
                </a:solidFill>
              </a:rPr>
              <a:t>Improving Services &amp; Outcomes for People who Self-Harm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Virtual Online Conference               HC_UK Conferences Ltd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January 25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431997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B998-D331-CD4B-1A62-D7A9CCEE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2" y="612475"/>
            <a:ext cx="11309230" cy="605701"/>
          </a:xfrm>
        </p:spPr>
        <p:txBody>
          <a:bodyPr>
            <a:normAutofit/>
          </a:bodyPr>
          <a:lstStyle/>
          <a:p>
            <a:r>
              <a:rPr lang="en-GB" sz="2800" dirty="0"/>
              <a:t>Particular Challenges for Primary Care                               </a:t>
            </a:r>
            <a:r>
              <a:rPr lang="en-GB" sz="2800" dirty="0">
                <a:solidFill>
                  <a:srgbClr val="C00000"/>
                </a:solidFill>
              </a:rPr>
              <a:t>Potential Solutions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8E8E9A-DEF9-7273-93B9-28E9B7F8C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18" y="1512440"/>
            <a:ext cx="6791693" cy="482872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F29984B-53F1-8FA4-69A5-F7C5535D80F3}"/>
              </a:ext>
            </a:extLst>
          </p:cNvPr>
          <p:cNvSpPr/>
          <p:nvPr/>
        </p:nvSpPr>
        <p:spPr>
          <a:xfrm>
            <a:off x="8597729" y="1512440"/>
            <a:ext cx="1340529" cy="103286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C2473D54-2FD2-B3BA-7BA5-AA97DE0D3711}"/>
              </a:ext>
            </a:extLst>
          </p:cNvPr>
          <p:cNvSpPr/>
          <p:nvPr/>
        </p:nvSpPr>
        <p:spPr>
          <a:xfrm>
            <a:off x="10118606" y="2250791"/>
            <a:ext cx="1242527" cy="103286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5A7F3B2-C31F-EBBF-4630-825DFF1B9E07}"/>
              </a:ext>
            </a:extLst>
          </p:cNvPr>
          <p:cNvSpPr/>
          <p:nvPr/>
        </p:nvSpPr>
        <p:spPr>
          <a:xfrm>
            <a:off x="7285023" y="2159633"/>
            <a:ext cx="1242527" cy="103286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201326D-BA5D-37FB-D257-A5F0BC77BEB9}"/>
              </a:ext>
            </a:extLst>
          </p:cNvPr>
          <p:cNvSpPr/>
          <p:nvPr/>
        </p:nvSpPr>
        <p:spPr>
          <a:xfrm>
            <a:off x="8527550" y="2767225"/>
            <a:ext cx="1591056" cy="13716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1BE7EE9-7E49-FC73-E212-054FF5CC77FF}"/>
              </a:ext>
            </a:extLst>
          </p:cNvPr>
          <p:cNvSpPr/>
          <p:nvPr/>
        </p:nvSpPr>
        <p:spPr>
          <a:xfrm>
            <a:off x="10131188" y="3667096"/>
            <a:ext cx="1242528" cy="103286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C0978F9-4684-3EF0-4538-7D2998955BD7}"/>
              </a:ext>
            </a:extLst>
          </p:cNvPr>
          <p:cNvSpPr/>
          <p:nvPr/>
        </p:nvSpPr>
        <p:spPr>
          <a:xfrm>
            <a:off x="7187021" y="3558853"/>
            <a:ext cx="1242527" cy="103286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12036A8-727F-98C0-0024-0BB25F38D919}"/>
              </a:ext>
            </a:extLst>
          </p:cNvPr>
          <p:cNvSpPr/>
          <p:nvPr/>
        </p:nvSpPr>
        <p:spPr>
          <a:xfrm>
            <a:off x="8680957" y="4340908"/>
            <a:ext cx="1257301" cy="105967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8A351D-6AA0-48BD-C010-8704F0A9D2FA}"/>
              </a:ext>
            </a:extLst>
          </p:cNvPr>
          <p:cNvSpPr txBox="1"/>
          <p:nvPr/>
        </p:nvSpPr>
        <p:spPr>
          <a:xfrm>
            <a:off x="8622392" y="1632540"/>
            <a:ext cx="131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</a:t>
            </a:r>
            <a:r>
              <a:rPr lang="en-GB" b="1" dirty="0">
                <a:solidFill>
                  <a:srgbClr val="00B0F0"/>
                </a:solidFill>
              </a:rPr>
              <a:t>Patient 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B1078-89D4-D3E0-DBC2-2012924F8B55}"/>
              </a:ext>
            </a:extLst>
          </p:cNvPr>
          <p:cNvSpPr txBox="1"/>
          <p:nvPr/>
        </p:nvSpPr>
        <p:spPr>
          <a:xfrm>
            <a:off x="10236645" y="2478850"/>
            <a:ext cx="124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Skills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Training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D36E6-CBFD-C641-7578-D801299BB008}"/>
              </a:ext>
            </a:extLst>
          </p:cNvPr>
          <p:cNvSpPr txBox="1"/>
          <p:nvPr/>
        </p:nvSpPr>
        <p:spPr>
          <a:xfrm>
            <a:off x="7281864" y="2328859"/>
            <a:ext cx="1340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</a:rPr>
              <a:t>    Flexibility</a:t>
            </a:r>
          </a:p>
          <a:p>
            <a:r>
              <a:rPr lang="en-GB" sz="1600" b="1" dirty="0">
                <a:solidFill>
                  <a:srgbClr val="FFC000"/>
                </a:solidFill>
              </a:rPr>
              <a:t>Prioritisation</a:t>
            </a:r>
          </a:p>
          <a:p>
            <a:endParaRPr lang="en-GB" sz="1600" i="1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C5F9C9-5FBC-0513-1037-6C4CB6ED7452}"/>
              </a:ext>
            </a:extLst>
          </p:cNvPr>
          <p:cNvSpPr txBox="1"/>
          <p:nvPr/>
        </p:nvSpPr>
        <p:spPr>
          <a:xfrm>
            <a:off x="8420260" y="2821792"/>
            <a:ext cx="1768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66"/>
                </a:solidFill>
              </a:rPr>
              <a:t>A ‘Safer</a:t>
            </a:r>
          </a:p>
          <a:p>
            <a:pPr algn="ctr"/>
            <a:r>
              <a:rPr lang="en-GB" b="1" dirty="0">
                <a:solidFill>
                  <a:srgbClr val="FF0066"/>
                </a:solidFill>
              </a:rPr>
              <a:t> from </a:t>
            </a:r>
          </a:p>
          <a:p>
            <a:pPr algn="ctr"/>
            <a:r>
              <a:rPr lang="en-GB" b="1" dirty="0">
                <a:solidFill>
                  <a:srgbClr val="FF0066"/>
                </a:solidFill>
              </a:rPr>
              <a:t>Suicide’ </a:t>
            </a:r>
          </a:p>
          <a:p>
            <a:pPr algn="ctr"/>
            <a:r>
              <a:rPr lang="en-GB" b="1" dirty="0">
                <a:solidFill>
                  <a:srgbClr val="FF0066"/>
                </a:solidFill>
              </a:rPr>
              <a:t>Practice</a:t>
            </a:r>
            <a:r>
              <a:rPr lang="en-GB" b="1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011C1-436F-1F17-DD3B-E328DAB3F074}"/>
              </a:ext>
            </a:extLst>
          </p:cNvPr>
          <p:cNvSpPr txBox="1"/>
          <p:nvPr/>
        </p:nvSpPr>
        <p:spPr>
          <a:xfrm>
            <a:off x="7187021" y="3778370"/>
            <a:ext cx="1340527" cy="58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 </a:t>
            </a:r>
            <a:r>
              <a:rPr lang="en-GB" sz="1600" b="1" dirty="0">
                <a:solidFill>
                  <a:srgbClr val="C00000"/>
                </a:solidFill>
              </a:rPr>
              <a:t>Continuity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Contingency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39330-3BB2-2A79-BEB9-AD2D96C5EEF3}"/>
              </a:ext>
            </a:extLst>
          </p:cNvPr>
          <p:cNvSpPr txBox="1"/>
          <p:nvPr/>
        </p:nvSpPr>
        <p:spPr>
          <a:xfrm>
            <a:off x="8622392" y="4685179"/>
            <a:ext cx="1403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Collaboration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FADF9-F417-6C05-53E2-DA286D825333}"/>
              </a:ext>
            </a:extLst>
          </p:cNvPr>
          <p:cNvSpPr txBox="1"/>
          <p:nvPr/>
        </p:nvSpPr>
        <p:spPr>
          <a:xfrm>
            <a:off x="10118606" y="3854660"/>
            <a:ext cx="13605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600" b="1" dirty="0">
                <a:solidFill>
                  <a:srgbClr val="0070C0"/>
                </a:solidFill>
              </a:rPr>
              <a:t>Integrated Care System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7490A99-0B18-8B80-35D9-16A9948EEA92}"/>
              </a:ext>
            </a:extLst>
          </p:cNvPr>
          <p:cNvSpPr/>
          <p:nvPr/>
        </p:nvSpPr>
        <p:spPr>
          <a:xfrm>
            <a:off x="5902289" y="3135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1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6F08-76B3-0D85-0721-6C5A95E41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050" y="960118"/>
            <a:ext cx="6591300" cy="426721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Listening to the Patient’s </a:t>
            </a:r>
            <a:r>
              <a:rPr lang="en-GB" sz="2800" dirty="0"/>
              <a:t>Experience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CFB968-83FC-DF47-5029-8D0026EA508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3903" y="1990725"/>
            <a:ext cx="6129965" cy="3390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The National Suicide Prevention Alliance NSPA 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ived 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</a:t>
            </a:r>
            <a:r>
              <a:rPr kumimoji="0" lang="en-US" altLang="en-US" sz="20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xperience Network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were asked ….</a:t>
            </a:r>
          </a:p>
          <a:p>
            <a:pPr marL="0" indent="0">
              <a:buNone/>
            </a:pPr>
            <a:endParaRPr lang="en-US" altLang="en-US" sz="16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br>
              <a:rPr lang="en-US" sz="1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‘Was your GP empathetic, knowledgeable &amp;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understanding about your experiences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relation to suicidal thoughts or actions?’</a:t>
            </a:r>
          </a:p>
        </p:txBody>
      </p:sp>
      <p:pic>
        <p:nvPicPr>
          <p:cNvPr id="6" name="Picture 5" descr="Quizzical burrowing owl looking forward">
            <a:extLst>
              <a:ext uri="{FF2B5EF4-FFF2-40B4-BE49-F238E27FC236}">
                <a16:creationId xmlns:a16="http://schemas.microsoft.com/office/drawing/2014/main" id="{EF387C96-18B7-6692-086A-CDC6B91B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6"/>
          <a:stretch/>
        </p:blipFill>
        <p:spPr>
          <a:xfrm>
            <a:off x="8141460" y="1752600"/>
            <a:ext cx="3469515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6F08-76B3-0D85-0721-6C5A95E41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050" y="425450"/>
            <a:ext cx="6591300" cy="428625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Listening to the Patient’s </a:t>
            </a:r>
            <a:r>
              <a:rPr lang="en-GB" sz="2800" dirty="0"/>
              <a:t>Experience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598C2-9BCB-5A98-5F39-DB8A622BE9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040367" y="2129573"/>
            <a:ext cx="3780033" cy="2852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54784-5993-4003-DE0B-6FF2AD93DB9C}"/>
              </a:ext>
            </a:extLst>
          </p:cNvPr>
          <p:cNvSpPr txBox="1"/>
          <p:nvPr/>
        </p:nvSpPr>
        <p:spPr>
          <a:xfrm>
            <a:off x="343954" y="1352550"/>
            <a:ext cx="60473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The actual answer was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GB" sz="2000" b="1" u="sng" dirty="0">
                <a:solidFill>
                  <a:srgbClr val="C0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46%       </a:t>
            </a:r>
          </a:p>
          <a:p>
            <a:endParaRPr lang="en-GB" sz="20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What service users say they would find helpful</a:t>
            </a:r>
          </a:p>
          <a:p>
            <a:endParaRPr kumimoji="0" lang="en-GB" sz="200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+mj-cs"/>
              </a:rPr>
              <a:t>Option of type of GP appointment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+mj-cs"/>
              </a:rPr>
              <a:t>GP who listens with empathy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+mj-cs"/>
              </a:rPr>
              <a:t>Good consistent relationship with 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+mj-cs"/>
              </a:rPr>
              <a:t>Safety Planning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j-ea"/>
                <a:cs typeface="+mj-cs"/>
              </a:rPr>
              <a:t>Referrals/Signposting for further support options </a:t>
            </a:r>
            <a:endParaRPr lang="en-GB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0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C87A2-2E45-BA3D-3235-1846B2128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44E00-541B-27F7-2104-3958A8866F73}"/>
              </a:ext>
            </a:extLst>
          </p:cNvPr>
          <p:cNvSpPr txBox="1"/>
          <p:nvPr/>
        </p:nvSpPr>
        <p:spPr>
          <a:xfrm>
            <a:off x="0" y="1582340"/>
            <a:ext cx="3600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Michail</a:t>
            </a:r>
            <a:r>
              <a:rPr lang="en-GB" dirty="0">
                <a:solidFill>
                  <a:schemeClr val="bg1"/>
                </a:solidFill>
              </a:rPr>
              <a:t> M., Hunter, R., Mitchell L., Morgan J., Rathore I., Reid K., </a:t>
            </a:r>
            <a:r>
              <a:rPr lang="en-GB" dirty="0" err="1">
                <a:solidFill>
                  <a:schemeClr val="bg1"/>
                </a:solidFill>
              </a:rPr>
              <a:t>Tresadern</a:t>
            </a:r>
            <a:r>
              <a:rPr lang="en-GB" dirty="0">
                <a:solidFill>
                  <a:schemeClr val="bg1"/>
                </a:solidFill>
              </a:rPr>
              <a:t> C., Williams B., </a:t>
            </a:r>
          </a:p>
          <a:p>
            <a:r>
              <a:rPr lang="en-GB" dirty="0">
                <a:solidFill>
                  <a:schemeClr val="bg1"/>
                </a:solidFill>
              </a:rPr>
              <a:t>Campbell 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Visiting your General Practitioner: A guide for young people with lived experience of self-harm and suicidality.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Birmingham: Institute for Mental Health, School of Psychology, University of Birmingham, 2021c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0AB7D-4598-419C-AFC3-8010DE5F4875}"/>
              </a:ext>
            </a:extLst>
          </p:cNvPr>
          <p:cNvSpPr txBox="1"/>
          <p:nvPr/>
        </p:nvSpPr>
        <p:spPr>
          <a:xfrm>
            <a:off x="8934450" y="2782669"/>
            <a:ext cx="21240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#MyGPguide - visiting your general practitioner: a guide for young people with lived experience of self-harm and suicidality — University of Birmingham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4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0C81541-FC92-22D0-D521-7864C4769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480350"/>
              </p:ext>
            </p:extLst>
          </p:nvPr>
        </p:nvGraphicFramePr>
        <p:xfrm>
          <a:off x="267419" y="155275"/>
          <a:ext cx="11505481" cy="575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8FB36B-1A1A-B7A1-452D-5FB3C3969976}"/>
              </a:ext>
            </a:extLst>
          </p:cNvPr>
          <p:cNvSpPr txBox="1"/>
          <p:nvPr/>
        </p:nvSpPr>
        <p:spPr>
          <a:xfrm>
            <a:off x="1390650" y="6276975"/>
            <a:ext cx="1025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RCGP 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Self Harm in Children &amp; Young People </a:t>
            </a:r>
          </a:p>
        </p:txBody>
      </p:sp>
    </p:spTree>
    <p:extLst>
      <p:ext uri="{BB962C8B-B14F-4D97-AF65-F5344CB8AC3E}">
        <p14:creationId xmlns:p14="http://schemas.microsoft.com/office/powerpoint/2010/main" val="52419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>
            <a:extLst>
              <a:ext uri="{FF2B5EF4-FFF2-40B4-BE49-F238E27FC236}">
                <a16:creationId xmlns:a16="http://schemas.microsoft.com/office/drawing/2014/main" id="{D2477EBA-9C95-4975-D9D3-D3EE9219EAC8}"/>
              </a:ext>
            </a:extLst>
          </p:cNvPr>
          <p:cNvSpPr txBox="1"/>
          <p:nvPr/>
        </p:nvSpPr>
        <p:spPr>
          <a:xfrm>
            <a:off x="2061306" y="950482"/>
            <a:ext cx="79131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4BACC6"/>
                </a:solidFill>
                <a:latin typeface="Open Sans Semibold"/>
                <a:cs typeface="Open Sans Semibold"/>
              </a:rPr>
              <a:t>The link with suicide</a:t>
            </a:r>
          </a:p>
        </p:txBody>
      </p:sp>
      <p:sp>
        <p:nvSpPr>
          <p:cNvPr id="6" name="Isosceles Triangle 25">
            <a:extLst>
              <a:ext uri="{FF2B5EF4-FFF2-40B4-BE49-F238E27FC236}">
                <a16:creationId xmlns:a16="http://schemas.microsoft.com/office/drawing/2014/main" id="{AC52625B-AA5A-9216-3BE1-D29E60586E70}"/>
              </a:ext>
            </a:extLst>
          </p:cNvPr>
          <p:cNvSpPr/>
          <p:nvPr/>
        </p:nvSpPr>
        <p:spPr>
          <a:xfrm rot="10800000">
            <a:off x="5835245" y="6372932"/>
            <a:ext cx="365408" cy="117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C06BDA4D-AFD6-7107-3AFA-438B14AF1572}"/>
              </a:ext>
            </a:extLst>
          </p:cNvPr>
          <p:cNvSpPr>
            <a:spLocks noGrp="1"/>
          </p:cNvSpPr>
          <p:nvPr/>
        </p:nvSpPr>
        <p:spPr>
          <a:xfrm>
            <a:off x="4566172" y="646773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Open Sans"/>
                <a:cs typeface="Open Sans"/>
              </a:rPr>
              <a:t>StormSkillsTraining.com 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773306A3-E68B-B362-244A-3DAE77D6F02F}"/>
              </a:ext>
            </a:extLst>
          </p:cNvPr>
          <p:cNvSpPr txBox="1"/>
          <p:nvPr/>
        </p:nvSpPr>
        <p:spPr>
          <a:xfrm>
            <a:off x="2484307" y="377940"/>
            <a:ext cx="70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Open Sans Semibold"/>
                <a:cs typeface="Open Sans Semibold"/>
              </a:rPr>
              <a:t>Non-harmful and Harmful Coping Skills</a:t>
            </a:r>
          </a:p>
        </p:txBody>
      </p:sp>
      <p:sp>
        <p:nvSpPr>
          <p:cNvPr id="9" name="Isosceles Triangle 28">
            <a:extLst>
              <a:ext uri="{FF2B5EF4-FFF2-40B4-BE49-F238E27FC236}">
                <a16:creationId xmlns:a16="http://schemas.microsoft.com/office/drawing/2014/main" id="{D20CAE15-901E-0469-2F41-8615080CFA4A}"/>
              </a:ext>
            </a:extLst>
          </p:cNvPr>
          <p:cNvSpPr/>
          <p:nvPr/>
        </p:nvSpPr>
        <p:spPr>
          <a:xfrm rot="10800000">
            <a:off x="5827405" y="25142"/>
            <a:ext cx="365408" cy="1176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E1B46E8C-4053-4E1F-99E2-F011DB92A0FD}"/>
              </a:ext>
            </a:extLst>
          </p:cNvPr>
          <p:cNvSpPr txBox="1"/>
          <p:nvPr/>
        </p:nvSpPr>
        <p:spPr>
          <a:xfrm>
            <a:off x="2180202" y="4625126"/>
            <a:ext cx="2737926" cy="318036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sz="1600" kern="0" dirty="0">
                <a:solidFill>
                  <a:srgbClr val="008000"/>
                </a:solidFill>
                <a:latin typeface="Open Sans"/>
                <a:cs typeface="Open Sans"/>
              </a:rPr>
              <a:t>Non-harmful Coping Skills</a:t>
            </a:r>
            <a:endParaRPr lang="en-US" sz="1600" kern="0" dirty="0">
              <a:solidFill>
                <a:srgbClr val="008000"/>
              </a:solidFill>
              <a:latin typeface="Open Sans"/>
              <a:cs typeface="Open Sans"/>
            </a:endParaRPr>
          </a:p>
        </p:txBody>
      </p:sp>
      <p:sp>
        <p:nvSpPr>
          <p:cNvPr id="11" name="Left-Right Arrow 30">
            <a:extLst>
              <a:ext uri="{FF2B5EF4-FFF2-40B4-BE49-F238E27FC236}">
                <a16:creationId xmlns:a16="http://schemas.microsoft.com/office/drawing/2014/main" id="{0B942B3F-41D9-3C90-07E6-EB07726F3562}"/>
              </a:ext>
            </a:extLst>
          </p:cNvPr>
          <p:cNvSpPr/>
          <p:nvPr/>
        </p:nvSpPr>
        <p:spPr>
          <a:xfrm>
            <a:off x="2186522" y="3072048"/>
            <a:ext cx="6832986" cy="1319110"/>
          </a:xfrm>
          <a:prstGeom prst="left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1959AAE9-DDE3-4463-69A6-F3FE35F2A518}"/>
              </a:ext>
            </a:extLst>
          </p:cNvPr>
          <p:cNvSpPr txBox="1"/>
          <p:nvPr/>
        </p:nvSpPr>
        <p:spPr>
          <a:xfrm>
            <a:off x="2180202" y="2097356"/>
            <a:ext cx="2734850" cy="318036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600" kern="0" dirty="0">
                <a:solidFill>
                  <a:schemeClr val="accent2">
                    <a:lumMod val="75000"/>
                  </a:schemeClr>
                </a:solidFill>
                <a:latin typeface="Open Sans"/>
                <a:cs typeface="Open Sans"/>
              </a:rPr>
              <a:t>Self-harm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434CEE64-4320-EE42-65D9-DC658F47FDD8}"/>
              </a:ext>
            </a:extLst>
          </p:cNvPr>
          <p:cNvSpPr txBox="1"/>
          <p:nvPr/>
        </p:nvSpPr>
        <p:spPr>
          <a:xfrm>
            <a:off x="9526318" y="3527063"/>
            <a:ext cx="1114886" cy="3484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b="1" dirty="0">
                <a:solidFill>
                  <a:srgbClr val="C00000"/>
                </a:solidFill>
                <a:latin typeface="Open Sans"/>
                <a:cs typeface="Open Sans"/>
              </a:rPr>
              <a:t>Suicide</a:t>
            </a:r>
            <a:endParaRPr lang="en-US" sz="1600" b="1" dirty="0">
              <a:solidFill>
                <a:srgbClr val="C00000"/>
              </a:solidFill>
              <a:latin typeface="Open Sans"/>
              <a:cs typeface="Open Sans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E3D44255-AC0D-03E0-6AC5-FD0DD5D5952F}"/>
              </a:ext>
            </a:extLst>
          </p:cNvPr>
          <p:cNvSpPr txBox="1"/>
          <p:nvPr/>
        </p:nvSpPr>
        <p:spPr>
          <a:xfrm>
            <a:off x="5013437" y="3534807"/>
            <a:ext cx="3600399" cy="359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GB" sz="1600" dirty="0">
                <a:solidFill>
                  <a:srgbClr val="FFFFFF"/>
                </a:solidFill>
                <a:latin typeface="Open Sans"/>
                <a:cs typeface="Open Sans"/>
              </a:rPr>
              <a:t>Suicidal thinking / behaviour</a:t>
            </a:r>
            <a:endParaRPr lang="en-US" sz="16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8126B10F-8535-A94B-899E-23ABFE4D5205}"/>
              </a:ext>
            </a:extLst>
          </p:cNvPr>
          <p:cNvSpPr txBox="1"/>
          <p:nvPr/>
        </p:nvSpPr>
        <p:spPr>
          <a:xfrm>
            <a:off x="2546821" y="3527063"/>
            <a:ext cx="958323" cy="359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dirty="0">
                <a:solidFill>
                  <a:schemeClr val="bg1"/>
                </a:solidFill>
                <a:latin typeface="Open Sans"/>
                <a:cs typeface="Open Sans"/>
              </a:rPr>
              <a:t>Coping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6" name="table">
            <a:extLst>
              <a:ext uri="{FF2B5EF4-FFF2-40B4-BE49-F238E27FC236}">
                <a16:creationId xmlns:a16="http://schemas.microsoft.com/office/drawing/2014/main" id="{452CFF54-8205-21DF-D2F7-8B614753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146" y="3018021"/>
            <a:ext cx="208280" cy="142687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EC6EB7-E078-CBC3-003B-634A99FBE705}"/>
              </a:ext>
            </a:extLst>
          </p:cNvPr>
          <p:cNvCxnSpPr/>
          <p:nvPr/>
        </p:nvCxnSpPr>
        <p:spPr>
          <a:xfrm flipV="1">
            <a:off x="9108146" y="4535174"/>
            <a:ext cx="1" cy="72008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sp>
        <p:nvSpPr>
          <p:cNvPr id="18" name="TextBox 37">
            <a:extLst>
              <a:ext uri="{FF2B5EF4-FFF2-40B4-BE49-F238E27FC236}">
                <a16:creationId xmlns:a16="http://schemas.microsoft.com/office/drawing/2014/main" id="{D82E67FF-4DC1-E6B4-1BC9-D6B272A82E36}"/>
              </a:ext>
            </a:extLst>
          </p:cNvPr>
          <p:cNvSpPr txBox="1"/>
          <p:nvPr/>
        </p:nvSpPr>
        <p:spPr>
          <a:xfrm>
            <a:off x="8139858" y="5303501"/>
            <a:ext cx="1936574" cy="359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GB" sz="1600" b="1" dirty="0">
                <a:solidFill>
                  <a:srgbClr val="002060"/>
                </a:solidFill>
                <a:latin typeface="Open Sans"/>
                <a:cs typeface="Open Sans"/>
              </a:rPr>
              <a:t>Triggers, Factors </a:t>
            </a:r>
            <a:endParaRPr lang="en-US" sz="1600" b="1" dirty="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E8E8D352-07EF-C07A-1364-358EBE78017B}"/>
              </a:ext>
            </a:extLst>
          </p:cNvPr>
          <p:cNvSpPr txBox="1"/>
          <p:nvPr/>
        </p:nvSpPr>
        <p:spPr>
          <a:xfrm>
            <a:off x="7644254" y="2543741"/>
            <a:ext cx="1609736" cy="369332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504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i="1" kern="0" dirty="0">
                <a:ln w="0"/>
                <a:solidFill>
                  <a:sysClr val="window" lastClr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ea typeface="Arial" charset="0"/>
                <a:cs typeface="Open Sans"/>
              </a:rPr>
              <a:t>Ambivalence</a:t>
            </a:r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D44ECD16-5C51-3F45-9C22-677296E644D5}"/>
              </a:ext>
            </a:extLst>
          </p:cNvPr>
          <p:cNvSpPr txBox="1"/>
          <p:nvPr/>
        </p:nvSpPr>
        <p:spPr>
          <a:xfrm>
            <a:off x="2183278" y="2578799"/>
            <a:ext cx="2734850" cy="318036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1600" kern="0" dirty="0">
                <a:solidFill>
                  <a:srgbClr val="604A7B"/>
                </a:solidFill>
                <a:latin typeface="Open Sans"/>
                <a:cs typeface="Open Sans"/>
              </a:rPr>
              <a:t>Health Risk Behaviours</a:t>
            </a:r>
          </a:p>
        </p:txBody>
      </p:sp>
    </p:spTree>
    <p:extLst>
      <p:ext uri="{BB962C8B-B14F-4D97-AF65-F5344CB8AC3E}">
        <p14:creationId xmlns:p14="http://schemas.microsoft.com/office/powerpoint/2010/main" val="308862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CCE7-506A-EA6B-D0AB-1115104F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448917"/>
            <a:ext cx="5059680" cy="790550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consultation skills</a:t>
            </a:r>
            <a:r>
              <a:rPr lang="en-US" sz="2400" dirty="0"/>
              <a:t>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268DDCC-251E-9F72-4E4C-DD4DDCA8C3CC}"/>
              </a:ext>
            </a:extLst>
          </p:cNvPr>
          <p:cNvSpPr txBox="1"/>
          <p:nvPr/>
        </p:nvSpPr>
        <p:spPr>
          <a:xfrm>
            <a:off x="620313" y="1410031"/>
            <a:ext cx="5594899" cy="957378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sz="1400" b="1" dirty="0"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sz="1400" b="1" dirty="0">
                <a:latin typeface="Open Sans"/>
                <a:cs typeface="Open Sans"/>
              </a:rPr>
              <a:t>	    </a:t>
            </a:r>
            <a:r>
              <a:rPr lang="en-US" sz="1400" b="1" dirty="0">
                <a:solidFill>
                  <a:srgbClr val="002060"/>
                </a:solidFill>
                <a:latin typeface="Open Sans"/>
                <a:cs typeface="Open Sans"/>
              </a:rPr>
              <a:t>Indirect questions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	                  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“Do you feel like harming yourself?”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                                     “Do you feel like getting away from it all?”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6C55537A-9DF5-410B-4304-9AAD4CBCE46B}"/>
              </a:ext>
            </a:extLst>
          </p:cNvPr>
          <p:cNvSpPr txBox="1"/>
          <p:nvPr/>
        </p:nvSpPr>
        <p:spPr>
          <a:xfrm>
            <a:off x="620313" y="2536819"/>
            <a:ext cx="5594899" cy="956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noFill/>
            <a:prstDash val="sysDash"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sz="1400" b="1" dirty="0"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sz="1400" b="1" dirty="0">
                <a:latin typeface="Open Sans"/>
                <a:cs typeface="Open Sans"/>
              </a:rPr>
              <a:t>	      </a:t>
            </a:r>
            <a:r>
              <a:rPr lang="en-US" sz="1400" b="1" dirty="0">
                <a:solidFill>
                  <a:srgbClr val="002060"/>
                </a:solidFill>
                <a:latin typeface="Open Sans"/>
                <a:cs typeface="Open Sans"/>
              </a:rPr>
              <a:t>Direct questions                                                                                                                       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rgbClr val="002060"/>
                </a:solidFill>
                <a:latin typeface="Open Sans"/>
                <a:cs typeface="Open Sans"/>
              </a:rPr>
              <a:t>                                    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“Have you been thinking about suicide?”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	                  “Do you want to kill yourself?”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9BA6F307-B966-FA49-218F-22B803843F1A}"/>
              </a:ext>
            </a:extLst>
          </p:cNvPr>
          <p:cNvSpPr txBox="1"/>
          <p:nvPr/>
        </p:nvSpPr>
        <p:spPr>
          <a:xfrm>
            <a:off x="620312" y="3663607"/>
            <a:ext cx="6258008" cy="1215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endParaRPr lang="en-US" sz="1400" b="1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tx2"/>
                </a:solidFill>
                <a:latin typeface="Open Sans"/>
                <a:cs typeface="Open Sans"/>
              </a:rPr>
              <a:t>	  </a:t>
            </a:r>
            <a:r>
              <a:rPr lang="en-US" sz="1400" b="1" dirty="0">
                <a:solidFill>
                  <a:srgbClr val="002060"/>
                </a:solidFill>
                <a:latin typeface="Open Sans"/>
                <a:cs typeface="Open Sans"/>
              </a:rPr>
              <a:t>Normalising question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“Sometimes when people feel distressed, they think of ending their life’’            </a:t>
            </a:r>
          </a:p>
          <a:p>
            <a:pPr algn="ctr">
              <a:lnSpc>
                <a:spcPct val="120000"/>
              </a:lnSpc>
            </a:pPr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 “Is this something you’ve been thinking of?”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3" name="Isosceles Triangle 13">
            <a:extLst>
              <a:ext uri="{FF2B5EF4-FFF2-40B4-BE49-F238E27FC236}">
                <a16:creationId xmlns:a16="http://schemas.microsoft.com/office/drawing/2014/main" id="{D46FD31B-D7BF-71A1-3340-6AB87D94ECE9}"/>
              </a:ext>
            </a:extLst>
          </p:cNvPr>
          <p:cNvSpPr/>
          <p:nvPr/>
        </p:nvSpPr>
        <p:spPr>
          <a:xfrm rot="10800000">
            <a:off x="6215212" y="25142"/>
            <a:ext cx="365408" cy="117600"/>
          </a:xfrm>
          <a:prstGeom prst="triangle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1E72A7-638B-91D4-E4A1-58D89804AAB9}"/>
              </a:ext>
            </a:extLst>
          </p:cNvPr>
          <p:cNvSpPr txBox="1">
            <a:spLocks/>
          </p:cNvSpPr>
          <p:nvPr/>
        </p:nvSpPr>
        <p:spPr>
          <a:xfrm>
            <a:off x="8006080" y="1747521"/>
            <a:ext cx="3200400" cy="3403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>
                <a:solidFill>
                  <a:srgbClr val="1059A9"/>
                </a:solidFill>
                <a:latin typeface="Lato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Suicidal  </a:t>
            </a:r>
          </a:p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Thoughts or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Intentions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Plan?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7C64A8D-0469-23B7-004D-C6A22E8DEB2C}"/>
              </a:ext>
            </a:extLst>
          </p:cNvPr>
          <p:cNvSpPr>
            <a:spLocks noGrp="1"/>
          </p:cNvSpPr>
          <p:nvPr/>
        </p:nvSpPr>
        <p:spPr>
          <a:xfrm>
            <a:off x="1686560" y="6268721"/>
            <a:ext cx="7172960" cy="447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StormSkillsTraining.com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7CEED-E18D-EE8D-02AA-8DA70590DD6E}"/>
              </a:ext>
            </a:extLst>
          </p:cNvPr>
          <p:cNvSpPr txBox="1"/>
          <p:nvPr/>
        </p:nvSpPr>
        <p:spPr>
          <a:xfrm>
            <a:off x="265176" y="5732517"/>
            <a:ext cx="1064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</a:rPr>
              <a:t>NICE:  </a:t>
            </a:r>
            <a:r>
              <a:rPr lang="en-GB" sz="1800" b="1" u="sng" dirty="0">
                <a:solidFill>
                  <a:srgbClr val="C00000"/>
                </a:solidFill>
              </a:rPr>
              <a:t>DO NOT</a:t>
            </a:r>
            <a:r>
              <a:rPr lang="en-GB" sz="1800" b="1" dirty="0">
                <a:solidFill>
                  <a:srgbClr val="C00000"/>
                </a:solidFill>
              </a:rPr>
              <a:t> USE RISK ASSESSMENT TOOLS OR SCALES TO ‘PREDICT’ SUICIDE </a:t>
            </a:r>
            <a:r>
              <a:rPr lang="en-GB" b="1" dirty="0">
                <a:solidFill>
                  <a:srgbClr val="C00000"/>
                </a:solidFill>
              </a:rPr>
              <a:t>OR DECIDE TREATMENT </a:t>
            </a:r>
            <a:endParaRPr lang="en-GB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9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9806F-4A67-11EC-9886-10E4A0744B19}"/>
              </a:ext>
            </a:extLst>
          </p:cNvPr>
          <p:cNvSpPr txBox="1"/>
          <p:nvPr/>
        </p:nvSpPr>
        <p:spPr>
          <a:xfrm>
            <a:off x="7455877" y="826532"/>
            <a:ext cx="382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www.stayingsafe.net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6A375-DEEE-0644-5B64-4BFB2EA1E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5" t="29936" r="25707" b="14341"/>
          <a:stretch/>
        </p:blipFill>
        <p:spPr>
          <a:xfrm>
            <a:off x="258794" y="826532"/>
            <a:ext cx="6029864" cy="478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652726-8D4E-FAD4-C4EF-77E171F24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4" t="44151" r="29032" b="18868"/>
          <a:stretch/>
        </p:blipFill>
        <p:spPr>
          <a:xfrm>
            <a:off x="6379234" y="1751162"/>
            <a:ext cx="5529532" cy="3105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50F82-F36F-C9AC-E092-603FF93D8091}"/>
              </a:ext>
            </a:extLst>
          </p:cNvPr>
          <p:cNvSpPr txBox="1"/>
          <p:nvPr/>
        </p:nvSpPr>
        <p:spPr>
          <a:xfrm>
            <a:off x="7134045" y="4950002"/>
            <a:ext cx="3690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Person Owned</a:t>
            </a:r>
          </a:p>
          <a:p>
            <a:r>
              <a:rPr lang="en-GB" b="1" dirty="0"/>
              <a:t>Co-production  </a:t>
            </a:r>
          </a:p>
          <a:p>
            <a:r>
              <a:rPr lang="en-GB" b="1" dirty="0"/>
              <a:t>Dynamic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28E9C-C813-B03F-3A90-42F1C0C4F351}"/>
              </a:ext>
            </a:extLst>
          </p:cNvPr>
          <p:cNvSpPr txBox="1"/>
          <p:nvPr/>
        </p:nvSpPr>
        <p:spPr>
          <a:xfrm>
            <a:off x="2529840" y="6390640"/>
            <a:ext cx="726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Note: Consider Collaboration, Carers, Consent, Confidentiality &amp; Capacity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14EF-97FA-A96D-AEC9-51769C550B82}"/>
              </a:ext>
            </a:extLst>
          </p:cNvPr>
          <p:cNvSpPr txBox="1"/>
          <p:nvPr/>
        </p:nvSpPr>
        <p:spPr>
          <a:xfrm>
            <a:off x="3556000" y="5873332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Explore safe alternative coping strategies </a:t>
            </a:r>
          </a:p>
        </p:txBody>
      </p:sp>
    </p:spTree>
    <p:extLst>
      <p:ext uri="{BB962C8B-B14F-4D97-AF65-F5344CB8AC3E}">
        <p14:creationId xmlns:p14="http://schemas.microsoft.com/office/powerpoint/2010/main" val="341457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50E7-1FA9-B243-971B-1DE3C239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30" y="758952"/>
            <a:ext cx="5158596" cy="740664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Arial Black" panose="020B0A04020102020204" pitchFamily="34" charset="0"/>
              </a:rPr>
              <a:t>Safe Prescribing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A168-B488-4856-9552-67BF837F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905109"/>
            <a:ext cx="10363200" cy="4322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NICE Guidelines for Depression </a:t>
            </a:r>
            <a:r>
              <a:rPr lang="en-GB" sz="2000" b="0" i="0" dirty="0">
                <a:effectLst/>
                <a:latin typeface="Arial Black" panose="020B0A04020102020204" pitchFamily="34" charset="0"/>
              </a:rPr>
              <a:t>[NG222]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withhold treatment on the basis of suicide risk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However,  consider toxicity in overdose, drug interactions, half-life of drug, safe quantities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Active Monitoring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GP follow up according to need and risk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Practice Pharmacist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support, unwanted stocks, irregular ordering, medication reviews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GP to arrange follow up and consider increased frequency of support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Beware Polypharmacy        …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amitriptyline, beta blockers, Z drugs, opioids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Alcohol &amp; Drug Misuse 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Self Harm, Mental State &amp; Suicidal enquiry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during initiation &amp; medication reviews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20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Self Harm in primary care research </a:t>
            </a:r>
            <a:br>
              <a:rPr lang="en-US" spc="100" dirty="0">
                <a:solidFill>
                  <a:srgbClr val="FFFFFF"/>
                </a:solidFill>
              </a:rPr>
            </a:br>
            <a:br>
              <a:rPr lang="en-US" spc="100" dirty="0">
                <a:solidFill>
                  <a:srgbClr val="FFFFFF"/>
                </a:solidFill>
              </a:rPr>
            </a:br>
            <a:endParaRPr lang="en-US" spc="100" dirty="0">
              <a:solidFill>
                <a:srgbClr val="FFFFFF"/>
              </a:solidFill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 fontScale="85000" lnSpcReduction="10000"/>
          </a:bodyPr>
          <a:lstStyle/>
          <a:p>
            <a:pPr algn="l"/>
            <a:r>
              <a:rPr lang="en-GB" b="0" i="0" dirty="0">
                <a:solidFill>
                  <a:srgbClr val="2C2C2B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The COPING study research programme 2021-2025</a:t>
            </a:r>
          </a:p>
          <a:p>
            <a:pPr algn="l"/>
            <a:endParaRPr lang="en-GB" b="0" i="0" dirty="0">
              <a:solidFill>
                <a:srgbClr val="2C2C2B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2C2C2B"/>
                </a:solidFill>
                <a:effectLst/>
                <a:latin typeface="Arial" panose="020B0604020202020204" pitchFamily="34" charset="0"/>
              </a:rPr>
              <a:t>Young people commonly reach out to their GP for help with their self-harm. </a:t>
            </a:r>
          </a:p>
          <a:p>
            <a:pPr algn="l"/>
            <a:endParaRPr lang="en-GB" dirty="0">
              <a:solidFill>
                <a:srgbClr val="2C2C2B"/>
              </a:solidFill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2C2C2B"/>
                </a:solidFill>
                <a:effectLst/>
                <a:latin typeface="Arial" panose="020B0604020202020204" pitchFamily="34" charset="0"/>
              </a:rPr>
              <a:t>There is a lack of evidence and clinical guidelines of how GPs should help young people who struggle with self-harm.</a:t>
            </a:r>
          </a:p>
          <a:p>
            <a:pPr algn="l"/>
            <a:endParaRPr lang="en-GB" b="0" i="0" dirty="0">
              <a:solidFill>
                <a:srgbClr val="2C2C2B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2C2C2B"/>
                </a:solidFill>
                <a:effectLst/>
                <a:latin typeface="Arial" panose="020B0604020202020204" pitchFamily="34" charset="0"/>
              </a:rPr>
              <a:t>The COPING study aims to change this by providing high-quality research evidence to inform a future full-scale clinical trial of COPING in the NHS to guide GPs in managing  self-harm in young people.</a:t>
            </a:r>
          </a:p>
          <a:p>
            <a:pPr algn="l"/>
            <a:endParaRPr lang="en-GB" b="0" i="0" dirty="0">
              <a:solidFill>
                <a:srgbClr val="2C2C2B"/>
              </a:solidFill>
              <a:effectLst/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212529"/>
              </a:solidFill>
              <a:effectLst/>
              <a:latin typeface="Roboto" panose="020B0604020202020204" pitchFamily="2" charset="0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  <a:latin typeface="Roboto" panose="020B0604020202020204" pitchFamily="2" charset="0"/>
              </a:rPr>
              <a:t>F</a:t>
            </a:r>
            <a:r>
              <a:rPr lang="en-GB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ar</a:t>
            </a:r>
            <a:r>
              <a:rPr lang="en-GB" b="0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az Mughal et al. Role of the GP in the management of patients with self-harm behaviour:</a:t>
            </a:r>
          </a:p>
          <a:p>
            <a:pPr algn="l"/>
            <a:r>
              <a:rPr lang="en-GB" b="0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a systematic review, </a:t>
            </a:r>
            <a:r>
              <a:rPr lang="en-GB" b="0" i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British Journal of General Practice</a:t>
            </a:r>
            <a:r>
              <a:rPr lang="en-GB" b="0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 (2020). 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 10.3399/bjgp20X708257</a:t>
            </a:r>
            <a:r>
              <a:rPr lang="en-GB" b="1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Journal information:</a:t>
            </a:r>
            <a:r>
              <a:rPr lang="en-GB" b="0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 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British Journal of General Practice</a:t>
            </a:r>
            <a:r>
              <a:rPr lang="en-GB" b="0" i="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Roboto" panose="020B0604020202020204" pitchFamily="2" charset="0"/>
              </a:rPr>
              <a:t> </a:t>
            </a:r>
            <a:endParaRPr lang="en-US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1F945-51EB-E5A5-ED81-76191604C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555" r="-6555"/>
          <a:stretch/>
        </p:blipFill>
        <p:spPr>
          <a:xfrm>
            <a:off x="581365" y="3821996"/>
            <a:ext cx="5209204" cy="25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20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endParaRPr lang="en-US" sz="1400" spc="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9" y="751193"/>
            <a:ext cx="4801959" cy="5355611"/>
          </a:xfrm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 Personal Perspective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‘In my general practice over 30 years I have found nothing more difficult than dealing with the aftermath of suicide;  facing the grieving family, with a sense of failure to prevent it.‘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‘Conversely, I have found great satisfaction when I manage to help someone in emotional distress, to stay safe, get well and rediscover their joy of life.’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Sohrab Panday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i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The Derbyshire Journey </a:t>
            </a:r>
            <a:endParaRPr kumimoji="0" lang="en-US" sz="19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i="1" dirty="0">
              <a:solidFill>
                <a:schemeClr val="tx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Tx/>
              <a:buSzTx/>
              <a:defRPr/>
            </a:pPr>
            <a:r>
              <a:rPr lang="en-GB" sz="1900" i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1000 GPs &amp; Primary Care Staff have received suicide prevention training since 2018  with an emphasis on </a:t>
            </a:r>
            <a:r>
              <a:rPr lang="en-GB" sz="1900" b="1" i="1" dirty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Compassion; Teamwork  &amp; Safety Planning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06A2FB6-7393-55D9-AAE7-4683DA04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398" y="751192"/>
            <a:ext cx="5077138" cy="535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69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Self Harm in primary care 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B7A8-A0A9-5DA4-5C9A-8957C7C46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114" y="555585"/>
            <a:ext cx="5007889" cy="586759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play a vital role in helping those who self harm or are suicidal and offer holistic  compassionate care in a safe environment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NICE guidance aims to improve GP care, -- active monitoring and more referrals 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Planning to prevent suicide is key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Commissioning of CBT- informed therapy</a:t>
            </a:r>
            <a:endParaRPr lang="en-GB" sz="2000" dirty="0"/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ongoing to find GP intervention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 of Primary Care Teams essential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374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Self Harm in primary care 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B7A8-A0A9-5DA4-5C9A-8957C7C46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360" y="1456268"/>
            <a:ext cx="3938016" cy="4966910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Questions  welcome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contact details below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spanday@nhs.net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723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US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Harm </a:t>
            </a:r>
            <a:br>
              <a:rPr lang="en-US" spc="100" dirty="0">
                <a:solidFill>
                  <a:srgbClr val="FFFFFF"/>
                </a:solidFill>
              </a:rPr>
            </a:br>
            <a:br>
              <a:rPr lang="en-US" spc="100" dirty="0">
                <a:solidFill>
                  <a:srgbClr val="FFFFFF"/>
                </a:solidFill>
              </a:rPr>
            </a:br>
            <a:r>
              <a:rPr lang="en-GB" sz="18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 </a:t>
            </a:r>
            <a:br>
              <a:rPr lang="en-GB" sz="18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sz="18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18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Intentional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self-poisoning or self-injury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irrespective of the apparent purpose of the act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way to ‘cope’ with their emotional  dysregulation</a:t>
            </a:r>
            <a:br>
              <a:rPr lang="en-GB" sz="18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sz="18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complex as it offers relief but also causes harm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lang="en-US" spc="1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018" y="974875"/>
            <a:ext cx="5215942" cy="4703549"/>
          </a:xfr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Prevalence self-harm or attempted suicide </a:t>
            </a:r>
          </a:p>
          <a:p>
            <a:pPr>
              <a:lnSpc>
                <a:spcPct val="9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  7.3% of girls &amp; 3.6% of boys (aged11-16) </a:t>
            </a:r>
          </a:p>
          <a:p>
            <a:pPr>
              <a:lnSpc>
                <a:spcPct val="9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21.5% of girls &amp; 9.7% of boys (aged 17-19)</a:t>
            </a:r>
          </a:p>
          <a:p>
            <a:pPr>
              <a:lnSpc>
                <a:spcPct val="90000"/>
              </a:lnSpc>
            </a:pPr>
            <a:endParaRPr lang="en-GB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Any age but recent increase among young people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Only a minority present to hospital services yet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200,000 ED presentations in England every year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20% of people repeat self-harm within a year. 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About half of the people who attend ED with self harm have visited their GP in the previous month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35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pc="100" dirty="0">
                <a:solidFill>
                  <a:srgbClr val="FFFFFF"/>
                </a:solidFill>
              </a:rPr>
              <a:t>Self Harm and Suicide:</a:t>
            </a:r>
            <a:br>
              <a:rPr lang="en-US" spc="100" dirty="0">
                <a:solidFill>
                  <a:srgbClr val="FFFFFF"/>
                </a:solidFill>
              </a:rPr>
            </a:br>
            <a:br>
              <a:rPr lang="en-US" spc="100" dirty="0">
                <a:solidFill>
                  <a:srgbClr val="FFFFFF"/>
                </a:solidFill>
              </a:rPr>
            </a:br>
            <a:r>
              <a:rPr lang="en-GB" sz="20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relationship between self-harm and suicide is complex</a:t>
            </a:r>
            <a:r>
              <a:rPr lang="en-US" sz="20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4084" y="1292087"/>
            <a:ext cx="4895367" cy="4535150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SH have a greatly increased risk of suicide</a:t>
            </a:r>
          </a:p>
          <a:p>
            <a:pPr>
              <a:lnSpc>
                <a:spcPct val="90000"/>
              </a:lnSpc>
            </a:pP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in the first year (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30-50x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after SH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suicide risk (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200x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one month after non-fatal self-harm hospitalisation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increased risk of suicide reduces in subsequent years but still exists for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years </a:t>
            </a:r>
          </a:p>
          <a:p>
            <a:pPr>
              <a:lnSpc>
                <a:spcPct val="9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Males, Older people, repeated self harm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UK  Suicides  6000 people per year  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30-40% of suicides have a history of self harm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9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65200"/>
            <a:ext cx="4768936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cap="none" spc="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 guideline [NG225]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Self-harm: assessment, management and preventing recurrence NICE guideline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Published: 7 September 2022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www.nice.org.uk/guidance/ng225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pc="1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5704" y="1956816"/>
            <a:ext cx="4930519" cy="2441448"/>
          </a:xfrm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care in primary care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1.7.6 Consider a referral to mental health or social care services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1.7.7 Consider making referral to mental health professional a PRIORITY 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1.7.8 GP responsibilities in caring for the person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E7A3B-5C68-7349-8409-B31B5768830F}"/>
              </a:ext>
            </a:extLst>
          </p:cNvPr>
          <p:cNvSpPr txBox="1"/>
          <p:nvPr/>
        </p:nvSpPr>
        <p:spPr>
          <a:xfrm>
            <a:off x="6475682" y="1103453"/>
            <a:ext cx="5256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Self Harm is everyone’s business’ 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E71AF-B84E-53FB-72DF-ABF0861F2899}"/>
              </a:ext>
            </a:extLst>
          </p:cNvPr>
          <p:cNvSpPr txBox="1"/>
          <p:nvPr/>
        </p:nvSpPr>
        <p:spPr>
          <a:xfrm>
            <a:off x="6703483" y="5064774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Psychosocial Assessment by a trained mental health worker reduces risk of further SH by 40%</a:t>
            </a:r>
          </a:p>
        </p:txBody>
      </p:sp>
    </p:spTree>
    <p:extLst>
      <p:ext uri="{BB962C8B-B14F-4D97-AF65-F5344CB8AC3E}">
        <p14:creationId xmlns:p14="http://schemas.microsoft.com/office/powerpoint/2010/main" val="101977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D8B1A-BD0E-138F-90E6-94CD19A58540}"/>
              </a:ext>
            </a:extLst>
          </p:cNvPr>
          <p:cNvSpPr txBox="1"/>
          <p:nvPr/>
        </p:nvSpPr>
        <p:spPr>
          <a:xfrm>
            <a:off x="981075" y="478537"/>
            <a:ext cx="99250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Assessment and care in primary care   NICE</a:t>
            </a:r>
          </a:p>
          <a:p>
            <a:r>
              <a:rPr lang="en-GB" b="1" dirty="0"/>
              <a:t> </a:t>
            </a:r>
          </a:p>
          <a:p>
            <a:r>
              <a:rPr lang="en-GB" b="1" dirty="0"/>
              <a:t>1.7.6 </a:t>
            </a:r>
            <a:r>
              <a:rPr lang="en-GB" dirty="0"/>
              <a:t>When a person presents in primary care after an episode of self-harm, </a:t>
            </a:r>
            <a:r>
              <a:rPr lang="en-GB" b="1" dirty="0">
                <a:solidFill>
                  <a:srgbClr val="002060"/>
                </a:solidFill>
              </a:rPr>
              <a:t>consider referring them to mental health or social care services </a:t>
            </a:r>
            <a:r>
              <a:rPr lang="en-GB" dirty="0">
                <a:solidFill>
                  <a:srgbClr val="002060"/>
                </a:solidFill>
              </a:rPr>
              <a:t>for a </a:t>
            </a:r>
            <a:r>
              <a:rPr lang="en-GB" b="1" dirty="0">
                <a:solidFill>
                  <a:srgbClr val="002060"/>
                </a:solidFill>
              </a:rPr>
              <a:t>psychosocial assessment</a:t>
            </a:r>
            <a:r>
              <a:rPr lang="en-GB" b="1" dirty="0"/>
              <a:t> </a:t>
            </a:r>
            <a:r>
              <a:rPr lang="en-GB" dirty="0"/>
              <a:t>or informing their existing mental health team, with consent from the person and their family members or carers (as appropriate)</a:t>
            </a:r>
          </a:p>
          <a:p>
            <a:endParaRPr lang="en-GB" dirty="0"/>
          </a:p>
          <a:p>
            <a:r>
              <a:rPr lang="en-GB" b="1" dirty="0"/>
              <a:t>1.7.7 Make referral to mental health professionals </a:t>
            </a:r>
            <a:r>
              <a:rPr lang="en-GB" b="1" u="sng" dirty="0">
                <a:solidFill>
                  <a:srgbClr val="C00000"/>
                </a:solidFill>
              </a:rPr>
              <a:t>a priority </a:t>
            </a:r>
            <a:r>
              <a:rPr lang="en-GB" dirty="0"/>
              <a:t>when: </a:t>
            </a:r>
          </a:p>
          <a:p>
            <a:r>
              <a:rPr lang="en-GB" dirty="0"/>
              <a:t>• the person's levels of concern or distress are rising, high or sustained</a:t>
            </a:r>
          </a:p>
          <a:p>
            <a:r>
              <a:rPr lang="en-GB" dirty="0"/>
              <a:t>• the frequency or degree of self-harm or suicidal intent is increasing</a:t>
            </a:r>
          </a:p>
          <a:p>
            <a:r>
              <a:rPr lang="en-GB" dirty="0"/>
              <a:t>• the person providing assessment in primary care is concerned </a:t>
            </a:r>
          </a:p>
          <a:p>
            <a:r>
              <a:rPr lang="en-GB" dirty="0"/>
              <a:t>• the person asks for further support from mental health services</a:t>
            </a:r>
          </a:p>
          <a:p>
            <a:r>
              <a:rPr lang="en-GB" dirty="0"/>
              <a:t>• levels of distress in family members or carers of children, young people and   </a:t>
            </a:r>
          </a:p>
          <a:p>
            <a:r>
              <a:rPr lang="en-GB" dirty="0"/>
              <a:t>   adults are rising, high or sustained, despite attempts to help</a:t>
            </a:r>
          </a:p>
          <a:p>
            <a:endParaRPr lang="en-GB" dirty="0"/>
          </a:p>
          <a:p>
            <a:r>
              <a:rPr lang="en-GB" b="1" dirty="0"/>
              <a:t>1.7.8 </a:t>
            </a:r>
            <a:r>
              <a:rPr lang="en-GB" dirty="0"/>
              <a:t>If the person who has self-harmed is being supported and given care in primary care, their </a:t>
            </a:r>
          </a:p>
          <a:p>
            <a:r>
              <a:rPr lang="en-GB" b="1" dirty="0">
                <a:solidFill>
                  <a:srgbClr val="C00000"/>
                </a:solidFill>
              </a:rPr>
              <a:t>GP should ensure that the person has</a:t>
            </a:r>
            <a:r>
              <a:rPr lang="en-GB" dirty="0"/>
              <a:t>: </a:t>
            </a:r>
          </a:p>
          <a:p>
            <a:r>
              <a:rPr lang="en-GB" dirty="0">
                <a:highlight>
                  <a:srgbClr val="FFFF00"/>
                </a:highlight>
              </a:rPr>
              <a:t>• regular appointments with their GP for review of self-harm </a:t>
            </a:r>
          </a:p>
          <a:p>
            <a:r>
              <a:rPr lang="en-GB" dirty="0">
                <a:highlight>
                  <a:srgbClr val="FFFF00"/>
                </a:highlight>
              </a:rPr>
              <a:t>• a medicines review </a:t>
            </a:r>
          </a:p>
          <a:p>
            <a:r>
              <a:rPr lang="en-GB" dirty="0">
                <a:highlight>
                  <a:srgbClr val="FFFF00"/>
                </a:highlight>
              </a:rPr>
              <a:t>• information  re: social care, voluntary/non-NHS sector support &amp; self-help resources </a:t>
            </a:r>
          </a:p>
          <a:p>
            <a:r>
              <a:rPr lang="en-GB" dirty="0">
                <a:highlight>
                  <a:srgbClr val="FFFF00"/>
                </a:highlight>
              </a:rPr>
              <a:t>• care for any coexisting mental health problems, inc. referral to mental health services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329137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2BDFE-9206-C57E-6D33-1E223B193970}"/>
              </a:ext>
            </a:extLst>
          </p:cNvPr>
          <p:cNvSpPr txBox="1"/>
          <p:nvPr/>
        </p:nvSpPr>
        <p:spPr>
          <a:xfrm>
            <a:off x="941832" y="512064"/>
            <a:ext cx="9363456" cy="4763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 for assessment and care by healthcare professionals &amp; social care practitioners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1.7.1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respect, dignity and compassion, awareness of cultural sensitivity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seek consent to liaise with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involved in the person's care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information to understand the context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network, any safety plan or coping strategies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 for Self Harm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1.11.7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developing a </a:t>
            </a:r>
            <a:r>
              <a:rPr lang="en-GB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plan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partnership with people who have self-harmed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recognise the triggers/warning signs of increased distress, </a:t>
            </a:r>
            <a:r>
              <a:rPr lang="en-GB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self harm or a suicidal crisis 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6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98" y="965200"/>
            <a:ext cx="4689938" cy="48155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rgbClr val="FFFFFF"/>
                </a:solidFill>
              </a:rPr>
              <a:t>Self Harm &amp; Suicide  </a:t>
            </a:r>
            <a:br>
              <a:rPr lang="en-US" spc="100" dirty="0">
                <a:solidFill>
                  <a:srgbClr val="FFFFFF"/>
                </a:solidFill>
              </a:rPr>
            </a:br>
            <a:r>
              <a:rPr lang="en-US" spc="100" dirty="0">
                <a:solidFill>
                  <a:srgbClr val="FFFFFF"/>
                </a:solidFill>
              </a:rPr>
              <a:t>General Practice:</a:t>
            </a:r>
            <a:br>
              <a:rPr lang="en-US" spc="100" dirty="0">
                <a:solidFill>
                  <a:srgbClr val="FFFFFF"/>
                </a:solidFill>
              </a:rPr>
            </a:br>
            <a:br>
              <a:rPr lang="en-US" spc="100" dirty="0">
                <a:solidFill>
                  <a:srgbClr val="FFFFFF"/>
                </a:solidFill>
              </a:rPr>
            </a:br>
            <a:r>
              <a:rPr lang="en-US" spc="100" dirty="0">
                <a:solidFill>
                  <a:srgbClr val="FFFFFF"/>
                </a:solidFill>
              </a:rPr>
              <a:t> opportunities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Self Harm </a:t>
            </a:r>
            <a:r>
              <a:rPr lang="en-GB" sz="1800" dirty="0">
                <a:solidFill>
                  <a:schemeClr val="bg1"/>
                </a:solidFill>
              </a:rPr>
              <a:t>-  </a:t>
            </a:r>
            <a:r>
              <a:rPr lang="en-GB" sz="1800" dirty="0">
                <a:solidFill>
                  <a:schemeClr val="tx1"/>
                </a:solidFill>
              </a:rPr>
              <a:t>58%</a:t>
            </a:r>
            <a:r>
              <a:rPr lang="en-GB" sz="1800" dirty="0">
                <a:solidFill>
                  <a:schemeClr val="bg1"/>
                </a:solidFill>
              </a:rPr>
              <a:t>  young people presenting at ED had seen their GP in prior 6 months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Suicide</a:t>
            </a:r>
            <a:r>
              <a:rPr lang="en-GB" sz="1800" dirty="0">
                <a:solidFill>
                  <a:schemeClr val="bg1"/>
                </a:solidFill>
              </a:rPr>
              <a:t> – </a:t>
            </a:r>
            <a:r>
              <a:rPr lang="en-GB" sz="1800" dirty="0">
                <a:solidFill>
                  <a:schemeClr val="tx1"/>
                </a:solidFill>
              </a:rPr>
              <a:t>75%</a:t>
            </a:r>
            <a:r>
              <a:rPr lang="en-GB" sz="1800" dirty="0">
                <a:solidFill>
                  <a:schemeClr val="bg1"/>
                </a:solidFill>
              </a:rPr>
              <a:t> were not being seen by MH services in preceding 12 months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GP data studies show c</a:t>
            </a:r>
            <a:r>
              <a:rPr lang="en-GB" sz="1800" dirty="0">
                <a:solidFill>
                  <a:schemeClr val="bg1"/>
                </a:solidFill>
              </a:rPr>
              <a:t>haracteristics of suicides in people managed only in primary care: 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Increasingly frequent attendance </a:t>
            </a:r>
            <a:endParaRPr lang="en-GB" sz="1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FF00"/>
                </a:solidFill>
              </a:rPr>
              <a:t>Comorbidity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FFFF00"/>
                </a:solidFill>
              </a:rPr>
              <a:t>Chronic Pain</a:t>
            </a:r>
          </a:p>
          <a:p>
            <a:r>
              <a:rPr lang="en-GB" sz="1800" b="1" dirty="0">
                <a:solidFill>
                  <a:srgbClr val="FFFF00"/>
                </a:solidFill>
              </a:rPr>
              <a:t>Alcohol misuse</a:t>
            </a:r>
          </a:p>
          <a:p>
            <a:pPr marL="0" indent="0">
              <a:buNone/>
            </a:pPr>
            <a:endParaRPr lang="en-GB" sz="1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FF00"/>
                </a:solidFill>
              </a:rPr>
              <a:t>Polypharmacy – amitriptyline, opiates,                    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                          </a:t>
            </a:r>
            <a:r>
              <a:rPr lang="en-GB" sz="1800" b="1" dirty="0">
                <a:solidFill>
                  <a:srgbClr val="FFFF00"/>
                </a:solidFill>
              </a:rPr>
              <a:t>hypnotics, beta-blockers  </a:t>
            </a:r>
            <a:endParaRPr lang="en-GB" sz="1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52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36E69C-6AEF-4113-A120-DC6C77BE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17" y="699911"/>
            <a:ext cx="5043919" cy="4685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in General Practice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  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‘10-minute consultations’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Confidence of GPs</a:t>
            </a: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2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Care Support </a:t>
            </a:r>
            <a:br>
              <a:rPr lang="en-GB" sz="22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GB" sz="22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200" cap="none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Shortage of GPs</a:t>
            </a:r>
            <a:endParaRPr lang="en-US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C5D40-BE3A-42A8-B34E-5B43FC28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114" y="448056"/>
            <a:ext cx="5156459" cy="5687830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Points about General Practice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safe place without stigma 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personal medical records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Free, all age healthcare  accessible to all 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holistic &amp; family care 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diagnose and treat common mental health problems, prescribe medication according to NICE guidelines, and refer to Mental Health &amp; Social Services</a:t>
            </a:r>
          </a:p>
          <a:p>
            <a:pPr>
              <a:lnSpc>
                <a:spcPct val="90000"/>
              </a:lnSpc>
            </a:pP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 continuity of care is possible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4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Lear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Learning" id="{8FB950B8-90F9-4395-AD5F-AE537B609272}" vid="{3B9044E5-A36D-422B-9463-885C2992A73B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35D69A9A13645B763FD6F28D79D6F" ma:contentTypeVersion="12" ma:contentTypeDescription="Create a new document." ma:contentTypeScope="" ma:versionID="5ba5a8d4b6b0ec1da51da155ed4289d7">
  <xsd:schema xmlns:xsd="http://www.w3.org/2001/XMLSchema" xmlns:xs="http://www.w3.org/2001/XMLSchema" xmlns:p="http://schemas.microsoft.com/office/2006/metadata/properties" xmlns:ns3="50bf8271-1f48-4ebe-916a-91f67bc22afa" xmlns:ns4="9da774eb-e372-45a0-980c-021da6312de7" targetNamespace="http://schemas.microsoft.com/office/2006/metadata/properties" ma:root="true" ma:fieldsID="f7d6ca7c63e59b5abe2df711b4f21205" ns3:_="" ns4:_="">
    <xsd:import namespace="50bf8271-1f48-4ebe-916a-91f67bc22afa"/>
    <xsd:import namespace="9da774eb-e372-45a0-980c-021da6312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f8271-1f48-4ebe-916a-91f67bc22a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774eb-e372-45a0-980c-021da6312de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480810-3456-4638-86E2-91C8828415BC}">
  <ds:schemaRefs>
    <ds:schemaRef ds:uri="http://schemas.microsoft.com/office/2006/documentManagement/types"/>
    <ds:schemaRef ds:uri="9da774eb-e372-45a0-980c-021da6312de7"/>
    <ds:schemaRef ds:uri="http://purl.org/dc/elements/1.1/"/>
    <ds:schemaRef ds:uri="http://schemas.microsoft.com/office/2006/metadata/properties"/>
    <ds:schemaRef ds:uri="http://purl.org/dc/terms/"/>
    <ds:schemaRef ds:uri="50bf8271-1f48-4ebe-916a-91f67bc22af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29E636-62B3-4F73-9B1C-86076DA28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D9579-42FE-4E54-9165-DC653361F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f8271-1f48-4ebe-916a-91f67bc22afa"/>
    <ds:schemaRef ds:uri="9da774eb-e372-45a0-980c-021da6312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5441</TotalTime>
  <Words>1871</Words>
  <Application>Microsoft Office PowerPoint</Application>
  <PresentationFormat>Widescreen</PresentationFormat>
  <Paragraphs>280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Black</vt:lpstr>
      <vt:lpstr>Calibri</vt:lpstr>
      <vt:lpstr>Gill Sans MT</vt:lpstr>
      <vt:lpstr>Lato</vt:lpstr>
      <vt:lpstr>Open Sans</vt:lpstr>
      <vt:lpstr>Open Sans SemiBold</vt:lpstr>
      <vt:lpstr>Roboto</vt:lpstr>
      <vt:lpstr>Tw Cen MT</vt:lpstr>
      <vt:lpstr>Tw Cen MT Condensed</vt:lpstr>
      <vt:lpstr>Wingdings 3</vt:lpstr>
      <vt:lpstr>Learning</vt:lpstr>
      <vt:lpstr>Integral</vt:lpstr>
      <vt:lpstr>Self Harm and Suicide :  A General Practice Perspective </vt:lpstr>
      <vt:lpstr>PowerPoint Presentation</vt:lpstr>
      <vt:lpstr>Self Harm   Definition   Intentional self-poisoning or self-injury  irrespective of the apparent purpose of the act     A way to ‘cope’ with their emotional  dysregulation  It is complex as it offers relief but also causes harm          </vt:lpstr>
      <vt:lpstr>Self Harm and Suicide:  The relationship between self-harm and suicide is complex  </vt:lpstr>
      <vt:lpstr>NICE guideline [NG225]  Self-harm: assessment, management and preventing recurrence NICE guideline   Published: 7 September 2022  www.nice.org.uk/guidance/ng225  </vt:lpstr>
      <vt:lpstr>PowerPoint Presentation</vt:lpstr>
      <vt:lpstr>PowerPoint Presentation</vt:lpstr>
      <vt:lpstr>Self Harm &amp; Suicide   General Practice:   opportunities</vt:lpstr>
      <vt:lpstr>Challenges in General Practice   Access     ‘10-minute consultations’  Training  Confidence of GPs  Secondary Care Support   Shortage of GPs</vt:lpstr>
      <vt:lpstr>Particular Challenges for Primary Care                               Potential Solutions</vt:lpstr>
      <vt:lpstr>Listening to the Patient’s Experience </vt:lpstr>
      <vt:lpstr>Listening to the Patient’s Experience </vt:lpstr>
      <vt:lpstr>PowerPoint Presentation</vt:lpstr>
      <vt:lpstr>PowerPoint Presentation</vt:lpstr>
      <vt:lpstr>PowerPoint Presentation</vt:lpstr>
      <vt:lpstr> consultation skills </vt:lpstr>
      <vt:lpstr>PowerPoint Presentation</vt:lpstr>
      <vt:lpstr>Safe Prescribing </vt:lpstr>
      <vt:lpstr>Self Harm in primary care research   </vt:lpstr>
      <vt:lpstr>Self Harm in primary care </vt:lpstr>
      <vt:lpstr>Self Harm in primary care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Harm and Suicide : different aspects of risk and management within primary care</dc:title>
  <dc:creator>PANDAY, Sohrab (CLAY CROSS MEDICAL CENTRE)</dc:creator>
  <cp:lastModifiedBy>PANDAY, Sohrab (CLAY CROSS MEDICAL CENTRE)</cp:lastModifiedBy>
  <cp:revision>15</cp:revision>
  <dcterms:created xsi:type="dcterms:W3CDTF">2022-10-15T12:20:26Z</dcterms:created>
  <dcterms:modified xsi:type="dcterms:W3CDTF">2023-01-13T13:11:44Z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0x0101001F235D69A9A13645B763FD6F28D79D6F</vt:lpwstr>
  </property>
</Properties>
</file>