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</p:sldMasterIdLst>
  <p:sldIdLst>
    <p:sldId id="274" r:id="rId4"/>
    <p:sldId id="258" r:id="rId5"/>
    <p:sldId id="266" r:id="rId6"/>
    <p:sldId id="260" r:id="rId7"/>
    <p:sldId id="269" r:id="rId8"/>
    <p:sldId id="262" r:id="rId9"/>
    <p:sldId id="273" r:id="rId10"/>
    <p:sldId id="268" r:id="rId11"/>
    <p:sldId id="261" r:id="rId12"/>
    <p:sldId id="267" r:id="rId13"/>
    <p:sldId id="264" r:id="rId14"/>
    <p:sldId id="271" r:id="rId15"/>
    <p:sldId id="270" r:id="rId16"/>
    <p:sldId id="259" r:id="rId17"/>
    <p:sldId id="272" r:id="rId18"/>
    <p:sldId id="263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3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17E2-89E0-4BAB-9035-ACEDECB84EF2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7F83-96AF-4E22-A204-84DC68AAE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843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17E2-89E0-4BAB-9035-ACEDECB84EF2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7F83-96AF-4E22-A204-84DC68AAE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308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17E2-89E0-4BAB-9035-ACEDECB84EF2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7F83-96AF-4E22-A204-84DC68AAE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182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D2143C-2D38-5E4A-B20E-89EB33AB8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AF8CED-7219-5047-ACF6-D286865AB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/>
          <a:lstStyle>
            <a:lvl1pPr algn="ctr">
              <a:defRPr sz="6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9223A5-EF0B-4740-9153-64D2AE8D6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2F51B-2FB1-0745-9819-589090A687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5206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20E741-5926-A54E-9C5D-A851E46E940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1/9/2023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D89BA-121E-C340-A1C3-B0364655D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00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AA804-91B3-E349-A5E4-207EB7600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7571" y="6356350"/>
            <a:ext cx="141235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1AD96-F7EF-E04F-B17F-2EA32D8473F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576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C68E1-35B7-EC4B-9050-896E73E74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C214D-2AE7-F34E-8F77-95949DC8E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8999"/>
            <a:ext cx="10515600" cy="2747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B79F6-B19B-764C-B505-615801BFFE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20E741-5926-A54E-9C5D-A851E46E940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1/9/2023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3156-02A2-8A41-9056-DD147B771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C57A6-55ED-2942-9773-1A111680C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1AD96-F7EF-E04F-B17F-2EA32D8473F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765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3AD95-4E78-5B4C-B32B-8F3A65D7A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B77EE-D8A3-E345-8D2E-031DF5102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D30A4-88AD-1F47-B147-F1D8989A7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20E741-5926-A54E-9C5D-A851E46E940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1/9/2023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389B-55F6-A34B-8910-21686BFD5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EBC62-0AF0-0944-94B3-5C2923845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1AD96-F7EF-E04F-B17F-2EA32D8473F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330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D2B6C-4048-554E-956F-FED18DEA85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C08BC-1533-0D4D-AD74-9D82BD2EC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88D61B-A832-6F48-9D39-1E3D5E747B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20E741-5926-A54E-9C5D-A851E46E940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1/9/2023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940E7-6694-0B49-AA36-529E9282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48957-84DC-044B-9876-54DBAF999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1AD96-F7EF-E04F-B17F-2EA32D8473F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831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4DF0D-3ACD-3F4F-92A5-8B377A502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DF4224-A1AE-7A44-83F7-038C22D4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20E741-5926-A54E-9C5D-A851E46E940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1/9/2023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93C505-1D6C-FC4A-BF1D-DDF97998C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55204-094B-A04E-84F1-4B346567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1AD96-F7EF-E04F-B17F-2EA32D8473F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701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D2143C-2D38-5E4A-B20E-89EB33AB8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AF8CED-7219-5047-ACF6-D286865AB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/>
          <a:lstStyle>
            <a:lvl1pPr algn="ctr">
              <a:defRPr sz="6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9223A5-EF0B-4740-9153-64D2AE8D6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2F51B-2FB1-0745-9819-589090A687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5206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20E741-5926-A54E-9C5D-A851E46E940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1/9/2023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D89BA-121E-C340-A1C3-B0364655D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007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AA804-91B3-E349-A5E4-207EB7600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47571" y="6356350"/>
            <a:ext cx="141235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1AD96-F7EF-E04F-B17F-2EA32D8473F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86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C68E1-35B7-EC4B-9050-896E73E74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C214D-2AE7-F34E-8F77-95949DC8E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8999"/>
            <a:ext cx="10515600" cy="2747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B79F6-B19B-764C-B505-615801BFFE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20E741-5926-A54E-9C5D-A851E46E940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1/9/2023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B3156-02A2-8A41-9056-DD147B771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C57A6-55ED-2942-9773-1A111680C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1AD96-F7EF-E04F-B17F-2EA32D8473F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284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3AD95-4E78-5B4C-B32B-8F3A65D7A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B77EE-D8A3-E345-8D2E-031DF5102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D30A4-88AD-1F47-B147-F1D8989A76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20E741-5926-A54E-9C5D-A851E46E940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1/9/2023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389B-55F6-A34B-8910-21686BFD5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EBC62-0AF0-0944-94B3-5C2923845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1AD96-F7EF-E04F-B17F-2EA32D8473F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51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17E2-89E0-4BAB-9035-ACEDECB84EF2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7F83-96AF-4E22-A204-84DC68AAE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083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D2B6C-4048-554E-956F-FED18DEA85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C08BC-1533-0D4D-AD74-9D82BD2EC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88D61B-A832-6F48-9D39-1E3D5E747B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20E741-5926-A54E-9C5D-A851E46E940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1/9/2023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940E7-6694-0B49-AA36-529E9282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48957-84DC-044B-9876-54DBAF999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1AD96-F7EF-E04F-B17F-2EA32D8473F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745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4DF0D-3ACD-3F4F-92A5-8B377A502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DF4224-A1AE-7A44-83F7-038C22D4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20E741-5926-A54E-9C5D-A851E46E940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1/9/2023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93C505-1D6C-FC4A-BF1D-DDF97998C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55204-094B-A04E-84F1-4B346567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1AD96-F7EF-E04F-B17F-2EA32D8473F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767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17E2-89E0-4BAB-9035-ACEDECB84EF2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7F83-96AF-4E22-A204-84DC68AAE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782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17E2-89E0-4BAB-9035-ACEDECB84EF2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7F83-96AF-4E22-A204-84DC68AAE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970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17E2-89E0-4BAB-9035-ACEDECB84EF2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7F83-96AF-4E22-A204-84DC68AAE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141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17E2-89E0-4BAB-9035-ACEDECB84EF2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7F83-96AF-4E22-A204-84DC68AAE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59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17E2-89E0-4BAB-9035-ACEDECB84EF2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7F83-96AF-4E22-A204-84DC68AAE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673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17E2-89E0-4BAB-9035-ACEDECB84EF2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7F83-96AF-4E22-A204-84DC68AAE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91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17E2-89E0-4BAB-9035-ACEDECB84EF2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7F83-96AF-4E22-A204-84DC68AAE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10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517E2-89E0-4BAB-9035-ACEDECB84EF2}" type="datetimeFigureOut">
              <a:rPr lang="en-GB" smtClean="0"/>
              <a:t>09/01/2023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57F83-96AF-4E22-A204-84DC68AAE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56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2E1CA94-D8A3-DD41-BE83-1559080375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  <p:pic>
        <p:nvPicPr>
          <p:cNvPr id="8" name="Picture 7" descr="4ward&#10;">
            <a:extLst>
              <a:ext uri="{FF2B5EF4-FFF2-40B4-BE49-F238E27FC236}">
                <a16:creationId xmlns:a16="http://schemas.microsoft.com/office/drawing/2014/main" id="{D6001531-3F5D-0B49-996B-29D804542A9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58" y="383253"/>
            <a:ext cx="1635747" cy="935465"/>
          </a:xfrm>
          <a:prstGeom prst="rect">
            <a:avLst/>
          </a:prstGeom>
        </p:spPr>
      </p:pic>
      <p:pic>
        <p:nvPicPr>
          <p:cNvPr id="10" name="Picture 9" descr="Worcestershire Acute Hospitals NHS Trust&#10;">
            <a:extLst>
              <a:ext uri="{FF2B5EF4-FFF2-40B4-BE49-F238E27FC236}">
                <a16:creationId xmlns:a16="http://schemas.microsoft.com/office/drawing/2014/main" id="{09DBD2AD-3510-AC47-89AE-93E4255BE57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4324" y="302053"/>
            <a:ext cx="1691674" cy="101666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198781-5645-5C4A-B9B0-552667DFA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40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A47D0E9-4E98-BD45-9CB6-4F052EE027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07244" y="63988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20E741-5926-A54E-9C5D-A851E46E940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1/9/2023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3FF1A34-6115-674A-A2D9-2BC013C7C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5883" y="6398882"/>
            <a:ext cx="464687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6A7A906-DADE-6A4D-ADD9-23A0B98B2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02755" y="6398882"/>
            <a:ext cx="141235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1AD96-F7EF-E04F-B17F-2EA32D8473F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57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2E1CA94-D8A3-DD41-BE83-1559080375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  <p:pic>
        <p:nvPicPr>
          <p:cNvPr id="8" name="Picture 7" descr="4ward&#10;">
            <a:extLst>
              <a:ext uri="{FF2B5EF4-FFF2-40B4-BE49-F238E27FC236}">
                <a16:creationId xmlns:a16="http://schemas.microsoft.com/office/drawing/2014/main" id="{D6001531-3F5D-0B49-996B-29D804542A9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58" y="383253"/>
            <a:ext cx="1635747" cy="935465"/>
          </a:xfrm>
          <a:prstGeom prst="rect">
            <a:avLst/>
          </a:prstGeom>
        </p:spPr>
      </p:pic>
      <p:pic>
        <p:nvPicPr>
          <p:cNvPr id="10" name="Picture 9" descr="Worcestershire Acute Hospitals NHS Trust&#10;">
            <a:extLst>
              <a:ext uri="{FF2B5EF4-FFF2-40B4-BE49-F238E27FC236}">
                <a16:creationId xmlns:a16="http://schemas.microsoft.com/office/drawing/2014/main" id="{09DBD2AD-3510-AC47-89AE-93E4255BE57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4324" y="302053"/>
            <a:ext cx="1691674" cy="101666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198781-5645-5C4A-B9B0-552667DFA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40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A47D0E9-4E98-BD45-9CB6-4F052EE027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07244" y="639888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20E741-5926-A54E-9C5D-A851E46E940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1/9/2023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3FF1A34-6115-674A-A2D9-2BC013C7C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55883" y="6398882"/>
            <a:ext cx="464687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6A7A906-DADE-6A4D-ADD9-23A0B98B2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02755" y="6398882"/>
            <a:ext cx="141235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1AD96-F7EF-E04F-B17F-2EA32D8473F4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35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1DA4EA-A046-6045-B76B-9B2E1F2FBD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55" b="2355"/>
          <a:stretch/>
        </p:blipFill>
        <p:spPr>
          <a:xfrm>
            <a:off x="0" y="1488331"/>
            <a:ext cx="12192000" cy="5262665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0ADBDA-3E96-FC46-941D-44D02B71B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111" y="1605280"/>
            <a:ext cx="10809778" cy="423157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GB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GB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GB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GB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GB" dirty="0">
                <a:solidFill>
                  <a:srgbClr val="FFFFFF">
                    <a:lumMod val="95000"/>
                  </a:srgbClr>
                </a:solidFill>
              </a:rPr>
              <a:t>What makes an excellent Clinical Director?</a:t>
            </a:r>
            <a:r>
              <a:rPr lang="en-US" dirty="0">
                <a:solidFill>
                  <a:srgbClr val="FFFFFF">
                    <a:lumMod val="95000"/>
                  </a:srgbClr>
                </a:solidFill>
              </a:rPr>
              <a:t/>
            </a:r>
            <a:br>
              <a:rPr lang="en-US" dirty="0">
                <a:solidFill>
                  <a:srgbClr val="FFFFFF">
                    <a:lumMod val="95000"/>
                  </a:srgbClr>
                </a:solidFill>
              </a:rPr>
            </a:br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GB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GB" sz="4000" dirty="0">
                <a:solidFill>
                  <a:srgbClr val="FFFFFF">
                    <a:lumMod val="95000"/>
                  </a:srgbClr>
                </a:solidFill>
              </a:rPr>
              <a:t>Christine Blanshard, Chief Medical Officer, Worcestershire Acute Hospitals NHS Trust</a:t>
            </a:r>
            <a:endParaRPr 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542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Drivers of Engagement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Effective leaders create a culture where each team member can say “I am a valued member of a winning team doing meaningful work in an environment of Trust” 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31248" y="1174422"/>
            <a:ext cx="3832587" cy="51101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318" y="3899647"/>
            <a:ext cx="3726149" cy="266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55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T</a:t>
            </a:r>
            <a:r>
              <a:rPr lang="en-GB" b="1" dirty="0" smtClean="0">
                <a:solidFill>
                  <a:srgbClr val="0070C0"/>
                </a:solidFill>
              </a:rPr>
              <a:t>he Clinical </a:t>
            </a:r>
            <a:r>
              <a:rPr lang="en-GB" b="1" dirty="0" smtClean="0">
                <a:solidFill>
                  <a:srgbClr val="0070C0"/>
                </a:solidFill>
              </a:rPr>
              <a:t>Director’s </a:t>
            </a:r>
            <a:r>
              <a:rPr lang="en-GB" b="1" dirty="0" smtClean="0">
                <a:solidFill>
                  <a:srgbClr val="0070C0"/>
                </a:solidFill>
              </a:rPr>
              <a:t>role in driving improvement: learning from our experience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effective clinical director must have a knowledge of at lease one improvement methodology and be able to employ it in practice</a:t>
            </a:r>
          </a:p>
          <a:p>
            <a:r>
              <a:rPr lang="en-GB" dirty="0" smtClean="0"/>
              <a:t>Outstanding rated Trusts use a single improvement methodology throughout</a:t>
            </a:r>
          </a:p>
          <a:p>
            <a:r>
              <a:rPr lang="en-GB" dirty="0" smtClean="0"/>
              <a:t>WHAT has partnered with VMI – 4ward improvement system</a:t>
            </a:r>
          </a:p>
          <a:p>
            <a:pPr lvl="1"/>
            <a:r>
              <a:rPr lang="en-GB" dirty="0" smtClean="0"/>
              <a:t>Based on Toyota lean improvement system</a:t>
            </a:r>
          </a:p>
          <a:p>
            <a:pPr lvl="1"/>
            <a:r>
              <a:rPr lang="en-GB" dirty="0" smtClean="0"/>
              <a:t>Led and driven by front line clinicians</a:t>
            </a:r>
          </a:p>
          <a:p>
            <a:pPr lvl="1"/>
            <a:r>
              <a:rPr lang="en-GB" dirty="0" smtClean="0"/>
              <a:t>Eliminate waste and defects</a:t>
            </a:r>
          </a:p>
          <a:p>
            <a:pPr lvl="1"/>
            <a:r>
              <a:rPr lang="en-GB" dirty="0" smtClean="0"/>
              <a:t>Continuous cycles of improvement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3930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Know the business, improve the business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1" y="1825624"/>
            <a:ext cx="5100040" cy="46219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The patient is always first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Focus on the highest quality and safety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Engage all employees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Strive for the highest satisfaction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Maintain a successful economic </a:t>
            </a:r>
            <a:r>
              <a:rPr lang="en-US" dirty="0" smtClean="0"/>
              <a:t>enterprise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001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96" y="0"/>
            <a:ext cx="94074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0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C</a:t>
            </a:r>
            <a:r>
              <a:rPr lang="en-GB" b="1" dirty="0" smtClean="0">
                <a:solidFill>
                  <a:srgbClr val="0070C0"/>
                </a:solidFill>
              </a:rPr>
              <a:t>hallenges and learning from the pandemic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Morale</a:t>
            </a:r>
          </a:p>
          <a:p>
            <a:r>
              <a:rPr lang="en-GB" dirty="0" smtClean="0"/>
              <a:t>Reluctance to do extra</a:t>
            </a:r>
          </a:p>
          <a:p>
            <a:r>
              <a:rPr lang="en-GB" dirty="0" smtClean="0"/>
              <a:t>Complexity – terms and conditions, pay scales, rotas, cross cover</a:t>
            </a:r>
          </a:p>
          <a:p>
            <a:endParaRPr lang="en-GB" dirty="0"/>
          </a:p>
          <a:p>
            <a:r>
              <a:rPr lang="en-GB" dirty="0" smtClean="0"/>
              <a:t>Nimble, flexible and adaptable solutions</a:t>
            </a:r>
          </a:p>
          <a:p>
            <a:r>
              <a:rPr lang="en-GB" dirty="0" smtClean="0"/>
              <a:t>Working within networks and with system partners</a:t>
            </a:r>
          </a:p>
          <a:p>
            <a:r>
              <a:rPr lang="en-GB" dirty="0" smtClean="0"/>
              <a:t>Skills and confidence to make decisions in times of uncertainty – based on values, and ethical first principles</a:t>
            </a:r>
          </a:p>
          <a:p>
            <a:r>
              <a:rPr lang="en-GB" dirty="0"/>
              <a:t>Importance of valuing and caring for staff to get the best care for patients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801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1C30E-1DF7-4742-9966-A33D86E3E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2640"/>
            <a:ext cx="10515600" cy="1066800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0070C0"/>
                </a:solidFill>
              </a:rPr>
              <a:t>Staff already under great strain are now flagging - there may be a long lasting impact on mental </a:t>
            </a:r>
            <a:r>
              <a:rPr lang="en-GB" sz="3600" b="1" dirty="0" smtClean="0">
                <a:solidFill>
                  <a:srgbClr val="0070C0"/>
                </a:solidFill>
              </a:rPr>
              <a:t>health</a:t>
            </a:r>
            <a:r>
              <a:rPr lang="en-GB" sz="3600" b="1" dirty="0">
                <a:solidFill>
                  <a:srgbClr val="0070C0"/>
                </a:solidFill>
              </a:rPr>
              <a:t/>
            </a:r>
            <a:br>
              <a:rPr lang="en-GB" sz="3600" b="1" dirty="0">
                <a:solidFill>
                  <a:srgbClr val="0070C0"/>
                </a:solidFill>
              </a:rPr>
            </a:b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F28F2-DCA6-43BA-8376-D0E72B2AB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4561"/>
            <a:ext cx="10515600" cy="3901440"/>
          </a:xfrm>
        </p:spPr>
        <p:txBody>
          <a:bodyPr>
            <a:normAutofit/>
          </a:bodyPr>
          <a:lstStyle/>
          <a:p>
            <a:pPr lvl="1"/>
            <a:r>
              <a:rPr lang="en-GB" dirty="0" smtClean="0"/>
              <a:t>Risk </a:t>
            </a:r>
            <a:r>
              <a:rPr lang="en-GB" dirty="0"/>
              <a:t>of career changes and early </a:t>
            </a:r>
            <a:r>
              <a:rPr lang="en-GB" dirty="0" smtClean="0"/>
              <a:t>retirement</a:t>
            </a:r>
          </a:p>
          <a:p>
            <a:pPr lvl="1"/>
            <a:r>
              <a:rPr lang="en-GB" dirty="0" smtClean="0"/>
              <a:t>Caring </a:t>
            </a:r>
            <a:r>
              <a:rPr lang="en-GB" dirty="0"/>
              <a:t>for many patients who died</a:t>
            </a:r>
          </a:p>
          <a:p>
            <a:pPr lvl="1"/>
            <a:r>
              <a:rPr lang="en-GB" dirty="0"/>
              <a:t>Caring for colleagues </a:t>
            </a:r>
          </a:p>
          <a:p>
            <a:pPr lvl="1"/>
            <a:r>
              <a:rPr lang="en-GB" dirty="0"/>
              <a:t>Reflecting on clinical decisions especially if adverse outcome</a:t>
            </a:r>
          </a:p>
          <a:p>
            <a:pPr lvl="1"/>
            <a:r>
              <a:rPr lang="en-GB" dirty="0"/>
              <a:t>Fear of passing on the virus to the vulnerable</a:t>
            </a:r>
          </a:p>
          <a:p>
            <a:pPr lvl="1"/>
            <a:r>
              <a:rPr lang="en-GB" dirty="0"/>
              <a:t>Financial and employment worries in friends and family, domestic abuse, social isolation</a:t>
            </a:r>
          </a:p>
          <a:p>
            <a:pPr lvl="1"/>
            <a:r>
              <a:rPr lang="en-GB" dirty="0"/>
              <a:t>Pressure of waiting lists and </a:t>
            </a:r>
            <a:r>
              <a:rPr lang="en-GB" dirty="0" smtClean="0"/>
              <a:t>backlogs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75C99-8508-4AA2-B859-B3C0BC2E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3CF8A-74A8-456A-AF71-2404B4FD9F92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03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S</a:t>
            </a:r>
            <a:r>
              <a:rPr lang="en-GB" b="1" dirty="0" smtClean="0">
                <a:solidFill>
                  <a:srgbClr val="0070C0"/>
                </a:solidFill>
              </a:rPr>
              <a:t>upporting Clinical Directors under pressure through Covid-19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GB" dirty="0" smtClean="0"/>
              <a:t>Major incidents have long term consequences: </a:t>
            </a:r>
            <a:r>
              <a:rPr lang="en-GB" i="1" dirty="0" smtClean="0">
                <a:solidFill>
                  <a:srgbClr val="4F81BD"/>
                </a:solidFill>
              </a:rPr>
              <a:t>Looking </a:t>
            </a:r>
            <a:r>
              <a:rPr lang="en-GB" i="1" dirty="0">
                <a:solidFill>
                  <a:srgbClr val="4F81BD"/>
                </a:solidFill>
              </a:rPr>
              <a:t>after each other in a crisis—Lessons from </a:t>
            </a:r>
            <a:r>
              <a:rPr lang="en-GB" i="1" dirty="0" err="1">
                <a:solidFill>
                  <a:srgbClr val="4F81BD"/>
                </a:solidFill>
              </a:rPr>
              <a:t>Novichok</a:t>
            </a:r>
            <a:r>
              <a:rPr lang="en-GB" i="1" dirty="0">
                <a:solidFill>
                  <a:srgbClr val="4F81BD"/>
                </a:solidFill>
              </a:rPr>
              <a:t> and the parallels with Covid-19.  Kate S. M. Jenkins, Jess Thomas, Megan Duggan, Hannah Scott, Jenny </a:t>
            </a:r>
            <a:r>
              <a:rPr lang="en-GB" i="1" dirty="0" smtClean="0">
                <a:solidFill>
                  <a:srgbClr val="4F81BD"/>
                </a:solidFill>
              </a:rPr>
              <a:t>Lang</a:t>
            </a:r>
            <a:r>
              <a:rPr lang="en-US" sz="2600" dirty="0">
                <a:solidFill>
                  <a:prstClr val="black"/>
                </a:solidFill>
              </a:rPr>
              <a:t>At one year:</a:t>
            </a:r>
          </a:p>
          <a:p>
            <a:pPr lvl="1"/>
            <a:r>
              <a:rPr lang="en-US" sz="2200" dirty="0">
                <a:solidFill>
                  <a:prstClr val="black"/>
                </a:solidFill>
              </a:rPr>
              <a:t>Hospital Anxiety and Depression Scale</a:t>
            </a:r>
          </a:p>
          <a:p>
            <a:pPr lvl="1"/>
            <a:r>
              <a:rPr lang="en-US" sz="2200" dirty="0">
                <a:solidFill>
                  <a:prstClr val="black"/>
                </a:solidFill>
              </a:rPr>
              <a:t> </a:t>
            </a:r>
            <a:r>
              <a:rPr lang="en-US" sz="2200" dirty="0" err="1">
                <a:solidFill>
                  <a:prstClr val="black"/>
                </a:solidFill>
              </a:rPr>
              <a:t>Maslach</a:t>
            </a:r>
            <a:r>
              <a:rPr lang="en-US" sz="2200" dirty="0">
                <a:solidFill>
                  <a:prstClr val="black"/>
                </a:solidFill>
              </a:rPr>
              <a:t> Burnout Inventory</a:t>
            </a:r>
          </a:p>
          <a:p>
            <a:pPr lvl="1"/>
            <a:r>
              <a:rPr lang="en-US" sz="2200" dirty="0">
                <a:solidFill>
                  <a:prstClr val="black"/>
                </a:solidFill>
              </a:rPr>
              <a:t>Impact of Events Scale—Revised</a:t>
            </a:r>
          </a:p>
          <a:p>
            <a:pPr lvl="0"/>
            <a:r>
              <a:rPr lang="en-US" sz="2600" dirty="0">
                <a:solidFill>
                  <a:prstClr val="black"/>
                </a:solidFill>
              </a:rPr>
              <a:t>Showed:</a:t>
            </a:r>
          </a:p>
          <a:p>
            <a:pPr lvl="1"/>
            <a:r>
              <a:rPr lang="en-US" sz="2200" dirty="0">
                <a:solidFill>
                  <a:prstClr val="black"/>
                </a:solidFill>
              </a:rPr>
              <a:t>13% depression	</a:t>
            </a:r>
            <a:r>
              <a:rPr lang="en-US" sz="2200" dirty="0" smtClean="0">
                <a:solidFill>
                  <a:prstClr val="black"/>
                </a:solidFill>
              </a:rPr>
              <a:t>	4.4</a:t>
            </a:r>
            <a:r>
              <a:rPr lang="en-US" sz="2200" dirty="0">
                <a:solidFill>
                  <a:prstClr val="black"/>
                </a:solidFill>
              </a:rPr>
              <a:t>% PTSD</a:t>
            </a:r>
          </a:p>
          <a:p>
            <a:pPr lvl="1"/>
            <a:r>
              <a:rPr lang="en-US" sz="2200" dirty="0">
                <a:solidFill>
                  <a:prstClr val="black"/>
                </a:solidFill>
              </a:rPr>
              <a:t>17% anxiety		12% emotional exhaustion</a:t>
            </a:r>
          </a:p>
          <a:p>
            <a:pPr lvl="1"/>
            <a:r>
              <a:rPr lang="en-US" sz="2200" dirty="0">
                <a:solidFill>
                  <a:prstClr val="black"/>
                </a:solidFill>
              </a:rPr>
              <a:t>27% </a:t>
            </a:r>
            <a:r>
              <a:rPr lang="en-US" sz="2200" dirty="0" err="1">
                <a:solidFill>
                  <a:prstClr val="black"/>
                </a:solidFill>
              </a:rPr>
              <a:t>depersonalisation</a:t>
            </a:r>
            <a:endParaRPr lang="en-US" sz="2200" dirty="0">
              <a:solidFill>
                <a:prstClr val="black"/>
              </a:solidFill>
            </a:endParaRPr>
          </a:p>
          <a:p>
            <a:pPr lvl="0"/>
            <a:r>
              <a:rPr lang="en-US" sz="2600" dirty="0">
                <a:solidFill>
                  <a:prstClr val="black"/>
                </a:solidFill>
              </a:rPr>
              <a:t>Anxiety, depression and burnout (especially depersonalization) higher in managers</a:t>
            </a:r>
          </a:p>
          <a:p>
            <a:endParaRPr lang="en-GB" i="1" dirty="0" smtClean="0">
              <a:solidFill>
                <a:srgbClr val="4F81BD"/>
              </a:solidFill>
            </a:endParaRPr>
          </a:p>
          <a:p>
            <a:endParaRPr lang="en-GB" i="1" dirty="0" smtClean="0">
              <a:solidFill>
                <a:srgbClr val="4F81BD"/>
              </a:solidFill>
            </a:endParaRPr>
          </a:p>
          <a:p>
            <a:endParaRPr lang="en-US" i="1" dirty="0">
              <a:solidFill>
                <a:srgbClr val="4F81BD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8771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7880" y="852991"/>
            <a:ext cx="8158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</a:rPr>
              <a:t>Where next for current Clinical Directors?</a:t>
            </a:r>
          </a:p>
        </p:txBody>
      </p:sp>
      <p:sp>
        <p:nvSpPr>
          <p:cNvPr id="3" name="Rectangle 2"/>
          <p:cNvSpPr/>
          <p:nvPr/>
        </p:nvSpPr>
        <p:spPr>
          <a:xfrm>
            <a:off x="731520" y="1615440"/>
            <a:ext cx="10871200" cy="4480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Back to the ranks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Retirement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System leadership roles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Education/training or academic/research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Regional/ National Project Leads 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CCIOs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Divisional Directors/Associate Medical directors – revalidation, QI, clinical effectiveness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Medical Directors/ Chief Medical Officers </a:t>
            </a:r>
          </a:p>
        </p:txBody>
      </p:sp>
    </p:spTree>
    <p:extLst>
      <p:ext uri="{BB962C8B-B14F-4D97-AF65-F5344CB8AC3E}">
        <p14:creationId xmlns:p14="http://schemas.microsoft.com/office/powerpoint/2010/main" val="250257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T</a:t>
            </a:r>
            <a:r>
              <a:rPr lang="en-GB" b="1" dirty="0" smtClean="0">
                <a:solidFill>
                  <a:srgbClr val="0070C0"/>
                </a:solidFill>
              </a:rPr>
              <a:t>he Clinical Directors Role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Clinical leadership and management of a collection of (related) services</a:t>
            </a:r>
          </a:p>
          <a:p>
            <a:r>
              <a:rPr lang="en-GB" dirty="0" smtClean="0"/>
              <a:t>Leader of the Directorate Triumvirate</a:t>
            </a:r>
          </a:p>
          <a:p>
            <a:r>
              <a:rPr lang="en-GB" dirty="0" smtClean="0"/>
              <a:t>Line management responsibilities</a:t>
            </a:r>
          </a:p>
          <a:p>
            <a:r>
              <a:rPr lang="en-GB" dirty="0" smtClean="0"/>
              <a:t>Not the doctors’ representative </a:t>
            </a:r>
          </a:p>
          <a:p>
            <a:r>
              <a:rPr lang="en-GB" dirty="0" smtClean="0"/>
              <a:t>But – the medical voice in the DMT</a:t>
            </a:r>
          </a:p>
          <a:p>
            <a:r>
              <a:rPr lang="en-GB" dirty="0" smtClean="0"/>
              <a:t>Assumed clinical expertise in all directorate matters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551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The Clinical </a:t>
            </a:r>
            <a:r>
              <a:rPr lang="en-GB" b="1" dirty="0">
                <a:solidFill>
                  <a:srgbClr val="0070C0"/>
                </a:solidFill>
              </a:rPr>
              <a:t>D</a:t>
            </a:r>
            <a:r>
              <a:rPr lang="en-GB" b="1" dirty="0" smtClean="0">
                <a:solidFill>
                  <a:srgbClr val="0070C0"/>
                </a:solidFill>
              </a:rPr>
              <a:t>irector as line manager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Objective setting </a:t>
            </a:r>
          </a:p>
          <a:p>
            <a:r>
              <a:rPr lang="en-GB" dirty="0" smtClean="0"/>
              <a:t>Regular 1:1s </a:t>
            </a:r>
          </a:p>
          <a:p>
            <a:r>
              <a:rPr lang="en-GB" dirty="0" smtClean="0"/>
              <a:t>Team meetings/huddles</a:t>
            </a:r>
          </a:p>
          <a:p>
            <a:r>
              <a:rPr lang="en-GB" dirty="0" smtClean="0"/>
              <a:t>IPRs – usually 6 monthly</a:t>
            </a:r>
          </a:p>
          <a:p>
            <a:r>
              <a:rPr lang="en-GB" dirty="0" smtClean="0"/>
              <a:t>Providing references and recommendations</a:t>
            </a:r>
          </a:p>
          <a:p>
            <a:r>
              <a:rPr lang="en-GB" dirty="0" smtClean="0"/>
              <a:t>Career guidance and development – including succession planning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795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75285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Responsibilities of the Clinical Director: directorate and individual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89199"/>
            <a:ext cx="5181600" cy="3687763"/>
          </a:xfrm>
        </p:spPr>
        <p:txBody>
          <a:bodyPr/>
          <a:lstStyle/>
          <a:p>
            <a:r>
              <a:rPr lang="en-GB" dirty="0" smtClean="0"/>
              <a:t>Finance</a:t>
            </a:r>
          </a:p>
          <a:p>
            <a:r>
              <a:rPr lang="en-GB" dirty="0" smtClean="0"/>
              <a:t>Performance</a:t>
            </a:r>
          </a:p>
          <a:p>
            <a:r>
              <a:rPr lang="en-GB" dirty="0" smtClean="0"/>
              <a:t>Quality</a:t>
            </a:r>
          </a:p>
          <a:p>
            <a:r>
              <a:rPr lang="en-GB" dirty="0" smtClean="0"/>
              <a:t>Workforce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797040" y="2489199"/>
            <a:ext cx="4556760" cy="3687764"/>
          </a:xfrm>
        </p:spPr>
        <p:txBody>
          <a:bodyPr/>
          <a:lstStyle/>
          <a:p>
            <a:r>
              <a:rPr lang="en-GB" dirty="0" smtClean="0"/>
              <a:t>Reporting upward – relation with the Exec team</a:t>
            </a:r>
          </a:p>
          <a:p>
            <a:r>
              <a:rPr lang="en-GB" dirty="0" smtClean="0"/>
              <a:t>Managing downwards – service meetings, reports, deep dives</a:t>
            </a:r>
          </a:p>
          <a:p>
            <a:r>
              <a:rPr lang="en-GB" dirty="0" smtClean="0"/>
              <a:t>Role modelling, example setting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360" y="3582654"/>
            <a:ext cx="3726370" cy="259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26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Responsibilities: strategy and planning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Developing and implementing a clinical service strategy </a:t>
            </a:r>
          </a:p>
          <a:p>
            <a:r>
              <a:rPr lang="en-GB" dirty="0" smtClean="0"/>
              <a:t>Alignment with Trust strategy</a:t>
            </a:r>
          </a:p>
          <a:p>
            <a:r>
              <a:rPr lang="en-GB" dirty="0" smtClean="0"/>
              <a:t>Knowledge of place/system strategies and priorities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586480"/>
            <a:ext cx="5181600" cy="2590482"/>
          </a:xfrm>
        </p:spPr>
        <p:txBody>
          <a:bodyPr/>
          <a:lstStyle/>
          <a:p>
            <a:r>
              <a:rPr lang="en-GB" dirty="0" smtClean="0"/>
              <a:t>Annual planning cycle</a:t>
            </a:r>
          </a:p>
          <a:p>
            <a:r>
              <a:rPr lang="en-GB" dirty="0" smtClean="0"/>
              <a:t>Three year Capacity plans</a:t>
            </a:r>
          </a:p>
          <a:p>
            <a:r>
              <a:rPr lang="en-GB" dirty="0" smtClean="0"/>
              <a:t>Align with consultant team job plans</a:t>
            </a:r>
          </a:p>
          <a:p>
            <a:r>
              <a:rPr lang="en-GB" dirty="0" smtClean="0"/>
              <a:t>Workforce planning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59" y="4301773"/>
            <a:ext cx="3810001" cy="22024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929" y="1452879"/>
            <a:ext cx="2757985" cy="197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73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A</a:t>
            </a:r>
            <a:r>
              <a:rPr lang="en-GB" b="1" dirty="0" smtClean="0">
                <a:solidFill>
                  <a:srgbClr val="0070C0"/>
                </a:solidFill>
              </a:rPr>
              <a:t>ccountability of Clinical Directors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49720" cy="4351338"/>
          </a:xfrm>
        </p:spPr>
        <p:txBody>
          <a:bodyPr/>
          <a:lstStyle/>
          <a:p>
            <a:r>
              <a:rPr lang="en-GB" dirty="0" smtClean="0"/>
              <a:t>Line manager – clinical or non-clinical (differences)</a:t>
            </a:r>
          </a:p>
          <a:p>
            <a:r>
              <a:rPr lang="en-GB" dirty="0" smtClean="0"/>
              <a:t>Professional standards and quality</a:t>
            </a:r>
          </a:p>
          <a:p>
            <a:r>
              <a:rPr lang="en-GB" dirty="0" smtClean="0"/>
              <a:t>CQC (well led)</a:t>
            </a:r>
          </a:p>
          <a:p>
            <a:r>
              <a:rPr lang="en-GB" dirty="0" smtClean="0"/>
              <a:t>System partners, clinical networks</a:t>
            </a:r>
          </a:p>
          <a:p>
            <a:r>
              <a:rPr lang="en-GB" dirty="0" smtClean="0"/>
              <a:t>Patients and the population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712" y="1600994"/>
            <a:ext cx="383857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93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Skills needed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360" y="1847273"/>
            <a:ext cx="5608320" cy="432969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Prepared to feel unprepared!</a:t>
            </a:r>
          </a:p>
          <a:p>
            <a:r>
              <a:rPr lang="en-GB" dirty="0" smtClean="0"/>
              <a:t>Communication </a:t>
            </a:r>
            <a:r>
              <a:rPr lang="en-GB" dirty="0"/>
              <a:t>skills</a:t>
            </a:r>
          </a:p>
          <a:p>
            <a:r>
              <a:rPr lang="en-GB" dirty="0"/>
              <a:t>Teamwork/collaboration</a:t>
            </a:r>
          </a:p>
          <a:p>
            <a:r>
              <a:rPr lang="en-GB" dirty="0"/>
              <a:t>Planning</a:t>
            </a:r>
          </a:p>
          <a:p>
            <a:r>
              <a:rPr lang="en-GB" dirty="0"/>
              <a:t>Research</a:t>
            </a:r>
          </a:p>
          <a:p>
            <a:r>
              <a:rPr lang="en-GB" dirty="0"/>
              <a:t>Problem-solving</a:t>
            </a:r>
          </a:p>
          <a:p>
            <a:r>
              <a:rPr lang="en-GB" dirty="0"/>
              <a:t>Writing</a:t>
            </a:r>
          </a:p>
          <a:p>
            <a:r>
              <a:rPr lang="en-GB" dirty="0"/>
              <a:t>Building effective relationships</a:t>
            </a:r>
          </a:p>
          <a:p>
            <a:r>
              <a:rPr lang="en-GB" dirty="0"/>
              <a:t>Organizational Skills</a:t>
            </a:r>
          </a:p>
          <a:p>
            <a:r>
              <a:rPr lang="en-GB" dirty="0"/>
              <a:t>Leadership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601" y="1513841"/>
            <a:ext cx="6825038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36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</a:rPr>
              <a:t>Leadership Qualities needed for the role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5718"/>
            <a:ext cx="10515600" cy="4796117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Commonest style is pace-setting – getting quick results from a highly motivated and competent team</a:t>
            </a:r>
          </a:p>
          <a:p>
            <a:r>
              <a:rPr lang="en-GB" dirty="0" smtClean="0"/>
              <a:t>Crises – </a:t>
            </a:r>
            <a:r>
              <a:rPr lang="en-GB" dirty="0" err="1" smtClean="0"/>
              <a:t>eg</a:t>
            </a:r>
            <a:r>
              <a:rPr lang="en-GB" dirty="0" smtClean="0"/>
              <a:t> </a:t>
            </a:r>
            <a:r>
              <a:rPr lang="en-GB" dirty="0" err="1" smtClean="0"/>
              <a:t>covid</a:t>
            </a:r>
            <a:r>
              <a:rPr lang="en-GB" dirty="0" smtClean="0"/>
              <a:t>, winter, flu emphasise or even necessitate a directive, problem-solving style</a:t>
            </a:r>
          </a:p>
          <a:p>
            <a:r>
              <a:rPr lang="en-GB" dirty="0" smtClean="0"/>
              <a:t>Longer term:</a:t>
            </a:r>
          </a:p>
          <a:p>
            <a:pPr lvl="1"/>
            <a:r>
              <a:rPr lang="en-GB" dirty="0" smtClean="0"/>
              <a:t>Affiliative</a:t>
            </a:r>
          </a:p>
          <a:p>
            <a:pPr lvl="1"/>
            <a:r>
              <a:rPr lang="en-GB" dirty="0" smtClean="0"/>
              <a:t>Participative</a:t>
            </a:r>
          </a:p>
          <a:p>
            <a:pPr lvl="1"/>
            <a:r>
              <a:rPr lang="en-GB" dirty="0" smtClean="0"/>
              <a:t>Coaching</a:t>
            </a:r>
          </a:p>
          <a:p>
            <a:r>
              <a:rPr lang="en-GB" dirty="0" smtClean="0"/>
              <a:t>Learning from successes and failures, outward facing: </a:t>
            </a:r>
            <a:r>
              <a:rPr lang="en-US" dirty="0"/>
              <a:t>“In times of change, learners inherit the earth, while the learned find themselves beautifully equipped to deal with a world that no longer exists.”</a:t>
            </a:r>
            <a:br>
              <a:rPr lang="en-US" dirty="0"/>
            </a:br>
            <a:r>
              <a:rPr lang="en-US" b="1" dirty="0"/>
              <a:t>- Eric Hoffer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93920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0070C0"/>
                </a:solidFill>
              </a:rPr>
              <a:t>L</a:t>
            </a:r>
            <a:r>
              <a:rPr lang="en-GB" sz="4000" b="1" dirty="0" smtClean="0">
                <a:solidFill>
                  <a:srgbClr val="0070C0"/>
                </a:solidFill>
              </a:rPr>
              <a:t>eadership qualities (Franklin Covey)</a:t>
            </a:r>
            <a:endParaRPr lang="en-GB" sz="4000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45913" y="1825625"/>
            <a:ext cx="4166174" cy="435133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smtClean="0"/>
              <a:t>Inspire Trust </a:t>
            </a:r>
            <a:r>
              <a:rPr lang="en-GB" dirty="0" smtClean="0"/>
              <a:t>by being models of character and competence</a:t>
            </a:r>
          </a:p>
          <a:p>
            <a:r>
              <a:rPr lang="en-GB" b="1" dirty="0" smtClean="0"/>
              <a:t>Create vision </a:t>
            </a:r>
            <a:r>
              <a:rPr lang="en-GB" dirty="0" smtClean="0"/>
              <a:t>by rallying their teams around an important purpose</a:t>
            </a:r>
          </a:p>
          <a:p>
            <a:r>
              <a:rPr lang="en-GB" b="1" dirty="0" smtClean="0"/>
              <a:t>Execute strategy </a:t>
            </a:r>
            <a:r>
              <a:rPr lang="en-GB" dirty="0" smtClean="0"/>
              <a:t>through constant focused discipline and alignment</a:t>
            </a:r>
          </a:p>
          <a:p>
            <a:r>
              <a:rPr lang="en-GB" b="1" dirty="0" smtClean="0"/>
              <a:t>Coach potential </a:t>
            </a:r>
            <a:r>
              <a:rPr lang="en-GB" dirty="0" smtClean="0"/>
              <a:t>by unleashing the untapped talent and potential of heir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867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4war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41B6E6"/>
      </a:accent2>
      <a:accent3>
        <a:srgbClr val="AE2473"/>
      </a:accent3>
      <a:accent4>
        <a:srgbClr val="FFB81C"/>
      </a:accent4>
      <a:accent5>
        <a:srgbClr val="78BE20"/>
      </a:accent5>
      <a:accent6>
        <a:srgbClr val="00A399"/>
      </a:accent6>
      <a:hlink>
        <a:srgbClr val="0071CE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4war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B8"/>
      </a:accent1>
      <a:accent2>
        <a:srgbClr val="41B6E6"/>
      </a:accent2>
      <a:accent3>
        <a:srgbClr val="AE2473"/>
      </a:accent3>
      <a:accent4>
        <a:srgbClr val="FFB81C"/>
      </a:accent4>
      <a:accent5>
        <a:srgbClr val="78BE20"/>
      </a:accent5>
      <a:accent6>
        <a:srgbClr val="00A399"/>
      </a:accent6>
      <a:hlink>
        <a:srgbClr val="0071CE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</TotalTime>
  <Words>690</Words>
  <Application>Microsoft Office PowerPoint</Application>
  <PresentationFormat>Widescreen</PresentationFormat>
  <Paragraphs>116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1_Office Theme</vt:lpstr>
      <vt:lpstr>2_Office Theme</vt:lpstr>
      <vt:lpstr>    What makes an excellent Clinical Director?  Christine Blanshard, Chief Medical Officer, Worcestershire Acute Hospitals NHS Trust</vt:lpstr>
      <vt:lpstr>The Clinical Directors Role</vt:lpstr>
      <vt:lpstr>The Clinical Director as line manager</vt:lpstr>
      <vt:lpstr>Responsibilities of the Clinical Director: directorate and individual</vt:lpstr>
      <vt:lpstr>Responsibilities: strategy and planning</vt:lpstr>
      <vt:lpstr>Accountability of Clinical Directors</vt:lpstr>
      <vt:lpstr>Skills needed</vt:lpstr>
      <vt:lpstr>Leadership Qualities needed for the role</vt:lpstr>
      <vt:lpstr>Leadership qualities (Franklin Covey)</vt:lpstr>
      <vt:lpstr>Drivers of Engagement</vt:lpstr>
      <vt:lpstr>The Clinical Director’s role in driving improvement: learning from our experience</vt:lpstr>
      <vt:lpstr>Know the business, improve the business</vt:lpstr>
      <vt:lpstr>PowerPoint Presentation</vt:lpstr>
      <vt:lpstr>Challenges and learning from the pandemic</vt:lpstr>
      <vt:lpstr>Staff already under great strain are now flagging - there may be a long lasting impact on mental health </vt:lpstr>
      <vt:lpstr>Supporting Clinical Directors under pressure through Covid-19</vt:lpstr>
      <vt:lpstr>PowerPoint Presentation</vt:lpstr>
    </vt:vector>
  </TitlesOfParts>
  <Company>Worcestershire Acute Hospitals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makes an excellent Clinical Director?</dc:title>
  <dc:creator>Blanshard, Christine</dc:creator>
  <cp:lastModifiedBy>Blanshard, Christine</cp:lastModifiedBy>
  <cp:revision>29</cp:revision>
  <dcterms:created xsi:type="dcterms:W3CDTF">2022-12-28T11:08:33Z</dcterms:created>
  <dcterms:modified xsi:type="dcterms:W3CDTF">2023-01-09T22:47:20Z</dcterms:modified>
</cp:coreProperties>
</file>